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jpg" ContentType="image/jpeg"/>
  <Default Extension="emf" ContentType="image/x-emf"/>
  <Default Extension="rels" ContentType="application/vnd.openxmlformats-package.relationships+xml"/>
  <Default Extension="vml" ContentType="application/vnd.openxmlformats-officedocument.vmlDrawing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embeddings/oleObject1.bin" ContentType="application/vnd.openxmlformats-officedocument.oleObject"/>
  <Override PartName="/ppt/embeddings/oleObject2.bin" ContentType="application/vnd.openxmlformats-officedocument.oleObject"/>
  <Override PartName="/ppt/embeddings/oleObject3.bin" ContentType="application/vnd.openxmlformats-officedocument.oleObject"/>
  <Override PartName="/ppt/embeddings/oleObject4.bin" ContentType="application/vnd.openxmlformats-officedocument.oleObject"/>
  <Override PartName="/ppt/embeddings/oleObject5.bin" ContentType="application/vnd.openxmlformats-officedocument.oleObject"/>
  <Override PartName="/ppt/embeddings/oleObject6.bin" ContentType="application/vnd.openxmlformats-officedocument.oleObject"/>
  <Override PartName="/ppt/notesSlides/notesSlide8.xml" ContentType="application/vnd.openxmlformats-officedocument.presentationml.notesSlide+xml"/>
  <Override PartName="/ppt/embeddings/oleObject7.bin" ContentType="application/vnd.openxmlformats-officedocument.oleObject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261" r:id="rId2"/>
    <p:sldId id="257" r:id="rId3"/>
    <p:sldId id="258" r:id="rId4"/>
    <p:sldId id="259" r:id="rId5"/>
    <p:sldId id="260" r:id="rId6"/>
    <p:sldId id="262" r:id="rId7"/>
    <p:sldId id="263" r:id="rId8"/>
    <p:sldId id="264" r:id="rId9"/>
    <p:sldId id="265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48" d="100"/>
          <a:sy n="48" d="100"/>
        </p:scale>
        <p:origin x="-164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1" Type="http://schemas.openxmlformats.org/officeDocument/2006/relationships/notesMaster" Target="notesMasters/notesMaster1.xml"/><Relationship Id="rId12" Type="http://schemas.openxmlformats.org/officeDocument/2006/relationships/printerSettings" Target="printerSettings/printerSettings1.bin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emf"/><Relationship Id="rId4" Type="http://schemas.openxmlformats.org/officeDocument/2006/relationships/image" Target="../media/image18.emf"/><Relationship Id="rId5" Type="http://schemas.openxmlformats.org/officeDocument/2006/relationships/image" Target="../media/image19.emf"/><Relationship Id="rId1" Type="http://schemas.openxmlformats.org/officeDocument/2006/relationships/image" Target="../media/image15.emf"/><Relationship Id="rId2" Type="http://schemas.openxmlformats.org/officeDocument/2006/relationships/image" Target="../media/image16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D8C5656-FE81-8C47-BF07-51C5B4CD19EF}" type="datetimeFigureOut">
              <a:rPr lang="en-US" smtClean="0"/>
              <a:t>6/2/16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E44FF1-8AD6-604D-A46D-E1CE76C298A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30057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6.xml"/></Relationships>
</file>

<file path=ppt/notesSlides/_rels/notesSlide7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8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9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275743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300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771447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68244" indent="-168244">
              <a:buFont typeface="Arial" panose="020B0604020202020204" pitchFamily="34" charset="0"/>
              <a:buChar char="•"/>
            </a:pPr>
            <a:endParaRPr lang="en-US" baseline="0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953006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lvl="1" defTabSz="897301">
                  <a:defRPr/>
                </a:pPr>
                <a:endParaRPr lang="en-US" b="0" dirty="0"/>
              </a:p>
            </p:txBody>
          </p:sp>
        </mc:Choice>
        <mc:Fallback xmlns="">
          <p:sp>
            <p:nvSpPr>
              <p:cNvPr id="3" name="Notes Placeholder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pPr marL="0" marR="0" lvl="1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n-US" b="1" dirty="0" smtClean="0"/>
                  <a:t>Charts</a:t>
                </a:r>
                <a:r>
                  <a:rPr lang="en-US" dirty="0" smtClean="0"/>
                  <a:t>: </a:t>
                </a:r>
                <a:r>
                  <a:rPr lang="en-US" dirty="0"/>
                  <a:t>provide sufficient context </a:t>
                </a:r>
                <a:r>
                  <a:rPr lang="en-US" dirty="0" smtClean="0"/>
                  <a:t>for points in </a:t>
                </a:r>
                <a:r>
                  <a:rPr lang="en-US" i="0" smtClean="0">
                    <a:latin typeface="Cambria Math"/>
                    <a:ea typeface="Cambria Math"/>
                  </a:rPr>
                  <a:t>ℝ</a:t>
                </a:r>
                <a:r>
                  <a:rPr lang="en-US" b="0" i="0" smtClean="0">
                    <a:latin typeface="Cambria Math"/>
                    <a:ea typeface="Cambria Math"/>
                  </a:rPr>
                  <a:t>^2</a:t>
                </a:r>
                <a:r>
                  <a:rPr lang="en-US" dirty="0" smtClean="0"/>
                  <a:t> to </a:t>
                </a:r>
                <a:r>
                  <a:rPr lang="en-US" dirty="0"/>
                  <a:t>represent </a:t>
                </a:r>
                <a:r>
                  <a:rPr lang="en-US" dirty="0" smtClean="0"/>
                  <a:t>robot and cable </a:t>
                </a:r>
                <a:r>
                  <a:rPr lang="en-US" smtClean="0"/>
                  <a:t>configurations</a:t>
                </a:r>
                <a:r>
                  <a:rPr lang="en-US" smtClean="0"/>
                  <a:t>.</a:t>
                </a:r>
                <a:endParaRPr lang="en-US" dirty="0"/>
              </a:p>
            </p:txBody>
          </p:sp>
        </mc:Fallback>
      </mc:AlternateContent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527191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203949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5612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lvl="1" defTabSz="897301">
              <a:defRPr/>
            </a:pPr>
            <a:endParaRPr lang="en-US" b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68A83-47E0-4BAF-9E58-2C8BD2018BE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53379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1E44FF1-8AD6-604D-A46D-E1CE76C298A0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400425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x-none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149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49989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05732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63945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619939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46750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15146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220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36649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065965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6566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x-none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x-none" smtClean="0"/>
              <a:t>Click to edit Master text styles</a:t>
            </a:r>
          </a:p>
          <a:p>
            <a:pPr lvl="1"/>
            <a:r>
              <a:rPr lang="x-none" smtClean="0"/>
              <a:t>Second level</a:t>
            </a:r>
          </a:p>
          <a:p>
            <a:pPr lvl="2"/>
            <a:r>
              <a:rPr lang="x-none" smtClean="0"/>
              <a:t>Third level</a:t>
            </a:r>
          </a:p>
          <a:p>
            <a:pPr lvl="3"/>
            <a:r>
              <a:rPr lang="x-none" smtClean="0"/>
              <a:t>Fourth level</a:t>
            </a:r>
          </a:p>
          <a:p>
            <a:pPr lvl="4"/>
            <a:r>
              <a:rPr lang="x-none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73529D-197C-8246-B061-B4EA70EDF8DD}" type="datetimeFigureOut">
              <a:rPr lang="en-US" smtClean="0"/>
              <a:t>6/2/16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C5A731-5E98-704B-B719-B7072DEBFEB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91086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4" Type="http://schemas.openxmlformats.org/officeDocument/2006/relationships/image" Target="../media/image4.jp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4" Type="http://schemas.openxmlformats.org/officeDocument/2006/relationships/image" Target="../media/image8.png"/><Relationship Id="rId5" Type="http://schemas.openxmlformats.org/officeDocument/2006/relationships/image" Target="../media/image9.png"/><Relationship Id="rId6" Type="http://schemas.openxmlformats.org/officeDocument/2006/relationships/image" Target="../media/image10.png"/><Relationship Id="rId7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4" Type="http://schemas.openxmlformats.org/officeDocument/2006/relationships/image" Target="../media/image13.png"/><Relationship Id="rId5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1" Type="http://schemas.openxmlformats.org/officeDocument/2006/relationships/oleObject" Target="../embeddings/oleObject4.bin"/><Relationship Id="rId12" Type="http://schemas.openxmlformats.org/officeDocument/2006/relationships/image" Target="../media/image18.emf"/><Relationship Id="rId13" Type="http://schemas.openxmlformats.org/officeDocument/2006/relationships/oleObject" Target="../embeddings/oleObject5.bin"/><Relationship Id="rId14" Type="http://schemas.openxmlformats.org/officeDocument/2006/relationships/oleObject" Target="../embeddings/oleObject6.bin"/><Relationship Id="rId15" Type="http://schemas.openxmlformats.org/officeDocument/2006/relationships/image" Target="../media/image19.emf"/><Relationship Id="rId1" Type="http://schemas.openxmlformats.org/officeDocument/2006/relationships/vmlDrawing" Target="../drawings/vmlDrawing1.vml"/><Relationship Id="rId2" Type="http://schemas.openxmlformats.org/officeDocument/2006/relationships/slideLayout" Target="../slideLayouts/slideLayout2.xml"/><Relationship Id="rId3" Type="http://schemas.openxmlformats.org/officeDocument/2006/relationships/notesSlide" Target="../notesSlides/notesSlide7.xml"/><Relationship Id="rId4" Type="http://schemas.openxmlformats.org/officeDocument/2006/relationships/image" Target="../media/image12.png"/><Relationship Id="rId5" Type="http://schemas.openxmlformats.org/officeDocument/2006/relationships/oleObject" Target="../embeddings/oleObject1.bin"/><Relationship Id="rId6" Type="http://schemas.openxmlformats.org/officeDocument/2006/relationships/image" Target="../media/image15.emf"/><Relationship Id="rId7" Type="http://schemas.openxmlformats.org/officeDocument/2006/relationships/oleObject" Target="../embeddings/oleObject2.bin"/><Relationship Id="rId8" Type="http://schemas.openxmlformats.org/officeDocument/2006/relationships/image" Target="../media/image16.emf"/><Relationship Id="rId9" Type="http://schemas.openxmlformats.org/officeDocument/2006/relationships/oleObject" Target="../embeddings/oleObject3.bin"/><Relationship Id="rId10" Type="http://schemas.openxmlformats.org/officeDocument/2006/relationships/image" Target="../media/image17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8.xml"/><Relationship Id="rId4" Type="http://schemas.openxmlformats.org/officeDocument/2006/relationships/image" Target="../media/image21.png"/><Relationship Id="rId5" Type="http://schemas.openxmlformats.org/officeDocument/2006/relationships/image" Target="../media/image22.png"/><Relationship Id="rId6" Type="http://schemas.openxmlformats.org/officeDocument/2006/relationships/oleObject" Target="../embeddings/oleObject7.bin"/><Relationship Id="rId7" Type="http://schemas.openxmlformats.org/officeDocument/2006/relationships/image" Target="../media/image20.emf"/><Relationship Id="rId1" Type="http://schemas.openxmlformats.org/officeDocument/2006/relationships/vmlDrawing" Target="../drawings/vmlDrawing2.vml"/><Relationship Id="rId2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586075"/>
            <a:ext cx="6400800" cy="1574475"/>
          </a:xfrm>
        </p:spPr>
        <p:txBody>
          <a:bodyPr>
            <a:normAutofit/>
          </a:bodyPr>
          <a:lstStyle/>
          <a:p>
            <a:r>
              <a:rPr lang="en-US" sz="4400" dirty="0" smtClean="0"/>
              <a:t>Some </a:t>
            </a:r>
            <a:r>
              <a:rPr lang="en-US" dirty="0"/>
              <a:t>p</a:t>
            </a:r>
            <a:r>
              <a:rPr lang="en-US" dirty="0" smtClean="0"/>
              <a:t>rogress towards t</a:t>
            </a:r>
            <a:r>
              <a:rPr lang="en-US" sz="4400" dirty="0" smtClean="0"/>
              <a:t>ethered pairs</a:t>
            </a:r>
            <a:endParaRPr lang="en-US" sz="4400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57200" y="3126756"/>
            <a:ext cx="7772400" cy="1828800"/>
          </a:xfrm>
        </p:spPr>
        <p:txBody>
          <a:bodyPr>
            <a:noAutofit/>
          </a:bodyPr>
          <a:lstStyle/>
          <a:p>
            <a:pPr algn="l"/>
            <a:r>
              <a:rPr lang="en-US" sz="2800" b="1" dirty="0"/>
              <a:t>Reza </a:t>
            </a:r>
            <a:r>
              <a:rPr lang="en-US" sz="2800" b="1" dirty="0" err="1"/>
              <a:t>Hosseini</a:t>
            </a:r>
            <a:r>
              <a:rPr lang="en-US" sz="2800" b="1" dirty="0"/>
              <a:t> </a:t>
            </a:r>
            <a:r>
              <a:rPr lang="en-US" sz="2800" b="1" dirty="0" err="1" smtClean="0"/>
              <a:t>Teshnizi</a:t>
            </a:r>
            <a:r>
              <a:rPr lang="en-US" sz="2800" b="1" dirty="0" smtClean="0"/>
              <a:t> and </a:t>
            </a:r>
          </a:p>
          <a:p>
            <a:pPr algn="l"/>
            <a:r>
              <a:rPr lang="en-US" sz="2800" b="1" dirty="0" smtClean="0"/>
              <a:t>Dylan A. Shell</a:t>
            </a:r>
            <a:endParaRPr lang="en-US" sz="2800" b="1" dirty="0"/>
          </a:p>
          <a:p>
            <a:pPr algn="l"/>
            <a:endParaRPr lang="en-US" dirty="0" smtClean="0"/>
          </a:p>
          <a:p>
            <a:pPr algn="l"/>
            <a:r>
              <a:rPr lang="en-US" sz="2400" dirty="0" smtClean="0"/>
              <a:t>Distributed </a:t>
            </a:r>
            <a:r>
              <a:rPr lang="en-US" sz="2400" dirty="0"/>
              <a:t>AI </a:t>
            </a:r>
            <a:r>
              <a:rPr lang="en-US" sz="2400" dirty="0" smtClean="0"/>
              <a:t>and Robotics </a:t>
            </a:r>
            <a:r>
              <a:rPr lang="en-US" sz="2400" dirty="0"/>
              <a:t>Lab</a:t>
            </a:r>
          </a:p>
          <a:p>
            <a:pPr algn="l"/>
            <a:r>
              <a:rPr lang="en-US" sz="2400" dirty="0"/>
              <a:t>Computer Science and Engineering </a:t>
            </a:r>
            <a:r>
              <a:rPr lang="en-US" sz="2400" dirty="0" smtClean="0"/>
              <a:t>Dept.</a:t>
            </a:r>
            <a:endParaRPr lang="en-US" sz="2400" dirty="0"/>
          </a:p>
          <a:p>
            <a:pPr algn="l"/>
            <a:r>
              <a:rPr lang="en-US" sz="2400" dirty="0"/>
              <a:t>Texas A&amp;M </a:t>
            </a:r>
            <a:r>
              <a:rPr lang="en-US" sz="2400" dirty="0" smtClean="0"/>
              <a:t>University</a:t>
            </a:r>
          </a:p>
          <a:p>
            <a:pPr algn="l"/>
            <a:endParaRPr lang="en-US" dirty="0" smtClean="0"/>
          </a:p>
          <a:p>
            <a:pPr algn="l"/>
            <a:endParaRPr lang="en-US" dirty="0"/>
          </a:p>
          <a:p>
            <a:pPr algn="l"/>
            <a:endParaRPr lang="en-US" dirty="0" smtClean="0"/>
          </a:p>
          <a:p>
            <a:pPr algn="l"/>
            <a:endParaRPr lang="en-US" i="1" dirty="0"/>
          </a:p>
          <a:p>
            <a:pPr algn="l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1</a:t>
            </a:fld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79131"/>
            <a:ext cx="2133600" cy="375138"/>
          </a:xfrm>
          <a:prstGeom prst="rect">
            <a:avLst/>
          </a:prstGeom>
        </p:spPr>
      </p:pic>
      <p:pic>
        <p:nvPicPr>
          <p:cNvPr id="8" name="Picture 2" descr="D:\Courses\Current Courses\!DAIR Lab\1 - Cabled Robots\3-ICRA 14\V25-Final ICRA 2014-camera ready\Presentation\tangled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34" b="4858"/>
          <a:stretch/>
        </p:blipFill>
        <p:spPr bwMode="auto">
          <a:xfrm>
            <a:off x="6019799" y="2895600"/>
            <a:ext cx="2971801" cy="36576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95124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tethered robot has…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/>
            </a:pP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2</a:t>
            </a:fld>
            <a:endParaRPr lang="en-US"/>
          </a:p>
        </p:txBody>
      </p:sp>
      <p:pic>
        <p:nvPicPr>
          <p:cNvPr id="7" name="Picture 2" descr="D:\Courses\Current Courses\!DAIR Lab\1 - Cabled Robots\3-ICRA 14\V25-Final ICRA 2014-camera ready\Presentation\We are all tied2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934" y="1417202"/>
            <a:ext cx="3753148" cy="50597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1252" y="1417202"/>
            <a:ext cx="3753148" cy="50597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5959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A tethered robot has…</a:t>
            </a:r>
            <a:br>
              <a:rPr lang="en-US" dirty="0" smtClean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342900" indent="-342900">
              <a:buFont typeface="+mj-lt"/>
              <a:buAutoNum type="alphaLcParenR"/>
            </a:pPr>
            <a:r>
              <a:rPr lang="en-US" dirty="0" smtClean="0"/>
              <a:t>Limited </a:t>
            </a:r>
            <a:r>
              <a:rPr lang="en-US" dirty="0"/>
              <a:t>radius of </a:t>
            </a:r>
            <a:r>
              <a:rPr lang="en-US" dirty="0" smtClean="0"/>
              <a:t>movement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3</a:t>
            </a:fld>
            <a:endParaRPr 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3429000" y="1106538"/>
            <a:ext cx="5486399" cy="52846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210359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 tethered robot has…</a:t>
            </a:r>
            <a:br>
              <a:rPr lang="en-US" dirty="0"/>
            </a:b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lphaLcParenR" startAt="2"/>
            </a:pPr>
            <a:r>
              <a:rPr lang="en-US" dirty="0" smtClean="0"/>
              <a:t>Topological constraints</a:t>
            </a:r>
            <a:br>
              <a:rPr lang="en-US" dirty="0" smtClean="0"/>
            </a:br>
            <a:r>
              <a:rPr lang="en-US" dirty="0" smtClean="0"/>
              <a:t>imposed </a:t>
            </a:r>
            <a:r>
              <a:rPr lang="en-US" dirty="0"/>
              <a:t>by the </a:t>
            </a:r>
            <a:r>
              <a:rPr lang="en-US" dirty="0" smtClean="0"/>
              <a:t>cable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4</a:t>
            </a:fld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057411" y="1905001"/>
            <a:ext cx="3734900" cy="4684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53661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>How we decompose the configuration space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5</a:t>
            </a:fld>
            <a:endParaRPr lang="en-US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6270" y="4158663"/>
            <a:ext cx="2621930" cy="231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834114" y="1828800"/>
            <a:ext cx="2621928" cy="2318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5" descr="D:\Courses\Current Courses\!DAIR Lab\1 - Cabled Robots\3-ICRA 14\V25-Final ICRA 2014-camera ready\Presentation\3D (4)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99512" y="1764121"/>
            <a:ext cx="2306073" cy="46366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D:\Courses\Current Courses\!DAIR Lab\1 - Cabled Robots\3-ICRA 14\V25-Final ICRA 2014-camera ready\Presentation\3D (2-1)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188400"/>
            <a:ext cx="5038394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D:\Courses\Current Courses\!DAIR Lab\1 - Cabled Robots\3-ICRA 14\V25-Final ICRA 2014-camera ready\Presentation\3D (2-2).pn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826680"/>
            <a:ext cx="5038394" cy="2322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Curved Right Arrow 19"/>
          <p:cNvSpPr/>
          <p:nvPr/>
        </p:nvSpPr>
        <p:spPr>
          <a:xfrm>
            <a:off x="1066800" y="2432050"/>
            <a:ext cx="609600" cy="60960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5" name="Curved Left Arrow 24"/>
          <p:cNvSpPr/>
          <p:nvPr/>
        </p:nvSpPr>
        <p:spPr>
          <a:xfrm rot="718714">
            <a:off x="3144942" y="5163077"/>
            <a:ext cx="497403" cy="757783"/>
          </a:xfrm>
          <a:prstGeom prst="curvedLeftArrow">
            <a:avLst>
              <a:gd name="adj1" fmla="val 32326"/>
              <a:gd name="adj2" fmla="val 50000"/>
              <a:gd name="adj3" fmla="val 25000"/>
            </a:avLst>
          </a:prstGeom>
          <a:solidFill>
            <a:srgbClr val="000038"/>
          </a:solidFill>
          <a:ln>
            <a:solidFill>
              <a:srgbClr val="000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57200" y="1981200"/>
            <a:ext cx="261452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Going counterclockwise</a:t>
            </a:r>
            <a:endParaRPr lang="en-US" dirty="0"/>
          </a:p>
        </p:txBody>
      </p:sp>
      <p:sp>
        <p:nvSpPr>
          <p:cNvPr id="39" name="TextBox 38"/>
          <p:cNvSpPr txBox="1"/>
          <p:nvPr/>
        </p:nvSpPr>
        <p:spPr>
          <a:xfrm>
            <a:off x="3200400" y="4746330"/>
            <a:ext cx="2209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Going clockwise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5630139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88889E-6 -3.37878E-6 L -0.00174 0.16409 " pathEditMode="relative" rAng="0" ptsTypes="AA">
                                      <p:cBhvr>
                                        <p:cTn id="20" dur="2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7" y="8204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77778E-7 -2.96296E-6 L -0.00191 -0.18657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10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-9329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1.85185E-6 L -0.00052 0.17546 " pathEditMode="relative" rAng="0" ptsTypes="AA">
                                      <p:cBhvr>
                                        <p:cTn id="24" dur="2000" fill="hold"/>
                                        <p:tgtEl>
                                          <p:spTgt spid="103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8773"/>
                                    </p:animMotion>
                                  </p:childTnLst>
                                </p:cTn>
                              </p:par>
                              <p:par>
                                <p:cTn id="2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11111E-6 L -0.00052 -0.1798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103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5" y="-9005"/>
                                    </p:animMotion>
                                  </p:childTnLst>
                                </p:cTn>
                              </p:par>
                              <p:par>
                                <p:cTn id="2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000"/>
                            </p:stCondLst>
                            <p:childTnLst>
                              <p:par>
                                <p:cTn id="36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0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 animBg="1"/>
      <p:bldP spid="20" grpId="1" animBg="1"/>
      <p:bldP spid="25" grpId="0" animBg="1"/>
      <p:bldP spid="25" grpId="1" animBg="1"/>
      <p:bldP spid="27" grpId="0"/>
      <p:bldP spid="27" grpId="1"/>
      <p:bldP spid="39" grpId="0"/>
      <p:bldP spid="39" grpId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to model a stiff cable?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Frictionless</a:t>
            </a:r>
            <a:r>
              <a:rPr lang="en-US" dirty="0"/>
              <a:t>, taut, and unconstrained flexible </a:t>
            </a:r>
            <a:r>
              <a:rPr lang="en-US" dirty="0" smtClean="0"/>
              <a:t>cable:</a:t>
            </a:r>
          </a:p>
          <a:p>
            <a:pPr lvl="1"/>
            <a:r>
              <a:rPr lang="en-US" dirty="0" smtClean="0"/>
              <a:t>Limited radius of movement.</a:t>
            </a:r>
          </a:p>
          <a:p>
            <a:pPr lvl="1"/>
            <a:r>
              <a:rPr lang="en-US" dirty="0" smtClean="0"/>
              <a:t>Complex c-space topology.</a:t>
            </a:r>
          </a:p>
          <a:p>
            <a:endParaRPr lang="en-US" dirty="0"/>
          </a:p>
          <a:p>
            <a:r>
              <a:rPr lang="en-US" dirty="0" smtClean="0"/>
              <a:t>Stiff Cable:</a:t>
            </a:r>
          </a:p>
          <a:p>
            <a:pPr lvl="1"/>
            <a:r>
              <a:rPr lang="en-US" dirty="0" smtClean="0"/>
              <a:t>The cable </a:t>
            </a:r>
            <a:r>
              <a:rPr lang="en-US" dirty="0"/>
              <a:t>cannot be bent beyond a certain </a:t>
            </a:r>
            <a:r>
              <a:rPr lang="en-US" dirty="0" smtClean="0"/>
              <a:t>point.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6</a:t>
            </a:fld>
            <a:endParaRPr lang="en-US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808" y="4267200"/>
            <a:ext cx="2014383" cy="2411478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49" y="4264944"/>
            <a:ext cx="2014702" cy="23636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64651" y="4264148"/>
            <a:ext cx="2012774" cy="191647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65818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3.33333E-6 L 0.15833 0.00208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917" y="93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-2.96296E-6 L -0.16667 0.00579 " pathEditMode="relative" rAng="0" ptsTypes="AA">
                                      <p:cBhvr>
                                        <p:cTn id="25" dur="2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33" y="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Curvature Constraint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7</a:t>
            </a:fld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0059" y="4152900"/>
            <a:ext cx="2014383" cy="2411478"/>
          </a:xfrm>
          <a:prstGeom prst="rect">
            <a:avLst/>
          </a:prstGeom>
        </p:spPr>
      </p:pic>
      <p:graphicFrame>
        <p:nvGraphicFramePr>
          <p:cNvPr id="11" name="Object 10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127271234"/>
              </p:ext>
            </p:extLst>
          </p:nvPr>
        </p:nvGraphicFramePr>
        <p:xfrm>
          <a:off x="4490893" y="1794164"/>
          <a:ext cx="1425864" cy="41563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8" name="Equation" r:id="rId5" imgW="660400" imgH="203200" progId="Equation.3">
                  <p:embed/>
                </p:oleObj>
              </mc:Choice>
              <mc:Fallback>
                <p:oleObj name="Equation" r:id="rId5" imgW="660400" imgH="203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490893" y="1794164"/>
                        <a:ext cx="1425864" cy="41563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 smtClean="0"/>
              <a:t>Average Curvature of path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dirty="0" smtClean="0"/>
              <a:t>Curvature Constraint</a:t>
            </a:r>
          </a:p>
          <a:p>
            <a:pPr lvl="1"/>
            <a:r>
              <a:rPr lang="en-US" dirty="0" smtClean="0"/>
              <a:t>An upper bound on average curvature</a:t>
            </a:r>
            <a:endParaRPr lang="en-US" dirty="0"/>
          </a:p>
          <a:p>
            <a:endParaRPr lang="en-US" dirty="0" smtClean="0"/>
          </a:p>
          <a:p>
            <a:endParaRPr lang="en-US" dirty="0" smtClean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</p:txBody>
      </p:sp>
      <p:graphicFrame>
        <p:nvGraphicFramePr>
          <p:cNvPr id="8" name="Object 7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91673966"/>
              </p:ext>
            </p:extLst>
          </p:nvPr>
        </p:nvGraphicFramePr>
        <p:xfrm>
          <a:off x="2575560" y="2159000"/>
          <a:ext cx="3129280" cy="1117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9" name="Equation" r:id="rId7" imgW="1422400" imgH="508000" progId="Equation.3">
                  <p:embed/>
                </p:oleObj>
              </mc:Choice>
              <mc:Fallback>
                <p:oleObj name="Equation" r:id="rId7" imgW="1422400" imgH="5080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575560" y="2159000"/>
                        <a:ext cx="3129280" cy="11176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Object 8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8662944"/>
              </p:ext>
            </p:extLst>
          </p:nvPr>
        </p:nvGraphicFramePr>
        <p:xfrm>
          <a:off x="5627914" y="2504209"/>
          <a:ext cx="771896" cy="300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0" name="Equation" r:id="rId9" imgW="457200" imgH="177800" progId="Equation.3">
                  <p:embed/>
                </p:oleObj>
              </mc:Choice>
              <mc:Fallback>
                <p:oleObj name="Equation" r:id="rId9" imgW="4572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27914" y="2504209"/>
                        <a:ext cx="771896" cy="300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Objec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64932033"/>
              </p:ext>
            </p:extLst>
          </p:nvPr>
        </p:nvGraphicFramePr>
        <p:xfrm>
          <a:off x="2808521" y="4267200"/>
          <a:ext cx="1915753" cy="10142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1" name="Equation" r:id="rId11" imgW="863600" imgH="457200" progId="Equation.3">
                  <p:embed/>
                </p:oleObj>
              </mc:Choice>
              <mc:Fallback>
                <p:oleObj name="Equation" r:id="rId11" imgW="863600" imgH="4572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2808521" y="4267200"/>
                        <a:ext cx="1915753" cy="10142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974464"/>
              </p:ext>
            </p:extLst>
          </p:nvPr>
        </p:nvGraphicFramePr>
        <p:xfrm>
          <a:off x="5562600" y="4637809"/>
          <a:ext cx="771896" cy="30018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2" name="Equation" r:id="rId13" imgW="457200" imgH="177800" progId="Equation.3">
                  <p:embed/>
                </p:oleObj>
              </mc:Choice>
              <mc:Fallback>
                <p:oleObj name="Equation" r:id="rId13" imgW="457200" imgH="1778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562600" y="4637809"/>
                        <a:ext cx="771896" cy="30018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Object 1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6328116"/>
              </p:ext>
            </p:extLst>
          </p:nvPr>
        </p:nvGraphicFramePr>
        <p:xfrm>
          <a:off x="838200" y="5334000"/>
          <a:ext cx="1388404" cy="59891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43" name="Equation" r:id="rId14" imgW="647700" imgH="279400" progId="Equation.3">
                  <p:embed/>
                </p:oleObj>
              </mc:Choice>
              <mc:Fallback>
                <p:oleObj name="Equation" r:id="rId14" imgW="647700" imgH="2794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838200" y="5334000"/>
                        <a:ext cx="1388404" cy="59891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728848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Omega Region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34" y="2788912"/>
            <a:ext cx="3735332" cy="3840488"/>
          </a:xfrm>
          <a:prstGeom prst="rect">
            <a:avLst/>
          </a:prstGeom>
        </p:spPr>
      </p:pic>
      <p:sp>
        <p:nvSpPr>
          <p:cNvPr id="27" name="Content Placeholder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The boundary of a Cell is affected by the initial pose and the goal pose.</a:t>
            </a:r>
            <a:endParaRPr lang="en-US" dirty="0"/>
          </a:p>
        </p:txBody>
      </p:sp>
      <p:pic>
        <p:nvPicPr>
          <p:cNvPr id="28" name="Picture 2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04334" y="3703314"/>
            <a:ext cx="3735332" cy="2926086"/>
          </a:xfrm>
          <a:prstGeom prst="rect">
            <a:avLst/>
          </a:prstGeom>
        </p:spPr>
      </p:pic>
      <p:cxnSp>
        <p:nvCxnSpPr>
          <p:cNvPr id="30" name="Straight Arrow Connector 29"/>
          <p:cNvCxnSpPr/>
          <p:nvPr/>
        </p:nvCxnSpPr>
        <p:spPr>
          <a:xfrm>
            <a:off x="3390900" y="5867400"/>
            <a:ext cx="2362200" cy="0"/>
          </a:xfrm>
          <a:prstGeom prst="straightConnector1">
            <a:avLst/>
          </a:prstGeom>
          <a:ln w="38100">
            <a:solidFill>
              <a:schemeClr val="tx1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" name="Object 2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52042915"/>
              </p:ext>
            </p:extLst>
          </p:nvPr>
        </p:nvGraphicFramePr>
        <p:xfrm>
          <a:off x="4267200" y="5981700"/>
          <a:ext cx="605367" cy="4191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2" name="Equation" r:id="rId6" imgW="330200" imgH="228600" progId="Equation.3">
                  <p:embed/>
                </p:oleObj>
              </mc:Choice>
              <mc:Fallback>
                <p:oleObj name="Equation" r:id="rId6" imgW="330200" imgH="228600" progId="Equation.3">
                  <p:embed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4267200" y="5981700"/>
                        <a:ext cx="605367" cy="4191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0709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xmlns:p14="http://schemas.microsoft.com/office/powerpoint/2010/main" spd="slow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/>
              <a:t>Come to our poster </a:t>
            </a:r>
            <a:endParaRPr lang="en-US" b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108" y="1600200"/>
            <a:ext cx="8905892" cy="5257800"/>
          </a:xfrm>
        </p:spPr>
        <p:txBody>
          <a:bodyPr>
            <a:normAutofit/>
          </a:bodyPr>
          <a:lstStyle/>
          <a:p>
            <a:r>
              <a:rPr lang="en-US" dirty="0" smtClean="0"/>
              <a:t>It explores relaxation of the fixed base point assumption: we consider a pair tethered together.</a:t>
            </a:r>
          </a:p>
          <a:p>
            <a:r>
              <a:rPr lang="en-US" dirty="0" smtClean="0"/>
              <a:t>We propose an algorithm that solves a subset of the cases via Dynamic Programming</a:t>
            </a:r>
          </a:p>
          <a:p>
            <a:pPr lvl="1"/>
            <a:r>
              <a:rPr lang="en-US" dirty="0" smtClean="0"/>
              <a:t>Come to the poster to hear more specifically which ones.</a:t>
            </a:r>
          </a:p>
          <a:p>
            <a:r>
              <a:rPr lang="en-US" dirty="0" smtClean="0"/>
              <a:t>Does not depend on the particular planner used</a:t>
            </a:r>
          </a:p>
          <a:p>
            <a:pPr lvl="1"/>
            <a:r>
              <a:rPr lang="en-US" dirty="0" smtClean="0"/>
              <a:t>Could use the curvature constrained tether I’ve just spoken about.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0680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122</TotalTime>
  <Words>215</Words>
  <Application>Microsoft Macintosh PowerPoint</Application>
  <PresentationFormat>On-screen Show (4:3)</PresentationFormat>
  <Paragraphs>61</Paragraphs>
  <Slides>9</Slides>
  <Notes>9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1" baseType="lpstr">
      <vt:lpstr>Office Theme</vt:lpstr>
      <vt:lpstr>Equation</vt:lpstr>
      <vt:lpstr>Some progress towards tethered pairs</vt:lpstr>
      <vt:lpstr>A tethered robot has… </vt:lpstr>
      <vt:lpstr>A tethered robot has… </vt:lpstr>
      <vt:lpstr>A tethered robot has… </vt:lpstr>
      <vt:lpstr>How we decompose the configuration space</vt:lpstr>
      <vt:lpstr>How to model a stiff cable?</vt:lpstr>
      <vt:lpstr>Curvature Constraint</vt:lpstr>
      <vt:lpstr>Omega Region</vt:lpstr>
      <vt:lpstr>Come to our poster 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Some progress towards tethered pairs</dc:title>
  <dc:creator/>
  <cp:lastModifiedBy/>
  <cp:revision>3</cp:revision>
  <dcterms:created xsi:type="dcterms:W3CDTF">2016-05-20T11:29:37Z</dcterms:created>
  <dcterms:modified xsi:type="dcterms:W3CDTF">2016-06-02T14:30:52Z</dcterms:modified>
</cp:coreProperties>
</file>