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sldIdLst>
    <p:sldId id="256" r:id="rId2"/>
    <p:sldId id="388" r:id="rId3"/>
    <p:sldId id="389" r:id="rId4"/>
    <p:sldId id="391" r:id="rId5"/>
    <p:sldId id="381" r:id="rId6"/>
    <p:sldId id="383" r:id="rId7"/>
    <p:sldId id="382" r:id="rId8"/>
    <p:sldId id="373" r:id="rId9"/>
    <p:sldId id="386" r:id="rId10"/>
    <p:sldId id="387" r:id="rId11"/>
    <p:sldId id="384" r:id="rId12"/>
    <p:sldId id="380" r:id="rId13"/>
    <p:sldId id="378" r:id="rId14"/>
    <p:sldId id="385" r:id="rId15"/>
    <p:sldId id="316" r:id="rId16"/>
    <p:sldId id="376" r:id="rId17"/>
    <p:sldId id="367" r:id="rId18"/>
    <p:sldId id="369" r:id="rId19"/>
    <p:sldId id="365" r:id="rId20"/>
    <p:sldId id="366" r:id="rId21"/>
    <p:sldId id="353" r:id="rId22"/>
    <p:sldId id="354" r:id="rId23"/>
    <p:sldId id="276" r:id="rId24"/>
    <p:sldId id="374" r:id="rId25"/>
    <p:sldId id="346" r:id="rId26"/>
    <p:sldId id="352" r:id="rId27"/>
    <p:sldId id="347" r:id="rId28"/>
    <p:sldId id="375" r:id="rId29"/>
    <p:sldId id="341" r:id="rId30"/>
    <p:sldId id="343" r:id="rId31"/>
    <p:sldId id="371" r:id="rId32"/>
    <p:sldId id="372" r:id="rId33"/>
    <p:sldId id="370" r:id="rId34"/>
    <p:sldId id="390" r:id="rId35"/>
    <p:sldId id="392" r:id="rId36"/>
    <p:sldId id="342" r:id="rId37"/>
    <p:sldId id="344" r:id="rId38"/>
    <p:sldId id="360" r:id="rId39"/>
    <p:sldId id="377" r:id="rId40"/>
    <p:sldId id="288" r:id="rId41"/>
    <p:sldId id="281" r:id="rId42"/>
    <p:sldId id="282" r:id="rId43"/>
    <p:sldId id="283" r:id="rId44"/>
    <p:sldId id="351" r:id="rId45"/>
    <p:sldId id="284" r:id="rId46"/>
    <p:sldId id="323" r:id="rId47"/>
    <p:sldId id="302" r:id="rId48"/>
    <p:sldId id="338" r:id="rId49"/>
    <p:sldId id="320" r:id="rId50"/>
    <p:sldId id="303" r:id="rId51"/>
    <p:sldId id="321" r:id="rId52"/>
    <p:sldId id="339" r:id="rId53"/>
    <p:sldId id="304" r:id="rId54"/>
    <p:sldId id="311" r:id="rId55"/>
    <p:sldId id="312" r:id="rId56"/>
    <p:sldId id="285" r:id="rId57"/>
    <p:sldId id="313" r:id="rId58"/>
    <p:sldId id="340" r:id="rId59"/>
    <p:sldId id="327" r:id="rId60"/>
    <p:sldId id="328" r:id="rId61"/>
    <p:sldId id="329" r:id="rId62"/>
    <p:sldId id="330" r:id="rId63"/>
    <p:sldId id="337" r:id="rId64"/>
    <p:sldId id="331" r:id="rId65"/>
    <p:sldId id="332" r:id="rId66"/>
    <p:sldId id="333" r:id="rId67"/>
    <p:sldId id="334" r:id="rId68"/>
    <p:sldId id="335" r:id="rId69"/>
    <p:sldId id="336" r:id="rId70"/>
    <p:sldId id="350" r:id="rId71"/>
    <p:sldId id="355" r:id="rId72"/>
    <p:sldId id="280" r:id="rId73"/>
    <p:sldId id="289" r:id="rId74"/>
    <p:sldId id="290" r:id="rId75"/>
    <p:sldId id="278" r:id="rId76"/>
    <p:sldId id="292" r:id="rId77"/>
    <p:sldId id="291" r:id="rId78"/>
    <p:sldId id="294" r:id="rId79"/>
    <p:sldId id="293" r:id="rId80"/>
    <p:sldId id="314" r:id="rId81"/>
    <p:sldId id="315" r:id="rId82"/>
    <p:sldId id="299" r:id="rId83"/>
    <p:sldId id="295" r:id="rId84"/>
    <p:sldId id="296" r:id="rId85"/>
    <p:sldId id="297" r:id="rId86"/>
    <p:sldId id="298" r:id="rId87"/>
    <p:sldId id="300" r:id="rId88"/>
    <p:sldId id="301" r:id="rId89"/>
    <p:sldId id="305" r:id="rId90"/>
    <p:sldId id="306" r:id="rId91"/>
    <p:sldId id="263" r:id="rId92"/>
    <p:sldId id="362" r:id="rId93"/>
    <p:sldId id="361" r:id="rId94"/>
    <p:sldId id="307" r:id="rId95"/>
    <p:sldId id="308" r:id="rId96"/>
    <p:sldId id="309" r:id="rId97"/>
    <p:sldId id="310" r:id="rId98"/>
    <p:sldId id="264" r:id="rId99"/>
    <p:sldId id="265" r:id="rId100"/>
    <p:sldId id="266" r:id="rId101"/>
    <p:sldId id="267" r:id="rId102"/>
    <p:sldId id="349" r:id="rId103"/>
    <p:sldId id="348" r:id="rId104"/>
    <p:sldId id="359" r:id="rId105"/>
    <p:sldId id="358" r:id="rId106"/>
    <p:sldId id="357" r:id="rId107"/>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3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esProps" Target="presProp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166E8-5A47-EF42-A3CD-BBBFE99DD182}" type="datetimeFigureOut">
              <a:rPr lang="sv-SE" smtClean="0"/>
              <a:t>5/7/12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7B657-4BB1-0042-92EA-B0703D81BEE9}" type="slidenum">
              <a:rPr lang="sv-SE" smtClean="0"/>
              <a:t>‹Nr.›</a:t>
            </a:fld>
            <a:endParaRPr lang="sv-SE"/>
          </a:p>
        </p:txBody>
      </p:sp>
    </p:spTree>
    <p:extLst>
      <p:ext uri="{BB962C8B-B14F-4D97-AF65-F5344CB8AC3E}">
        <p14:creationId xmlns:p14="http://schemas.microsoft.com/office/powerpoint/2010/main" val="62540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F27B657-4BB1-0042-92EA-B0703D81BEE9}" type="slidenum">
              <a:rPr lang="sv-SE" smtClean="0"/>
              <a:t>41</a:t>
            </a:fld>
            <a:endParaRPr lang="sv-SE"/>
          </a:p>
        </p:txBody>
      </p:sp>
    </p:spTree>
    <p:extLst>
      <p:ext uri="{BB962C8B-B14F-4D97-AF65-F5344CB8AC3E}">
        <p14:creationId xmlns:p14="http://schemas.microsoft.com/office/powerpoint/2010/main" val="158495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56E27F34-8FF6-5944-B9C9-AC468F30A033}" type="datetimeFigureOut">
              <a:rPr lang="sv-SE" smtClean="0"/>
              <a:t>5/6/12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404217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E27F34-8FF6-5944-B9C9-AC468F30A033}" type="datetimeFigureOut">
              <a:rPr lang="sv-SE" smtClean="0"/>
              <a:t>5/6/12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330495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E27F34-8FF6-5944-B9C9-AC468F30A033}" type="datetimeFigureOut">
              <a:rPr lang="sv-SE" smtClean="0"/>
              <a:t>5/6/12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14090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6E27F34-8FF6-5944-B9C9-AC468F30A033}" type="datetimeFigureOut">
              <a:rPr lang="sv-SE" smtClean="0"/>
              <a:t>5/6/12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9663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56E27F34-8FF6-5944-B9C9-AC468F30A033}" type="datetimeFigureOut">
              <a:rPr lang="sv-SE" smtClean="0"/>
              <a:t>5/6/12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387283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6E27F34-8FF6-5944-B9C9-AC468F30A033}" type="datetimeFigureOut">
              <a:rPr lang="sv-SE" smtClean="0"/>
              <a:t>5/6/12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2713613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6E27F34-8FF6-5944-B9C9-AC468F30A033}" type="datetimeFigureOut">
              <a:rPr lang="sv-SE" smtClean="0"/>
              <a:t>5/6/12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24511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6E27F34-8FF6-5944-B9C9-AC468F30A033}" type="datetimeFigureOut">
              <a:rPr lang="sv-SE" smtClean="0"/>
              <a:t>5/6/12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410508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6E27F34-8FF6-5944-B9C9-AC468F30A033}" type="datetimeFigureOut">
              <a:rPr lang="sv-SE" smtClean="0"/>
              <a:t>5/6/12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410345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E27F34-8FF6-5944-B9C9-AC468F30A033}" type="datetimeFigureOut">
              <a:rPr lang="sv-SE" smtClean="0"/>
              <a:t>5/6/12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274948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E27F34-8FF6-5944-B9C9-AC468F30A033}" type="datetimeFigureOut">
              <a:rPr lang="sv-SE" smtClean="0"/>
              <a:t>5/6/12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AFDA16-6E3C-5B4B-B8EA-767AADEC8A87}" type="slidenum">
              <a:rPr lang="sv-SE" smtClean="0"/>
              <a:t>‹Nr.›</a:t>
            </a:fld>
            <a:endParaRPr lang="sv-SE"/>
          </a:p>
        </p:txBody>
      </p:sp>
    </p:spTree>
    <p:extLst>
      <p:ext uri="{BB962C8B-B14F-4D97-AF65-F5344CB8AC3E}">
        <p14:creationId xmlns:p14="http://schemas.microsoft.com/office/powerpoint/2010/main" val="2508396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27F34-8FF6-5944-B9C9-AC468F30A033}" type="datetimeFigureOut">
              <a:rPr lang="sv-SE" smtClean="0"/>
              <a:t>5/6/12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FDA16-6E3C-5B4B-B8EA-767AADEC8A87}" type="slidenum">
              <a:rPr lang="sv-SE" smtClean="0"/>
              <a:t>‹Nr.›</a:t>
            </a:fld>
            <a:endParaRPr lang="sv-SE"/>
          </a:p>
        </p:txBody>
      </p:sp>
    </p:spTree>
    <p:extLst>
      <p:ext uri="{BB962C8B-B14F-4D97-AF65-F5344CB8AC3E}">
        <p14:creationId xmlns:p14="http://schemas.microsoft.com/office/powerpoint/2010/main" val="3868620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STATEN OCH VETENSKAPEN</a:t>
            </a:r>
            <a:endParaRPr lang="sv-SE" dirty="0"/>
          </a:p>
        </p:txBody>
      </p:sp>
      <p:sp>
        <p:nvSpPr>
          <p:cNvPr id="3" name="Underrubrik 2"/>
          <p:cNvSpPr>
            <a:spLocks noGrp="1"/>
          </p:cNvSpPr>
          <p:nvPr>
            <p:ph type="subTitle" idx="1"/>
          </p:nvPr>
        </p:nvSpPr>
        <p:spPr/>
        <p:txBody>
          <a:bodyPr/>
          <a:lstStyle/>
          <a:p>
            <a:r>
              <a:rPr lang="sv-SE" dirty="0" smtClean="0"/>
              <a:t>CLAES JOHNSON</a:t>
            </a:r>
          </a:p>
          <a:p>
            <a:r>
              <a:rPr lang="sv-SE" dirty="0" smtClean="0"/>
              <a:t>KTH</a:t>
            </a:r>
            <a:endParaRPr lang="sv-SE" dirty="0"/>
          </a:p>
        </p:txBody>
      </p:sp>
    </p:spTree>
    <p:extLst>
      <p:ext uri="{BB962C8B-B14F-4D97-AF65-F5344CB8AC3E}">
        <p14:creationId xmlns:p14="http://schemas.microsoft.com/office/powerpoint/2010/main" val="30084543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ATOMBOMBSOBSERVERATÖRER</a:t>
            </a:r>
            <a:endParaRPr lang="sv-SE" dirty="0"/>
          </a:p>
        </p:txBody>
      </p:sp>
      <p:pic>
        <p:nvPicPr>
          <p:cNvPr id="4" name="Platshållare för innehåll 3" descr="atomic_bomb_vip_observers.jpg"/>
          <p:cNvPicPr>
            <a:picLocks noGrp="1" noChangeAspect="1"/>
          </p:cNvPicPr>
          <p:nvPr>
            <p:ph idx="1"/>
          </p:nvPr>
        </p:nvPicPr>
        <p:blipFill>
          <a:blip r:embed="rId2">
            <a:extLst>
              <a:ext uri="{28A0092B-C50C-407E-A947-70E740481C1C}">
                <a14:useLocalDpi xmlns:a14="http://schemas.microsoft.com/office/drawing/2010/main" val="0"/>
              </a:ext>
            </a:extLst>
          </a:blip>
          <a:srcRect t="9202" b="9202"/>
          <a:stretch>
            <a:fillRect/>
          </a:stretch>
        </p:blipFill>
        <p:spPr/>
      </p:pic>
    </p:spTree>
    <p:extLst>
      <p:ext uri="{BB962C8B-B14F-4D97-AF65-F5344CB8AC3E}">
        <p14:creationId xmlns:p14="http://schemas.microsoft.com/office/powerpoint/2010/main" val="427181402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FRANKRIKE 1789 - 1870</a:t>
            </a:r>
            <a:endParaRPr lang="sv-SE" dirty="0"/>
          </a:p>
        </p:txBody>
      </p:sp>
      <p:sp>
        <p:nvSpPr>
          <p:cNvPr id="3" name="Platshållare för innehåll 2"/>
          <p:cNvSpPr>
            <a:spLocks noGrp="1"/>
          </p:cNvSpPr>
          <p:nvPr>
            <p:ph idx="1"/>
          </p:nvPr>
        </p:nvSpPr>
        <p:spPr/>
        <p:txBody>
          <a:bodyPr/>
          <a:lstStyle/>
          <a:p>
            <a:r>
              <a:rPr lang="sv-SE" dirty="0" smtClean="0"/>
              <a:t>D’ALEMBERT</a:t>
            </a:r>
          </a:p>
          <a:p>
            <a:r>
              <a:rPr lang="sv-SE" dirty="0" smtClean="0"/>
              <a:t>LAPLACE</a:t>
            </a:r>
          </a:p>
          <a:p>
            <a:r>
              <a:rPr lang="sv-SE" dirty="0" smtClean="0"/>
              <a:t>CAUCHY</a:t>
            </a:r>
            <a:endParaRPr lang="sv-SE" dirty="0"/>
          </a:p>
        </p:txBody>
      </p:sp>
    </p:spTree>
    <p:extLst>
      <p:ext uri="{BB962C8B-B14F-4D97-AF65-F5344CB8AC3E}">
        <p14:creationId xmlns:p14="http://schemas.microsoft.com/office/powerpoint/2010/main" val="396657987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SVERIGE</a:t>
            </a:r>
            <a:endParaRPr lang="sv-SE" dirty="0"/>
          </a:p>
        </p:txBody>
      </p:sp>
      <p:sp>
        <p:nvSpPr>
          <p:cNvPr id="3" name="Platshållare för innehåll 2"/>
          <p:cNvSpPr>
            <a:spLocks noGrp="1"/>
          </p:cNvSpPr>
          <p:nvPr>
            <p:ph idx="1"/>
          </p:nvPr>
        </p:nvSpPr>
        <p:spPr/>
        <p:txBody>
          <a:bodyPr/>
          <a:lstStyle/>
          <a:p>
            <a:r>
              <a:rPr lang="sv-SE" dirty="0" smtClean="0"/>
              <a:t>LINNE</a:t>
            </a:r>
          </a:p>
          <a:p>
            <a:r>
              <a:rPr lang="sv-SE" dirty="0" smtClean="0"/>
              <a:t>CELSIUS</a:t>
            </a:r>
          </a:p>
          <a:p>
            <a:r>
              <a:rPr lang="sv-SE" dirty="0" smtClean="0"/>
              <a:t>ARRHENIUS 1896 CO2</a:t>
            </a:r>
          </a:p>
          <a:p>
            <a:r>
              <a:rPr lang="sv-SE" dirty="0" smtClean="0"/>
              <a:t>BERT BOLIN IPCC 1988-97</a:t>
            </a:r>
            <a:endParaRPr lang="sv-SE" dirty="0"/>
          </a:p>
        </p:txBody>
      </p:sp>
    </p:spTree>
    <p:extLst>
      <p:ext uri="{BB962C8B-B14F-4D97-AF65-F5344CB8AC3E}">
        <p14:creationId xmlns:p14="http://schemas.microsoft.com/office/powerpoint/2010/main" val="403157991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TRYCKPRESSEN OCH DATORN: INFORMATION FÖR MÅNGA</a:t>
            </a:r>
            <a:endParaRPr lang="sv-SE" dirty="0"/>
          </a:p>
        </p:txBody>
      </p:sp>
      <p:sp>
        <p:nvSpPr>
          <p:cNvPr id="3" name="Platshållare för innehåll 2"/>
          <p:cNvSpPr>
            <a:spLocks noGrp="1"/>
          </p:cNvSpPr>
          <p:nvPr>
            <p:ph idx="1"/>
          </p:nvPr>
        </p:nvSpPr>
        <p:spPr/>
        <p:txBody>
          <a:bodyPr/>
          <a:lstStyle/>
          <a:p>
            <a:r>
              <a:rPr lang="sv-SE" dirty="0" smtClean="0"/>
              <a:t>TRYCKPRESSEN: REFORMATIONEN </a:t>
            </a:r>
            <a:r>
              <a:rPr lang="sv-SE" dirty="0" smtClean="0"/>
              <a:t>–</a:t>
            </a:r>
            <a:r>
              <a:rPr lang="sv-SE" dirty="0" smtClean="0"/>
              <a:t> VETENSKAPLIGA REVOLUTIONEN + KOLET + OLJAN:  DEMOKRATI + INDUSTRISAMHÄLLE</a:t>
            </a:r>
          </a:p>
          <a:p>
            <a:endParaRPr lang="sv-SE" dirty="0"/>
          </a:p>
          <a:p>
            <a:r>
              <a:rPr lang="sv-SE" dirty="0" smtClean="0"/>
              <a:t>DATORN: INFORMATIONSAMHÄLLE </a:t>
            </a:r>
            <a:r>
              <a:rPr lang="sv-SE" dirty="0" smtClean="0"/>
              <a:t>–</a:t>
            </a:r>
            <a:r>
              <a:rPr lang="sv-SE" dirty="0" smtClean="0"/>
              <a:t> VETENSKAPLIG REVOLUTION?? + VINDKRAFT??: EU-DEMOKRATI?? ARBETSLÖSHET??</a:t>
            </a:r>
            <a:endParaRPr lang="sv-SE" dirty="0"/>
          </a:p>
        </p:txBody>
      </p:sp>
    </p:spTree>
    <p:extLst>
      <p:ext uri="{BB962C8B-B14F-4D97-AF65-F5344CB8AC3E}">
        <p14:creationId xmlns:p14="http://schemas.microsoft.com/office/powerpoint/2010/main" val="244413840"/>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SAMMANFATTNING</a:t>
            </a:r>
            <a:endParaRPr lang="sv-SE" dirty="0"/>
          </a:p>
        </p:txBody>
      </p:sp>
      <p:sp>
        <p:nvSpPr>
          <p:cNvPr id="3" name="Platshållare för innehåll 2"/>
          <p:cNvSpPr>
            <a:spLocks noGrp="1"/>
          </p:cNvSpPr>
          <p:nvPr>
            <p:ph idx="1"/>
          </p:nvPr>
        </p:nvSpPr>
        <p:spPr/>
        <p:txBody>
          <a:bodyPr/>
          <a:lstStyle/>
          <a:p>
            <a:r>
              <a:rPr lang="sv-SE" dirty="0" smtClean="0"/>
              <a:t>SAMMANBROTT 1900 </a:t>
            </a:r>
            <a:r>
              <a:rPr lang="sv-SE" dirty="0" smtClean="0"/>
              <a:t>–</a:t>
            </a:r>
            <a:r>
              <a:rPr lang="sv-SE" dirty="0" smtClean="0"/>
              <a:t> </a:t>
            </a:r>
          </a:p>
          <a:p>
            <a:r>
              <a:rPr lang="sv-SE" dirty="0" smtClean="0"/>
              <a:t>STAT OCH VETENSKAP: KORTSLUTNING:</a:t>
            </a:r>
          </a:p>
          <a:p>
            <a:r>
              <a:rPr lang="sv-SE" dirty="0" smtClean="0"/>
              <a:t>CO2 ALARMISM: ÖVERSTATLIG KONTROLL</a:t>
            </a:r>
          </a:p>
          <a:p>
            <a:r>
              <a:rPr lang="sv-SE" dirty="0" smtClean="0"/>
              <a:t>SAMMANBROTT AV TYSKLAND?? EU??</a:t>
            </a:r>
          </a:p>
          <a:p>
            <a:endParaRPr lang="sv-SE" dirty="0"/>
          </a:p>
          <a:p>
            <a:r>
              <a:rPr lang="sv-SE" dirty="0" smtClean="0"/>
              <a:t>INTERNET </a:t>
            </a:r>
            <a:r>
              <a:rPr lang="sv-SE" dirty="0" smtClean="0"/>
              <a:t>–</a:t>
            </a:r>
            <a:r>
              <a:rPr lang="sv-SE" dirty="0" smtClean="0"/>
              <a:t> FRI INFORMATION </a:t>
            </a:r>
            <a:r>
              <a:rPr lang="sv-SE" dirty="0" smtClean="0"/>
              <a:t>–</a:t>
            </a:r>
            <a:r>
              <a:rPr lang="sv-SE" dirty="0" smtClean="0"/>
              <a:t> FRI KUNSKAP </a:t>
            </a:r>
            <a:r>
              <a:rPr lang="sv-SE" dirty="0" smtClean="0"/>
              <a:t>–</a:t>
            </a:r>
            <a:r>
              <a:rPr lang="sv-SE" dirty="0" smtClean="0"/>
              <a:t> FREIE UNIVERSITÄT </a:t>
            </a:r>
            <a:r>
              <a:rPr lang="sv-SE" dirty="0" smtClean="0"/>
              <a:t>–</a:t>
            </a:r>
            <a:r>
              <a:rPr lang="sv-SE" dirty="0" smtClean="0"/>
              <a:t> FRI MÄNNISKA?? </a:t>
            </a:r>
            <a:endParaRPr lang="sv-SE" dirty="0"/>
          </a:p>
        </p:txBody>
      </p:sp>
    </p:spTree>
    <p:extLst>
      <p:ext uri="{BB962C8B-B14F-4D97-AF65-F5344CB8AC3E}">
        <p14:creationId xmlns:p14="http://schemas.microsoft.com/office/powerpoint/2010/main" val="387401846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KURZWEIL: 2045</a:t>
            </a:r>
            <a:endParaRPr lang="sv-SE" dirty="0"/>
          </a:p>
        </p:txBody>
      </p:sp>
      <p:pic>
        <p:nvPicPr>
          <p:cNvPr id="4" name="Platshållare för innehåll 3" descr="kurzweil.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42212011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KURZWEIL SIX EPOCHS OF EVOLUTION</a:t>
            </a:r>
            <a:endParaRPr lang="sv-SE" dirty="0"/>
          </a:p>
        </p:txBody>
      </p:sp>
      <p:pic>
        <p:nvPicPr>
          <p:cNvPr id="4" name="Platshållare för innehåll 3" descr="kurzweil_six_epoch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53" t="-8772" b="9897"/>
          <a:stretch/>
        </p:blipFill>
        <p:spPr>
          <a:xfrm>
            <a:off x="457200" y="903112"/>
            <a:ext cx="8229600" cy="5799666"/>
          </a:xfrm>
        </p:spPr>
      </p:pic>
    </p:spTree>
    <p:extLst>
      <p:ext uri="{BB962C8B-B14F-4D97-AF65-F5344CB8AC3E}">
        <p14:creationId xmlns:p14="http://schemas.microsoft.com/office/powerpoint/2010/main" val="239701171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KURZWEIL SINGULARITETEN 2045</a:t>
            </a:r>
            <a:endParaRPr lang="sv-SE" dirty="0"/>
          </a:p>
        </p:txBody>
      </p:sp>
      <p:sp>
        <p:nvSpPr>
          <p:cNvPr id="3" name="Platshållare för innehåll 2"/>
          <p:cNvSpPr>
            <a:spLocks noGrp="1"/>
          </p:cNvSpPr>
          <p:nvPr>
            <p:ph idx="1"/>
          </p:nvPr>
        </p:nvSpPr>
        <p:spPr/>
        <p:txBody>
          <a:bodyPr/>
          <a:lstStyle/>
          <a:p>
            <a:r>
              <a:rPr lang="sv-SE" dirty="0" smtClean="0"/>
              <a:t>MOORE’S LAG FÖRDUBBLING AV BERÄKNINGSKAPACITET VAR 18 MÅNAD</a:t>
            </a:r>
          </a:p>
          <a:p>
            <a:endParaRPr lang="sv-SE" dirty="0"/>
          </a:p>
          <a:p>
            <a:r>
              <a:rPr lang="sv-SE" dirty="0" smtClean="0"/>
              <a:t>OÄNDLIGT SNABB UTVECKLING 2045</a:t>
            </a:r>
          </a:p>
          <a:p>
            <a:r>
              <a:rPr lang="sv-SE" dirty="0" smtClean="0"/>
              <a:t>HELA UNIVERSUM = TÄNKANDE SUBJEKT</a:t>
            </a:r>
          </a:p>
          <a:p>
            <a:endParaRPr lang="sv-SE" dirty="0" smtClean="0"/>
          </a:p>
          <a:p>
            <a:r>
              <a:rPr lang="sv-SE" dirty="0" smtClean="0"/>
              <a:t>STAT = VETENSKAP = RELIGION</a:t>
            </a:r>
          </a:p>
          <a:p>
            <a:endParaRPr lang="sv-SE" dirty="0"/>
          </a:p>
        </p:txBody>
      </p:sp>
    </p:spTree>
    <p:extLst>
      <p:ext uri="{BB962C8B-B14F-4D97-AF65-F5344CB8AC3E}">
        <p14:creationId xmlns:p14="http://schemas.microsoft.com/office/powerpoint/2010/main" val="3911075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AL GORE </a:t>
            </a:r>
            <a:r>
              <a:rPr lang="sv-SE" dirty="0" smtClean="0"/>
              <a:t>–</a:t>
            </a:r>
            <a:r>
              <a:rPr lang="sv-SE" dirty="0" smtClean="0"/>
              <a:t> PACHAURI IPCC NOBEL PEACE PRIZE 2007</a:t>
            </a:r>
            <a:endParaRPr lang="sv-SE" dirty="0"/>
          </a:p>
        </p:txBody>
      </p:sp>
      <p:pic>
        <p:nvPicPr>
          <p:cNvPr id="4" name="Platshållare för innehåll 3" descr="algore.jpg"/>
          <p:cNvPicPr>
            <a:picLocks noGrp="1" noChangeAspect="1"/>
          </p:cNvPicPr>
          <p:nvPr>
            <p:ph idx="1"/>
          </p:nvPr>
        </p:nvPicPr>
        <p:blipFill>
          <a:blip r:embed="rId2">
            <a:extLst>
              <a:ext uri="{28A0092B-C50C-407E-A947-70E740481C1C}">
                <a14:useLocalDpi xmlns:a14="http://schemas.microsoft.com/office/drawing/2010/main" val="0"/>
              </a:ext>
            </a:extLst>
          </a:blip>
          <a:srcRect t="8079" b="8079"/>
          <a:stretch>
            <a:fillRect/>
          </a:stretch>
        </p:blipFill>
        <p:spPr/>
      </p:pic>
    </p:spTree>
    <p:extLst>
      <p:ext uri="{BB962C8B-B14F-4D97-AF65-F5344CB8AC3E}">
        <p14:creationId xmlns:p14="http://schemas.microsoft.com/office/powerpoint/2010/main" val="42624217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VETENSKAP: FYSIK - MATEMATIK </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ARISTOTELES: </a:t>
            </a:r>
            <a:r>
              <a:rPr lang="sv-SE" dirty="0" smtClean="0">
                <a:solidFill>
                  <a:srgbClr val="FF0000"/>
                </a:solidFill>
              </a:rPr>
              <a:t>LOGIK REALISM</a:t>
            </a:r>
          </a:p>
          <a:p>
            <a:r>
              <a:rPr lang="sv-SE" dirty="0" smtClean="0"/>
              <a:t>DESCARTES GALILEO 1632 </a:t>
            </a:r>
          </a:p>
          <a:p>
            <a:r>
              <a:rPr lang="sv-SE" dirty="0" smtClean="0"/>
              <a:t>NEWTON 1687 LEIBNIZ 1684 CALCULUS - </a:t>
            </a:r>
            <a:r>
              <a:rPr lang="sv-SE" dirty="0" smtClean="0">
                <a:solidFill>
                  <a:srgbClr val="FF0000"/>
                </a:solidFill>
              </a:rPr>
              <a:t>MEKANIK</a:t>
            </a:r>
          </a:p>
          <a:p>
            <a:r>
              <a:rPr lang="sv-SE" dirty="0" smtClean="0"/>
              <a:t>MAXWELL 1861 </a:t>
            </a:r>
            <a:r>
              <a:rPr lang="sv-SE" dirty="0" smtClean="0">
                <a:solidFill>
                  <a:srgbClr val="FF0000"/>
                </a:solidFill>
              </a:rPr>
              <a:t>ELEKTROMAGNETISM</a:t>
            </a:r>
          </a:p>
          <a:p>
            <a:r>
              <a:rPr lang="sv-SE" dirty="0" smtClean="0"/>
              <a:t>BOLTZMANN 1890 </a:t>
            </a:r>
            <a:r>
              <a:rPr lang="sv-SE" dirty="0" smtClean="0">
                <a:solidFill>
                  <a:srgbClr val="FF0000"/>
                </a:solidFill>
              </a:rPr>
              <a:t>STATISTISK MEKANIK</a:t>
            </a:r>
          </a:p>
          <a:p>
            <a:endParaRPr lang="sv-SE" dirty="0" smtClean="0"/>
          </a:p>
          <a:p>
            <a:r>
              <a:rPr lang="sv-SE" dirty="0" smtClean="0"/>
              <a:t>PLANCK 1900 - EINSTEIN 1905 - </a:t>
            </a:r>
            <a:r>
              <a:rPr lang="sv-SE" dirty="0" smtClean="0">
                <a:solidFill>
                  <a:srgbClr val="FF0000"/>
                </a:solidFill>
              </a:rPr>
              <a:t>RELATIVITET</a:t>
            </a:r>
          </a:p>
          <a:p>
            <a:r>
              <a:rPr lang="sv-SE" dirty="0" smtClean="0"/>
              <a:t>BOHR-HEISENBERG 1925 </a:t>
            </a:r>
            <a:r>
              <a:rPr lang="sv-SE" dirty="0" smtClean="0">
                <a:solidFill>
                  <a:srgbClr val="FF0000"/>
                </a:solidFill>
              </a:rPr>
              <a:t>–</a:t>
            </a:r>
            <a:r>
              <a:rPr lang="sv-SE" dirty="0" smtClean="0">
                <a:solidFill>
                  <a:srgbClr val="FF0000"/>
                </a:solidFill>
              </a:rPr>
              <a:t> KVANTMEKANIK</a:t>
            </a:r>
            <a:endParaRPr lang="sv-SE" dirty="0">
              <a:solidFill>
                <a:srgbClr val="FF0000"/>
              </a:solidFill>
            </a:endParaRPr>
          </a:p>
          <a:p>
            <a:r>
              <a:rPr lang="sv-SE" dirty="0" smtClean="0"/>
              <a:t>WEINBERG 1967 </a:t>
            </a:r>
            <a:r>
              <a:rPr lang="sv-SE" dirty="0" smtClean="0"/>
              <a:t>–</a:t>
            </a:r>
            <a:r>
              <a:rPr lang="sv-SE" dirty="0" smtClean="0"/>
              <a:t> STANDARD MODEL </a:t>
            </a:r>
          </a:p>
          <a:p>
            <a:r>
              <a:rPr lang="sv-SE" dirty="0" smtClean="0"/>
              <a:t>HANSEN BOLIN 1988 MANN 2000 </a:t>
            </a:r>
            <a:r>
              <a:rPr lang="sv-SE" dirty="0" smtClean="0">
                <a:solidFill>
                  <a:srgbClr val="FF0000"/>
                </a:solidFill>
              </a:rPr>
              <a:t>C02 ALARMISM</a:t>
            </a:r>
          </a:p>
          <a:p>
            <a:endParaRPr lang="sv-SE" dirty="0" smtClean="0"/>
          </a:p>
          <a:p>
            <a:endParaRPr lang="sv-SE" dirty="0"/>
          </a:p>
        </p:txBody>
      </p:sp>
    </p:spTree>
    <p:extLst>
      <p:ext uri="{BB962C8B-B14F-4D97-AF65-F5344CB8AC3E}">
        <p14:creationId xmlns:p14="http://schemas.microsoft.com/office/powerpoint/2010/main" val="38909155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3   STAT - VETENSKAP</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SYMBIOS 1945 </a:t>
            </a:r>
            <a:r>
              <a:rPr lang="sv-SE" dirty="0" smtClean="0"/>
              <a:t>–</a:t>
            </a:r>
          </a:p>
          <a:p>
            <a:endParaRPr lang="sv-SE" dirty="0" smtClean="0"/>
          </a:p>
          <a:p>
            <a:r>
              <a:rPr lang="sv-SE" dirty="0" smtClean="0">
                <a:solidFill>
                  <a:srgbClr val="FF0000"/>
                </a:solidFill>
              </a:rPr>
              <a:t>VEM BESTÄMMER VAD SOM ÄR SANNING??</a:t>
            </a:r>
          </a:p>
          <a:p>
            <a:r>
              <a:rPr lang="sv-SE" dirty="0" smtClean="0">
                <a:solidFill>
                  <a:srgbClr val="0000FF"/>
                </a:solidFill>
              </a:rPr>
              <a:t>SAMHÄLLETS GRUND? VAD SKULLE HÄNDA OM</a:t>
            </a:r>
            <a:r>
              <a:rPr lang="sv-SE" dirty="0" smtClean="0">
                <a:solidFill>
                  <a:srgbClr val="0000FF"/>
                </a:solidFill>
              </a:rPr>
              <a:t>….??</a:t>
            </a:r>
          </a:p>
          <a:p>
            <a:r>
              <a:rPr lang="sv-SE" dirty="0" smtClean="0">
                <a:solidFill>
                  <a:srgbClr val="FF0000"/>
                </a:solidFill>
              </a:rPr>
              <a:t>ATT TÄNKA FRITT ÄR STORT, ATT TÄNKA RÄTT ÄR STÖRRE</a:t>
            </a:r>
            <a:endParaRPr lang="sv-SE" dirty="0" smtClean="0">
              <a:solidFill>
                <a:srgbClr val="FF0000"/>
              </a:solidFill>
            </a:endParaRPr>
          </a:p>
          <a:p>
            <a:endParaRPr lang="sv-SE" dirty="0">
              <a:solidFill>
                <a:srgbClr val="FF0000"/>
              </a:solidFill>
            </a:endParaRPr>
          </a:p>
          <a:p>
            <a:r>
              <a:rPr lang="sv-SE" dirty="0" smtClean="0">
                <a:solidFill>
                  <a:srgbClr val="FF0000"/>
                </a:solidFill>
              </a:rPr>
              <a:t>SKOLAN </a:t>
            </a:r>
            <a:r>
              <a:rPr lang="sv-SE" dirty="0" smtClean="0">
                <a:solidFill>
                  <a:srgbClr val="FF0000"/>
                </a:solidFill>
              </a:rPr>
              <a:t>-</a:t>
            </a:r>
            <a:r>
              <a:rPr lang="sv-SE" dirty="0" smtClean="0">
                <a:solidFill>
                  <a:srgbClr val="FF0000"/>
                </a:solidFill>
              </a:rPr>
              <a:t> UNIVERSITETET -  STATEN - KYRKAN</a:t>
            </a:r>
          </a:p>
          <a:p>
            <a:endParaRPr lang="sv-SE" dirty="0">
              <a:solidFill>
                <a:srgbClr val="FF0000"/>
              </a:solidFill>
            </a:endParaRPr>
          </a:p>
          <a:p>
            <a:r>
              <a:rPr lang="sv-SE" dirty="0" smtClean="0">
                <a:solidFill>
                  <a:srgbClr val="0000FF"/>
                </a:solidFill>
              </a:rPr>
              <a:t>FRI INFORMATION?? FRI PRESS?? </a:t>
            </a:r>
          </a:p>
          <a:p>
            <a:r>
              <a:rPr lang="sv-SE" dirty="0" smtClean="0">
                <a:solidFill>
                  <a:srgbClr val="0000FF"/>
                </a:solidFill>
              </a:rPr>
              <a:t>HEMUNDERVISNING??</a:t>
            </a:r>
          </a:p>
          <a:p>
            <a:endParaRPr lang="sv-SE" dirty="0">
              <a:solidFill>
                <a:srgbClr val="FF0000"/>
              </a:solidFill>
            </a:endParaRPr>
          </a:p>
          <a:p>
            <a:r>
              <a:rPr lang="sv-SE" dirty="0" smtClean="0"/>
              <a:t>INTERNET?? FRI SKOLA?? FRITT UNIVERSITET??</a:t>
            </a:r>
          </a:p>
          <a:p>
            <a:endParaRPr lang="sv-SE" dirty="0" smtClean="0">
              <a:solidFill>
                <a:srgbClr val="FF0000"/>
              </a:solidFill>
            </a:endParaRPr>
          </a:p>
          <a:p>
            <a:pPr marL="0" indent="0">
              <a:buNone/>
            </a:pPr>
            <a:endParaRPr lang="sv-SE" dirty="0" smtClean="0"/>
          </a:p>
          <a:p>
            <a:pPr marL="514350" indent="-514350">
              <a:buFont typeface="+mj-lt"/>
              <a:buAutoNum type="arabicPeriod"/>
            </a:pPr>
            <a:endParaRPr lang="sv-SE" dirty="0"/>
          </a:p>
        </p:txBody>
      </p:sp>
    </p:spTree>
    <p:extLst>
      <p:ext uri="{BB962C8B-B14F-4D97-AF65-F5344CB8AC3E}">
        <p14:creationId xmlns:p14="http://schemas.microsoft.com/office/powerpoint/2010/main" val="15524680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4    UPPLYSNINGEN 1500 - 1900</a:t>
            </a:r>
            <a:endParaRPr lang="sv-SE" dirty="0"/>
          </a:p>
        </p:txBody>
      </p:sp>
      <p:sp>
        <p:nvSpPr>
          <p:cNvPr id="3" name="Platshållare för innehåll 2"/>
          <p:cNvSpPr>
            <a:spLocks noGrp="1"/>
          </p:cNvSpPr>
          <p:nvPr>
            <p:ph idx="1"/>
          </p:nvPr>
        </p:nvSpPr>
        <p:spPr/>
        <p:txBody>
          <a:bodyPr>
            <a:normAutofit/>
          </a:bodyPr>
          <a:lstStyle/>
          <a:p>
            <a:r>
              <a:rPr lang="sv-SE" dirty="0" smtClean="0"/>
              <a:t>RATIONALITET</a:t>
            </a:r>
          </a:p>
          <a:p>
            <a:r>
              <a:rPr lang="sv-SE" dirty="0" smtClean="0"/>
              <a:t>LOGIK MATEMATIK</a:t>
            </a:r>
          </a:p>
          <a:p>
            <a:endParaRPr lang="sv-SE" dirty="0" smtClean="0"/>
          </a:p>
          <a:p>
            <a:r>
              <a:rPr lang="sv-SE" dirty="0" smtClean="0"/>
              <a:t>OBSERVATION MÄTNING KVANTITET</a:t>
            </a:r>
          </a:p>
          <a:p>
            <a:endParaRPr lang="sv-SE" dirty="0"/>
          </a:p>
          <a:p>
            <a:r>
              <a:rPr lang="sv-SE" dirty="0" smtClean="0"/>
              <a:t>VETENSKAPLIGA INDUSTRIELLA </a:t>
            </a:r>
          </a:p>
          <a:p>
            <a:r>
              <a:rPr lang="sv-SE" dirty="0" smtClean="0"/>
              <a:t>REVOLUTION</a:t>
            </a:r>
          </a:p>
          <a:p>
            <a:endParaRPr lang="sv-SE" dirty="0"/>
          </a:p>
        </p:txBody>
      </p:sp>
    </p:spTree>
    <p:extLst>
      <p:ext uri="{BB962C8B-B14F-4D97-AF65-F5344CB8AC3E}">
        <p14:creationId xmlns:p14="http://schemas.microsoft.com/office/powerpoint/2010/main" val="6593425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1900TALET: SAMMANBROTTENS TID</a:t>
            </a:r>
            <a:endParaRPr lang="sv-SE" dirty="0"/>
          </a:p>
        </p:txBody>
      </p:sp>
      <p:sp>
        <p:nvSpPr>
          <p:cNvPr id="3" name="Platshållare för innehåll 2"/>
          <p:cNvSpPr>
            <a:spLocks noGrp="1"/>
          </p:cNvSpPr>
          <p:nvPr>
            <p:ph idx="1"/>
          </p:nvPr>
        </p:nvSpPr>
        <p:spPr/>
        <p:txBody>
          <a:bodyPr>
            <a:normAutofit fontScale="25000" lnSpcReduction="20000"/>
          </a:bodyPr>
          <a:lstStyle/>
          <a:p>
            <a:r>
              <a:rPr lang="sv-SE" sz="9600" dirty="0" smtClean="0"/>
              <a:t>1900 </a:t>
            </a:r>
            <a:r>
              <a:rPr lang="sv-SE" sz="9600" dirty="0" smtClean="0"/>
              <a:t>- 1914 -</a:t>
            </a:r>
            <a:r>
              <a:rPr lang="sv-SE" sz="9600" dirty="0" smtClean="0"/>
              <a:t> 1945  VÄRLDSKRIGEN             </a:t>
            </a:r>
            <a:r>
              <a:rPr lang="sv-SE" sz="9600" dirty="0" smtClean="0">
                <a:solidFill>
                  <a:srgbClr val="FF0000"/>
                </a:solidFill>
              </a:rPr>
              <a:t>SAMMANBROTT</a:t>
            </a:r>
          </a:p>
          <a:p>
            <a:endParaRPr lang="sv-SE" sz="9600" dirty="0" smtClean="0">
              <a:solidFill>
                <a:srgbClr val="FF0000"/>
              </a:solidFill>
            </a:endParaRPr>
          </a:p>
          <a:p>
            <a:r>
              <a:rPr lang="sv-SE" sz="9600" dirty="0" smtClean="0"/>
              <a:t>1945 - 1988  KALLA KRIGET                            </a:t>
            </a:r>
            <a:r>
              <a:rPr lang="sv-SE" sz="9600" dirty="0" smtClean="0">
                <a:solidFill>
                  <a:srgbClr val="FF0000"/>
                </a:solidFill>
              </a:rPr>
              <a:t>EFTERDYNINGAR</a:t>
            </a:r>
          </a:p>
          <a:p>
            <a:pPr marL="0" indent="0">
              <a:buNone/>
            </a:pPr>
            <a:r>
              <a:rPr lang="sv-SE" sz="9600" dirty="0" smtClean="0">
                <a:solidFill>
                  <a:srgbClr val="FF0000"/>
                </a:solidFill>
              </a:rPr>
              <a:t> </a:t>
            </a:r>
          </a:p>
          <a:p>
            <a:r>
              <a:rPr lang="sv-SE" sz="9600" dirty="0" smtClean="0"/>
              <a:t>1988 </a:t>
            </a:r>
            <a:r>
              <a:rPr lang="sv-SE" sz="9600" dirty="0"/>
              <a:t>-</a:t>
            </a:r>
            <a:r>
              <a:rPr lang="sv-SE" sz="9600" dirty="0" smtClean="0"/>
              <a:t> 2009  KRIGET MOT KLIMATET           </a:t>
            </a:r>
            <a:r>
              <a:rPr lang="sv-SE" sz="9600" dirty="0" smtClean="0">
                <a:solidFill>
                  <a:srgbClr val="FF0000"/>
                </a:solidFill>
              </a:rPr>
              <a:t>FORTSÄTTNING</a:t>
            </a:r>
          </a:p>
          <a:p>
            <a:endParaRPr lang="sv-SE" sz="9600" dirty="0" smtClean="0">
              <a:solidFill>
                <a:srgbClr val="FF0000"/>
              </a:solidFill>
            </a:endParaRPr>
          </a:p>
          <a:p>
            <a:r>
              <a:rPr lang="sv-SE" sz="9600" dirty="0" smtClean="0"/>
              <a:t>2009 -  KRIGET MOT BUDGETUNDERSKOTTET </a:t>
            </a:r>
            <a:r>
              <a:rPr lang="sv-SE" sz="9600" dirty="0" smtClean="0">
                <a:solidFill>
                  <a:srgbClr val="FF0000"/>
                </a:solidFill>
              </a:rPr>
              <a:t>ERSÄTTNING</a:t>
            </a:r>
          </a:p>
          <a:p>
            <a:endParaRPr lang="sv-SE" sz="9600" dirty="0" smtClean="0"/>
          </a:p>
          <a:p>
            <a:r>
              <a:rPr lang="sv-SE" sz="9600" dirty="0" smtClean="0"/>
              <a:t>(2001 - KRIGET MOT TERRORISMEN)</a:t>
            </a:r>
          </a:p>
          <a:p>
            <a:endParaRPr lang="sv-SE" sz="7000" dirty="0"/>
          </a:p>
          <a:p>
            <a:r>
              <a:rPr lang="sv-SE" sz="11100" dirty="0" smtClean="0">
                <a:solidFill>
                  <a:srgbClr val="FF0000"/>
                </a:solidFill>
              </a:rPr>
              <a:t>STAT</a:t>
            </a:r>
            <a:r>
              <a:rPr lang="sv-SE" sz="11100" dirty="0" smtClean="0"/>
              <a:t> VS </a:t>
            </a:r>
            <a:r>
              <a:rPr lang="sv-SE" sz="11100" dirty="0" smtClean="0">
                <a:solidFill>
                  <a:srgbClr val="0000FF"/>
                </a:solidFill>
              </a:rPr>
              <a:t>VETENSKAP OCH RELIGION</a:t>
            </a:r>
          </a:p>
          <a:p>
            <a:endParaRPr lang="sv-SE" sz="4600" dirty="0"/>
          </a:p>
          <a:p>
            <a:pPr marL="0" indent="0">
              <a:buNone/>
            </a:pPr>
            <a:endParaRPr lang="sv-SE" sz="4600" dirty="0" smtClean="0"/>
          </a:p>
          <a:p>
            <a:pPr marL="0" indent="0">
              <a:buNone/>
            </a:pPr>
            <a:r>
              <a:rPr lang="sv-SE" dirty="0" smtClean="0"/>
              <a:t>           </a:t>
            </a:r>
            <a:endParaRPr lang="sv-SE" dirty="0"/>
          </a:p>
        </p:txBody>
      </p:sp>
    </p:spTree>
    <p:extLst>
      <p:ext uri="{BB962C8B-B14F-4D97-AF65-F5344CB8AC3E}">
        <p14:creationId xmlns:p14="http://schemas.microsoft.com/office/powerpoint/2010/main" val="7168731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SAMMANBROTTEN 1900</a:t>
            </a:r>
            <a:br>
              <a:rPr lang="sv-SE" dirty="0" smtClean="0"/>
            </a:br>
            <a:r>
              <a:rPr lang="sv-SE" dirty="0" smtClean="0"/>
              <a:t>STATEN </a:t>
            </a:r>
            <a:r>
              <a:rPr lang="sv-SE" dirty="0" smtClean="0"/>
              <a:t>–</a:t>
            </a:r>
            <a:r>
              <a:rPr lang="sv-SE" dirty="0" smtClean="0"/>
              <a:t> VETENSKAPEN - KULTUREN</a:t>
            </a:r>
            <a:endParaRPr lang="sv-SE" dirty="0"/>
          </a:p>
        </p:txBody>
      </p:sp>
      <p:sp>
        <p:nvSpPr>
          <p:cNvPr id="3" name="Platshållare för innehåll 2"/>
          <p:cNvSpPr>
            <a:spLocks noGrp="1"/>
          </p:cNvSpPr>
          <p:nvPr>
            <p:ph idx="1"/>
          </p:nvPr>
        </p:nvSpPr>
        <p:spPr/>
        <p:txBody>
          <a:bodyPr>
            <a:normAutofit fontScale="77500" lnSpcReduction="20000"/>
          </a:bodyPr>
          <a:lstStyle/>
          <a:p>
            <a:r>
              <a:rPr lang="sv-SE" dirty="0" smtClean="0"/>
              <a:t>NATIONALISM </a:t>
            </a:r>
          </a:p>
          <a:p>
            <a:r>
              <a:rPr lang="sv-SE" dirty="0" smtClean="0"/>
              <a:t>MILITARISM</a:t>
            </a:r>
          </a:p>
          <a:p>
            <a:r>
              <a:rPr lang="sv-SE" dirty="0" smtClean="0"/>
              <a:t>KOLONIALISM</a:t>
            </a:r>
          </a:p>
          <a:p>
            <a:endParaRPr lang="sv-SE" dirty="0"/>
          </a:p>
          <a:p>
            <a:r>
              <a:rPr lang="sv-SE" dirty="0" smtClean="0">
                <a:solidFill>
                  <a:srgbClr val="FF0000"/>
                </a:solidFill>
              </a:rPr>
              <a:t>RELATIVITETSTEORI</a:t>
            </a:r>
          </a:p>
          <a:p>
            <a:r>
              <a:rPr lang="sv-SE" dirty="0" smtClean="0">
                <a:solidFill>
                  <a:srgbClr val="FF0000"/>
                </a:solidFill>
              </a:rPr>
              <a:t>STATISTISK MEKANIK: SVARTKROPPSTRÅLN.</a:t>
            </a:r>
          </a:p>
          <a:p>
            <a:r>
              <a:rPr lang="sv-SE" dirty="0" smtClean="0">
                <a:solidFill>
                  <a:srgbClr val="FF0000"/>
                </a:solidFill>
              </a:rPr>
              <a:t>KVANTMEKANIK</a:t>
            </a:r>
          </a:p>
          <a:p>
            <a:endParaRPr lang="sv-SE" dirty="0"/>
          </a:p>
          <a:p>
            <a:r>
              <a:rPr lang="sv-SE" dirty="0" smtClean="0">
                <a:solidFill>
                  <a:schemeClr val="tx2">
                    <a:lumMod val="60000"/>
                    <a:lumOff val="40000"/>
                  </a:schemeClr>
                </a:solidFill>
              </a:rPr>
              <a:t>ATONAL MUSIK</a:t>
            </a:r>
          </a:p>
          <a:p>
            <a:r>
              <a:rPr lang="sv-SE" dirty="0" smtClean="0">
                <a:solidFill>
                  <a:schemeClr val="tx2">
                    <a:lumMod val="60000"/>
                    <a:lumOff val="40000"/>
                  </a:schemeClr>
                </a:solidFill>
              </a:rPr>
              <a:t>KUBISM DADAISM JOYCE: ULYSSES FINNEGANS WAKE</a:t>
            </a:r>
          </a:p>
          <a:p>
            <a:r>
              <a:rPr lang="sv-SE" dirty="0" smtClean="0">
                <a:solidFill>
                  <a:schemeClr val="tx2">
                    <a:lumMod val="60000"/>
                    <a:lumOff val="40000"/>
                  </a:schemeClr>
                </a:solidFill>
              </a:rPr>
              <a:t>SEKULARISERING</a:t>
            </a:r>
          </a:p>
        </p:txBody>
      </p:sp>
    </p:spTree>
    <p:extLst>
      <p:ext uri="{BB962C8B-B14F-4D97-AF65-F5344CB8AC3E}">
        <p14:creationId xmlns:p14="http://schemas.microsoft.com/office/powerpoint/2010/main" val="5358383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SAMMANBROTT 2A VÄRLDSKRIGET</a:t>
            </a:r>
            <a:endParaRPr lang="sv-SE" dirty="0"/>
          </a:p>
        </p:txBody>
      </p:sp>
      <p:pic>
        <p:nvPicPr>
          <p:cNvPr id="4" name="Platshållare för innehåll 3" descr="hiroshima-destruction-825x499.jpg"/>
          <p:cNvPicPr>
            <a:picLocks noGrp="1" noChangeAspect="1"/>
          </p:cNvPicPr>
          <p:nvPr>
            <p:ph idx="1"/>
          </p:nvPr>
        </p:nvPicPr>
        <p:blipFill>
          <a:blip r:embed="rId2">
            <a:extLst>
              <a:ext uri="{28A0092B-C50C-407E-A947-70E740481C1C}">
                <a14:useLocalDpi xmlns:a14="http://schemas.microsoft.com/office/drawing/2010/main" val="0"/>
              </a:ext>
            </a:extLst>
          </a:blip>
          <a:srcRect t="4537" b="4537"/>
          <a:stretch>
            <a:fillRect/>
          </a:stretch>
        </p:blipFill>
        <p:spPr/>
      </p:pic>
    </p:spTree>
    <p:extLst>
      <p:ext uri="{BB962C8B-B14F-4D97-AF65-F5344CB8AC3E}">
        <p14:creationId xmlns:p14="http://schemas.microsoft.com/office/powerpoint/2010/main" val="150298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BARBAISM AND CIVILIZATION</a:t>
            </a:r>
            <a:endParaRPr lang="sv-SE" dirty="0"/>
          </a:p>
        </p:txBody>
      </p:sp>
      <p:pic>
        <p:nvPicPr>
          <p:cNvPr id="4" name="Platshållare för innehåll 3" descr="on-the-eve.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86" r="17250" b="22502"/>
          <a:stretch/>
        </p:blipFill>
        <p:spPr>
          <a:xfrm>
            <a:off x="0" y="1417638"/>
            <a:ext cx="5534830" cy="5242807"/>
          </a:xfrm>
        </p:spPr>
      </p:pic>
      <p:sp>
        <p:nvSpPr>
          <p:cNvPr id="5" name="textruta 4"/>
          <p:cNvSpPr txBox="1"/>
          <p:nvPr/>
        </p:nvSpPr>
        <p:spPr>
          <a:xfrm>
            <a:off x="5771445" y="1763889"/>
            <a:ext cx="3245556" cy="4801314"/>
          </a:xfrm>
          <a:prstGeom prst="rect">
            <a:avLst/>
          </a:prstGeom>
          <a:noFill/>
        </p:spPr>
        <p:txBody>
          <a:bodyPr wrap="square" rtlCol="0">
            <a:spAutoFit/>
          </a:bodyPr>
          <a:lstStyle/>
          <a:p>
            <a:r>
              <a:rPr lang="en-US" sz="3200" dirty="0" smtClean="0"/>
              <a:t>BERNARD WASSERSTEIN</a:t>
            </a:r>
          </a:p>
          <a:p>
            <a:r>
              <a:rPr lang="en-US" sz="3200" i="1" dirty="0" smtClean="0"/>
              <a:t>A History of Europe in Our Time</a:t>
            </a:r>
          </a:p>
          <a:p>
            <a:endParaRPr lang="en-US" sz="3200" dirty="0" smtClean="0"/>
          </a:p>
          <a:p>
            <a:r>
              <a:rPr lang="en-US" sz="3200" dirty="0" smtClean="0"/>
              <a:t>FORUM NUTIDSPLATS FÖR KULTUR 16 </a:t>
            </a:r>
            <a:r>
              <a:rPr lang="en-US" sz="3200" dirty="0" err="1" smtClean="0"/>
              <a:t>maj</a:t>
            </a:r>
            <a:endParaRPr lang="sv-SE" sz="3200" dirty="0" smtClean="0"/>
          </a:p>
          <a:p>
            <a:endParaRPr lang="sv-SE" dirty="0"/>
          </a:p>
        </p:txBody>
      </p:sp>
    </p:spTree>
    <p:extLst>
      <p:ext uri="{BB962C8B-B14F-4D97-AF65-F5344CB8AC3E}">
        <p14:creationId xmlns:p14="http://schemas.microsoft.com/office/powerpoint/2010/main" val="6418218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SAMMANBROTT -- REVOLUTION</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solidFill>
                  <a:srgbClr val="FF0000"/>
                </a:solidFill>
              </a:rPr>
              <a:t>PYTHAGORAS: ALLT ÄR TAL </a:t>
            </a:r>
          </a:p>
          <a:p>
            <a:r>
              <a:rPr lang="sv-SE" dirty="0" smtClean="0">
                <a:solidFill>
                  <a:srgbClr val="0000FF"/>
                </a:solidFill>
              </a:rPr>
              <a:t>EUKLIDES: GEOMETRI: ALLT ÄR FORM 300 BC</a:t>
            </a:r>
          </a:p>
          <a:p>
            <a:endParaRPr lang="sv-SE" dirty="0"/>
          </a:p>
          <a:p>
            <a:r>
              <a:rPr lang="sv-SE" dirty="0" smtClean="0">
                <a:solidFill>
                  <a:srgbClr val="FF0000"/>
                </a:solidFill>
              </a:rPr>
              <a:t>ARISTOTELES/EUKLIDES: CIRKLAR PÅ CIRKLAR</a:t>
            </a:r>
          </a:p>
          <a:p>
            <a:r>
              <a:rPr lang="sv-SE" dirty="0" smtClean="0">
                <a:solidFill>
                  <a:srgbClr val="0000FF"/>
                </a:solidFill>
              </a:rPr>
              <a:t>NEWTONS MEKANIK/CALCULUS 1600</a:t>
            </a:r>
          </a:p>
          <a:p>
            <a:endParaRPr lang="sv-SE" dirty="0"/>
          </a:p>
          <a:p>
            <a:r>
              <a:rPr lang="sv-SE" dirty="0" smtClean="0">
                <a:solidFill>
                  <a:srgbClr val="FF0000"/>
                </a:solidFill>
              </a:rPr>
              <a:t>NEWTONS MEKANIK: ABSOLUT RUM och TID</a:t>
            </a:r>
          </a:p>
          <a:p>
            <a:r>
              <a:rPr lang="sv-SE" dirty="0" smtClean="0">
                <a:solidFill>
                  <a:srgbClr val="0000FF"/>
                </a:solidFill>
              </a:rPr>
              <a:t>RELATIVITET ”KRÖKT RUM-TID” 1905</a:t>
            </a:r>
          </a:p>
          <a:p>
            <a:r>
              <a:rPr lang="sv-SE" dirty="0" smtClean="0">
                <a:solidFill>
                  <a:srgbClr val="0000FF"/>
                </a:solidFill>
              </a:rPr>
              <a:t>KVANTMEKANIK 1900</a:t>
            </a:r>
            <a:endParaRPr lang="sv-SE" dirty="0">
              <a:solidFill>
                <a:srgbClr val="0000FF"/>
              </a:solidFill>
            </a:endParaRPr>
          </a:p>
        </p:txBody>
      </p:sp>
    </p:spTree>
    <p:extLst>
      <p:ext uri="{BB962C8B-B14F-4D97-AF65-F5344CB8AC3E}">
        <p14:creationId xmlns:p14="http://schemas.microsoft.com/office/powerpoint/2010/main" val="35315046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NATURE MAY 9 2012: BIAS</a:t>
            </a:r>
            <a:endParaRPr lang="sv-SE" dirty="0"/>
          </a:p>
        </p:txBody>
      </p:sp>
      <p:sp>
        <p:nvSpPr>
          <p:cNvPr id="3" name="Platshållare för innehåll 2"/>
          <p:cNvSpPr>
            <a:spLocks noGrp="1"/>
          </p:cNvSpPr>
          <p:nvPr>
            <p:ph idx="1"/>
          </p:nvPr>
        </p:nvSpPr>
        <p:spPr/>
        <p:txBody>
          <a:bodyPr>
            <a:normAutofit/>
          </a:bodyPr>
          <a:lstStyle/>
          <a:p>
            <a:r>
              <a:rPr lang="sv-SE" dirty="0" smtClean="0">
                <a:solidFill>
                  <a:srgbClr val="FF0000"/>
                </a:solidFill>
              </a:rPr>
              <a:t>ALARMING CRACKS ARE STARTING TO PENETRATE DEEP INTO THE SCIENTIFIC EDIFICE</a:t>
            </a:r>
            <a:endParaRPr lang="sv-SE" dirty="0"/>
          </a:p>
          <a:p>
            <a:endParaRPr lang="sv-SE" dirty="0" smtClean="0"/>
          </a:p>
          <a:p>
            <a:r>
              <a:rPr lang="sv-SE" dirty="0" smtClean="0"/>
              <a:t>WHY MOST PUBLISHED RESEARCH FINDINGS ARE FALSE, IOANNIDIS 2005</a:t>
            </a:r>
            <a:endParaRPr lang="sv-SE" dirty="0"/>
          </a:p>
        </p:txBody>
      </p:sp>
    </p:spTree>
    <p:extLst>
      <p:ext uri="{BB962C8B-B14F-4D97-AF65-F5344CB8AC3E}">
        <p14:creationId xmlns:p14="http://schemas.microsoft.com/office/powerpoint/2010/main" val="22921589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SAMMANBROTT: MATEMATIKUTBILDNING</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solidFill>
                  <a:srgbClr val="FF0000"/>
                </a:solidFill>
              </a:rPr>
              <a:t>TRADITIONELL MATEMATIK: </a:t>
            </a:r>
          </a:p>
          <a:p>
            <a:r>
              <a:rPr lang="sv-SE" dirty="0" smtClean="0">
                <a:solidFill>
                  <a:srgbClr val="FF0000"/>
                </a:solidFill>
              </a:rPr>
              <a:t>FORMLER</a:t>
            </a:r>
          </a:p>
          <a:p>
            <a:r>
              <a:rPr lang="sv-SE" dirty="0" smtClean="0">
                <a:solidFill>
                  <a:srgbClr val="FF0000"/>
                </a:solidFill>
              </a:rPr>
              <a:t>TABELLER</a:t>
            </a:r>
          </a:p>
          <a:p>
            <a:r>
              <a:rPr lang="sv-SE" dirty="0" smtClean="0">
                <a:solidFill>
                  <a:srgbClr val="FF0000"/>
                </a:solidFill>
              </a:rPr>
              <a:t>DET ENKLA SPECIELLA</a:t>
            </a:r>
          </a:p>
          <a:p>
            <a:endParaRPr lang="sv-SE" dirty="0"/>
          </a:p>
          <a:p>
            <a:r>
              <a:rPr lang="sv-SE" dirty="0" smtClean="0">
                <a:solidFill>
                  <a:srgbClr val="0000FF"/>
                </a:solidFill>
              </a:rPr>
              <a:t>IT MATEMATIK:</a:t>
            </a:r>
          </a:p>
          <a:p>
            <a:r>
              <a:rPr lang="sv-SE" dirty="0" smtClean="0">
                <a:solidFill>
                  <a:srgbClr val="0000FF"/>
                </a:solidFill>
              </a:rPr>
              <a:t>BERÄKNING</a:t>
            </a:r>
          </a:p>
          <a:p>
            <a:r>
              <a:rPr lang="sv-SE" dirty="0" smtClean="0">
                <a:solidFill>
                  <a:srgbClr val="0000FF"/>
                </a:solidFill>
              </a:rPr>
              <a:t>DET KOMPLEXA GENERELLA 1950 </a:t>
            </a:r>
            <a:r>
              <a:rPr lang="sv-SE" dirty="0" smtClean="0">
                <a:solidFill>
                  <a:srgbClr val="0000FF"/>
                </a:solidFill>
              </a:rPr>
              <a:t>--- </a:t>
            </a:r>
            <a:r>
              <a:rPr lang="sv-SE" dirty="0" smtClean="0">
                <a:solidFill>
                  <a:srgbClr val="0000FF"/>
                </a:solidFill>
              </a:rPr>
              <a:t>2000 --- </a:t>
            </a:r>
          </a:p>
          <a:p>
            <a:endParaRPr lang="sv-SE" dirty="0"/>
          </a:p>
        </p:txBody>
      </p:sp>
    </p:spTree>
    <p:extLst>
      <p:ext uri="{BB962C8B-B14F-4D97-AF65-F5344CB8AC3E}">
        <p14:creationId xmlns:p14="http://schemas.microsoft.com/office/powerpoint/2010/main" val="27799301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 </a:t>
            </a:r>
            <a:r>
              <a:rPr lang="sv-SE" dirty="0" smtClean="0"/>
              <a:t>J</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PROF CHALMERS 1981 </a:t>
            </a:r>
            <a:r>
              <a:rPr lang="sv-SE" dirty="0" smtClean="0"/>
              <a:t>–</a:t>
            </a:r>
            <a:r>
              <a:rPr lang="sv-SE" dirty="0" smtClean="0"/>
              <a:t> 2007</a:t>
            </a:r>
          </a:p>
          <a:p>
            <a:r>
              <a:rPr lang="sv-SE" dirty="0" smtClean="0"/>
              <a:t>PROF KTH 2007 </a:t>
            </a:r>
            <a:r>
              <a:rPr lang="sv-SE" dirty="0" smtClean="0"/>
              <a:t>–</a:t>
            </a:r>
            <a:r>
              <a:rPr lang="sv-SE" dirty="0" smtClean="0"/>
              <a:t> </a:t>
            </a:r>
          </a:p>
          <a:p>
            <a:r>
              <a:rPr lang="sv-SE" dirty="0" smtClean="0"/>
              <a:t>100 ARTIKLAR</a:t>
            </a:r>
          </a:p>
          <a:p>
            <a:r>
              <a:rPr lang="sv-SE" dirty="0" smtClean="0"/>
              <a:t>H-INDEX 47 ICIHIGHLYCITED</a:t>
            </a:r>
          </a:p>
          <a:p>
            <a:r>
              <a:rPr lang="sv-SE" dirty="0" smtClean="0"/>
              <a:t>10 BÖCKER </a:t>
            </a:r>
          </a:p>
          <a:p>
            <a:r>
              <a:rPr lang="sv-SE" dirty="0" smtClean="0"/>
              <a:t>10 STUDENTER 5 PROF</a:t>
            </a:r>
          </a:p>
          <a:p>
            <a:r>
              <a:rPr lang="sv-SE" dirty="0" smtClean="0"/>
              <a:t>4 BLOGGAR 1000/dag</a:t>
            </a:r>
          </a:p>
          <a:p>
            <a:r>
              <a:rPr lang="sv-SE" dirty="0" smtClean="0"/>
              <a:t>50.000 GOOGLE</a:t>
            </a:r>
            <a:endParaRPr lang="sv-SE" dirty="0"/>
          </a:p>
        </p:txBody>
      </p:sp>
    </p:spTree>
    <p:extLst>
      <p:ext uri="{BB962C8B-B14F-4D97-AF65-F5344CB8AC3E}">
        <p14:creationId xmlns:p14="http://schemas.microsoft.com/office/powerpoint/2010/main" val="37346236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 J</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MATEMATIK </a:t>
            </a:r>
            <a:r>
              <a:rPr lang="sv-SE" dirty="0" smtClean="0"/>
              <a:t>–</a:t>
            </a:r>
            <a:r>
              <a:rPr lang="sv-SE" dirty="0" smtClean="0"/>
              <a:t> DATORBERÄKNING</a:t>
            </a:r>
          </a:p>
          <a:p>
            <a:r>
              <a:rPr lang="sv-SE" dirty="0" smtClean="0"/>
              <a:t>DIFFERENTIALEKVATIONER </a:t>
            </a:r>
            <a:r>
              <a:rPr lang="sv-SE" dirty="0" smtClean="0"/>
              <a:t>–</a:t>
            </a:r>
            <a:r>
              <a:rPr lang="sv-SE" dirty="0" smtClean="0"/>
              <a:t> MEKANIK FYSIK</a:t>
            </a:r>
          </a:p>
          <a:p>
            <a:endParaRPr lang="sv-SE" dirty="0" smtClean="0"/>
          </a:p>
          <a:p>
            <a:r>
              <a:rPr lang="sv-SE" dirty="0" smtClean="0"/>
              <a:t>FYSIK = ANALOG BERÄKNING ÄNDL PREC</a:t>
            </a:r>
          </a:p>
          <a:p>
            <a:r>
              <a:rPr lang="sv-SE" dirty="0" smtClean="0"/>
              <a:t>SIMULERING = DIGITAL BERÄKN ÄNDL PREC</a:t>
            </a:r>
          </a:p>
          <a:p>
            <a:r>
              <a:rPr lang="sv-SE" dirty="0" smtClean="0"/>
              <a:t>EJ STATISTIK</a:t>
            </a:r>
          </a:p>
          <a:p>
            <a:endParaRPr lang="sv-SE" dirty="0" smtClean="0"/>
          </a:p>
          <a:p>
            <a:r>
              <a:rPr lang="sv-SE" dirty="0" smtClean="0">
                <a:solidFill>
                  <a:srgbClr val="FF0000"/>
                </a:solidFill>
              </a:rPr>
              <a:t>SVARTKROPPSTRÅLNING</a:t>
            </a:r>
            <a:r>
              <a:rPr lang="sv-SE" dirty="0" smtClean="0"/>
              <a:t> NYTT</a:t>
            </a:r>
          </a:p>
          <a:p>
            <a:r>
              <a:rPr lang="sv-SE" dirty="0" smtClean="0">
                <a:solidFill>
                  <a:srgbClr val="FF0000"/>
                </a:solidFill>
              </a:rPr>
              <a:t>VARFÖR DET GÅR ATT FLYGA</a:t>
            </a:r>
            <a:r>
              <a:rPr lang="sv-SE" dirty="0" smtClean="0"/>
              <a:t> NYTT</a:t>
            </a:r>
          </a:p>
          <a:p>
            <a:r>
              <a:rPr lang="sv-SE" dirty="0" smtClean="0"/>
              <a:t>MODERN MATEMATIKUTBILDNING NYTT:</a:t>
            </a:r>
          </a:p>
          <a:p>
            <a:r>
              <a:rPr lang="sv-SE" dirty="0" smtClean="0"/>
              <a:t>TRAD MATEMATIKUTBILDNING: SAMMANBROTT: IT-SAMHÄLLET </a:t>
            </a:r>
          </a:p>
          <a:p>
            <a:r>
              <a:rPr lang="sv-SE" dirty="0" smtClean="0"/>
              <a:t>CENSUR REAKTION </a:t>
            </a:r>
          </a:p>
          <a:p>
            <a:r>
              <a:rPr lang="sv-SE" dirty="0" smtClean="0"/>
              <a:t>INDIVID MOT KOLLEKTIV</a:t>
            </a:r>
            <a:endParaRPr lang="sv-SE" dirty="0"/>
          </a:p>
        </p:txBody>
      </p:sp>
    </p:spTree>
    <p:extLst>
      <p:ext uri="{BB962C8B-B14F-4D97-AF65-F5344CB8AC3E}">
        <p14:creationId xmlns:p14="http://schemas.microsoft.com/office/powerpoint/2010/main" val="26439525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VETENSKAP-RELIGION</a:t>
            </a:r>
            <a:endParaRPr lang="sv-SE" dirty="0"/>
          </a:p>
        </p:txBody>
      </p:sp>
      <p:pic>
        <p:nvPicPr>
          <p:cNvPr id="4" name="Platshållare för innehåll 3" descr="science-and-religion.jpg"/>
          <p:cNvPicPr>
            <a:picLocks noGrp="1" noChangeAspect="1"/>
          </p:cNvPicPr>
          <p:nvPr>
            <p:ph idx="1"/>
          </p:nvPr>
        </p:nvPicPr>
        <p:blipFill>
          <a:blip r:embed="rId2">
            <a:extLst>
              <a:ext uri="{28A0092B-C50C-407E-A947-70E740481C1C}">
                <a14:useLocalDpi xmlns:a14="http://schemas.microsoft.com/office/drawing/2010/main" val="0"/>
              </a:ext>
            </a:extLst>
          </a:blip>
          <a:srcRect t="24358" b="24358"/>
          <a:stretch>
            <a:fillRect/>
          </a:stretch>
        </p:blipFill>
        <p:spPr/>
      </p:pic>
    </p:spTree>
    <p:extLst>
      <p:ext uri="{BB962C8B-B14F-4D97-AF65-F5344CB8AC3E}">
        <p14:creationId xmlns:p14="http://schemas.microsoft.com/office/powerpoint/2010/main" val="20551746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ROBERT MERTONS TES</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WEBER : PROTESTANTISK ETIK - KAPITALISM</a:t>
            </a:r>
          </a:p>
          <a:p>
            <a:endParaRPr lang="sv-SE" dirty="0"/>
          </a:p>
          <a:p>
            <a:r>
              <a:rPr lang="sv-SE" dirty="0" smtClean="0"/>
              <a:t>MERTON: PROTESTANTISK ETIK </a:t>
            </a:r>
            <a:r>
              <a:rPr lang="sv-SE" dirty="0" smtClean="0"/>
              <a:t>–</a:t>
            </a:r>
            <a:r>
              <a:rPr lang="sv-SE" dirty="0" smtClean="0"/>
              <a:t> VETENSKAP</a:t>
            </a:r>
          </a:p>
          <a:p>
            <a:endParaRPr lang="sv-SE" dirty="0"/>
          </a:p>
          <a:p>
            <a:r>
              <a:rPr lang="sv-SE" dirty="0" smtClean="0">
                <a:solidFill>
                  <a:srgbClr val="FF0000"/>
                </a:solidFill>
              </a:rPr>
              <a:t>VETENSKAPLIGA REVOLUTIONEN:</a:t>
            </a:r>
          </a:p>
          <a:p>
            <a:r>
              <a:rPr lang="sv-SE" dirty="0" smtClean="0">
                <a:solidFill>
                  <a:srgbClr val="0000FF"/>
                </a:solidFill>
              </a:rPr>
              <a:t>ENGELSK PURITANISM</a:t>
            </a:r>
          </a:p>
          <a:p>
            <a:r>
              <a:rPr lang="sv-SE" dirty="0" smtClean="0">
                <a:solidFill>
                  <a:srgbClr val="0000FF"/>
                </a:solidFill>
              </a:rPr>
              <a:t>TYSK PIETISM</a:t>
            </a:r>
          </a:p>
          <a:p>
            <a:r>
              <a:rPr lang="sv-SE" dirty="0" smtClean="0">
                <a:solidFill>
                  <a:srgbClr val="FF0000"/>
                </a:solidFill>
              </a:rPr>
              <a:t>GUDS VÄRLD = VETENSKAPENS VÄRLD </a:t>
            </a:r>
            <a:endParaRPr lang="sv-SE" dirty="0">
              <a:solidFill>
                <a:srgbClr val="FF0000"/>
              </a:solidFill>
            </a:endParaRPr>
          </a:p>
        </p:txBody>
      </p:sp>
    </p:spTree>
    <p:extLst>
      <p:ext uri="{BB962C8B-B14F-4D97-AF65-F5344CB8AC3E}">
        <p14:creationId xmlns:p14="http://schemas.microsoft.com/office/powerpoint/2010/main" val="9994355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VETENSKAP </a:t>
            </a:r>
            <a:r>
              <a:rPr lang="sv-SE" dirty="0" smtClean="0"/>
              <a:t>–</a:t>
            </a:r>
            <a:r>
              <a:rPr lang="sv-SE" dirty="0" smtClean="0"/>
              <a:t> RELIGION </a:t>
            </a:r>
            <a:r>
              <a:rPr lang="sv-SE" dirty="0" smtClean="0"/>
              <a:t>–</a:t>
            </a:r>
            <a:r>
              <a:rPr lang="sv-SE" dirty="0" smtClean="0"/>
              <a:t> ANDETRO</a:t>
            </a:r>
            <a:endParaRPr lang="sv-SE" dirty="0"/>
          </a:p>
        </p:txBody>
      </p:sp>
      <p:sp>
        <p:nvSpPr>
          <p:cNvPr id="3" name="Platshållare för innehåll 2"/>
          <p:cNvSpPr>
            <a:spLocks noGrp="1"/>
          </p:cNvSpPr>
          <p:nvPr>
            <p:ph idx="1"/>
          </p:nvPr>
        </p:nvSpPr>
        <p:spPr/>
        <p:txBody>
          <a:bodyPr/>
          <a:lstStyle/>
          <a:p>
            <a:r>
              <a:rPr lang="sv-SE" dirty="0" smtClean="0"/>
              <a:t>AUKTORITÄR HIERARKISK DOGMATISK </a:t>
            </a:r>
          </a:p>
          <a:p>
            <a:r>
              <a:rPr lang="sv-SE" dirty="0" smtClean="0"/>
              <a:t>PÅVEN/PROF BESTÄMMER SANNINGEN:</a:t>
            </a:r>
          </a:p>
          <a:p>
            <a:r>
              <a:rPr lang="sv-SE" dirty="0" smtClean="0"/>
              <a:t>KATOLSKA KYRKAN/STATEN</a:t>
            </a:r>
          </a:p>
          <a:p>
            <a:endParaRPr lang="sv-SE" dirty="0"/>
          </a:p>
          <a:p>
            <a:r>
              <a:rPr lang="sv-SE" dirty="0" smtClean="0"/>
              <a:t>ANTI - </a:t>
            </a:r>
            <a:r>
              <a:rPr lang="sv-SE" dirty="0" smtClean="0"/>
              <a:t>AUKTORITÄR HIERARKISK DOGMATISK </a:t>
            </a:r>
            <a:r>
              <a:rPr lang="sv-SE" dirty="0" smtClean="0"/>
              <a:t> </a:t>
            </a:r>
          </a:p>
          <a:p>
            <a:r>
              <a:rPr lang="sv-SE" dirty="0" smtClean="0"/>
              <a:t>TEORI + PRAKTIK BESTÄMMER SANNING:</a:t>
            </a:r>
          </a:p>
          <a:p>
            <a:r>
              <a:rPr lang="sv-SE" dirty="0" smtClean="0"/>
              <a:t>PROTESTANTISKA KYRKAN/FORSKARVÄRLDEN</a:t>
            </a:r>
          </a:p>
          <a:p>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35469589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RELIGION </a:t>
            </a:r>
            <a:r>
              <a:rPr lang="sv-SE" dirty="0" smtClean="0"/>
              <a:t>–</a:t>
            </a:r>
            <a:r>
              <a:rPr lang="sv-SE" dirty="0" smtClean="0"/>
              <a:t> VETENSKAP - STAT</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ARISTOTELES - KATOLSKA KYRKAN </a:t>
            </a:r>
            <a:endParaRPr lang="sv-SE" dirty="0"/>
          </a:p>
          <a:p>
            <a:r>
              <a:rPr lang="sv-SE" dirty="0" smtClean="0"/>
              <a:t>SKOLASTIK </a:t>
            </a:r>
            <a:r>
              <a:rPr lang="sv-SE" dirty="0" smtClean="0"/>
              <a:t>–</a:t>
            </a:r>
            <a:r>
              <a:rPr lang="sv-SE" dirty="0" smtClean="0"/>
              <a:t> REFORMATIONEN:</a:t>
            </a:r>
          </a:p>
          <a:p>
            <a:r>
              <a:rPr lang="sv-SE" dirty="0" smtClean="0"/>
              <a:t>REVOLUTIONER:</a:t>
            </a:r>
          </a:p>
          <a:p>
            <a:r>
              <a:rPr lang="sv-SE" dirty="0" smtClean="0"/>
              <a:t>VETENSKAPLIGA + POLITISKA:</a:t>
            </a:r>
            <a:endParaRPr lang="sv-SE" dirty="0"/>
          </a:p>
          <a:p>
            <a:r>
              <a:rPr lang="sv-SE" dirty="0" smtClean="0"/>
              <a:t>ENGELSKA 1688 FRANSKA 1789 AMER 1776 </a:t>
            </a:r>
          </a:p>
          <a:p>
            <a:endParaRPr lang="sv-SE" dirty="0" smtClean="0"/>
          </a:p>
          <a:p>
            <a:r>
              <a:rPr lang="sv-SE" dirty="0" smtClean="0">
                <a:solidFill>
                  <a:srgbClr val="0000FF"/>
                </a:solidFill>
              </a:rPr>
              <a:t>VETENSKAP </a:t>
            </a:r>
            <a:r>
              <a:rPr lang="sv-SE" dirty="0" smtClean="0">
                <a:solidFill>
                  <a:srgbClr val="0000FF"/>
                </a:solidFill>
              </a:rPr>
              <a:t>–</a:t>
            </a:r>
            <a:r>
              <a:rPr lang="sv-SE" dirty="0" smtClean="0">
                <a:solidFill>
                  <a:srgbClr val="0000FF"/>
                </a:solidFill>
              </a:rPr>
              <a:t> LIBERAL DEMOKRATI</a:t>
            </a:r>
          </a:p>
          <a:p>
            <a:r>
              <a:rPr lang="sv-SE" dirty="0" smtClean="0">
                <a:solidFill>
                  <a:srgbClr val="FF0000"/>
                </a:solidFill>
              </a:rPr>
              <a:t>VETENSKAP </a:t>
            </a:r>
            <a:r>
              <a:rPr lang="sv-SE" dirty="0" smtClean="0">
                <a:solidFill>
                  <a:srgbClr val="FF0000"/>
                </a:solidFill>
              </a:rPr>
              <a:t>I KINA??</a:t>
            </a:r>
            <a:endParaRPr lang="sv-SE" dirty="0" smtClean="0">
              <a:solidFill>
                <a:srgbClr val="FF0000"/>
              </a:solidFill>
            </a:endParaRPr>
          </a:p>
          <a:p>
            <a:endParaRPr lang="sv-SE" dirty="0" smtClean="0"/>
          </a:p>
          <a:p>
            <a:endParaRPr lang="sv-SE" dirty="0" smtClean="0"/>
          </a:p>
          <a:p>
            <a:endParaRPr lang="sv-SE" dirty="0"/>
          </a:p>
        </p:txBody>
      </p:sp>
    </p:spTree>
    <p:extLst>
      <p:ext uri="{BB962C8B-B14F-4D97-AF65-F5344CB8AC3E}">
        <p14:creationId xmlns:p14="http://schemas.microsoft.com/office/powerpoint/2010/main" val="38187474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THOMAS KUHN: SAMMANBROTT</a:t>
            </a:r>
            <a:br>
              <a:rPr lang="sv-SE" dirty="0" smtClean="0"/>
            </a:br>
            <a:endParaRPr lang="sv-SE" dirty="0"/>
          </a:p>
        </p:txBody>
      </p:sp>
      <p:sp>
        <p:nvSpPr>
          <p:cNvPr id="3" name="Platshållare för innehåll 2"/>
          <p:cNvSpPr>
            <a:spLocks noGrp="1"/>
          </p:cNvSpPr>
          <p:nvPr>
            <p:ph idx="1"/>
          </p:nvPr>
        </p:nvSpPr>
        <p:spPr/>
        <p:txBody>
          <a:bodyPr>
            <a:normAutofit/>
          </a:bodyPr>
          <a:lstStyle/>
          <a:p>
            <a:r>
              <a:rPr lang="sv-SE" dirty="0" smtClean="0">
                <a:solidFill>
                  <a:srgbClr val="FF0000"/>
                </a:solidFill>
              </a:rPr>
              <a:t>STRUCTURE OF SCIENTIFIC REVOLUTIONS</a:t>
            </a:r>
          </a:p>
          <a:p>
            <a:r>
              <a:rPr lang="sv-SE" dirty="0" smtClean="0">
                <a:solidFill>
                  <a:srgbClr val="0000FF"/>
                </a:solidFill>
              </a:rPr>
              <a:t>NORMALVETENSKAP: LÖSA PUSSEL</a:t>
            </a:r>
          </a:p>
          <a:p>
            <a:r>
              <a:rPr lang="sv-SE" dirty="0" smtClean="0">
                <a:solidFill>
                  <a:srgbClr val="0000FF"/>
                </a:solidFill>
              </a:rPr>
              <a:t>MOTSÄGELSE-SAMMANBROTT</a:t>
            </a:r>
            <a:r>
              <a:rPr lang="sv-SE" dirty="0" smtClean="0"/>
              <a:t> </a:t>
            </a:r>
          </a:p>
          <a:p>
            <a:r>
              <a:rPr lang="sv-SE" dirty="0" smtClean="0">
                <a:solidFill>
                  <a:srgbClr val="FF0000"/>
                </a:solidFill>
              </a:rPr>
              <a:t>PARADIGMSKIFTE: NY NORMAL SCIENCE</a:t>
            </a:r>
            <a:r>
              <a:rPr lang="sv-SE" dirty="0" smtClean="0"/>
              <a:t> </a:t>
            </a:r>
          </a:p>
          <a:p>
            <a:endParaRPr lang="sv-SE" dirty="0" smtClean="0"/>
          </a:p>
          <a:p>
            <a:r>
              <a:rPr lang="sv-SE" dirty="0" smtClean="0"/>
              <a:t>POSTMODERN RELATIVISM: SAMMANBROTT</a:t>
            </a:r>
          </a:p>
          <a:p>
            <a:r>
              <a:rPr lang="sv-SE" dirty="0" smtClean="0"/>
              <a:t>INGEN PROGRESSION: NYSTART: SKIFTE</a:t>
            </a:r>
            <a:endParaRPr lang="sv-SE" dirty="0"/>
          </a:p>
        </p:txBody>
      </p:sp>
    </p:spTree>
    <p:extLst>
      <p:ext uri="{BB962C8B-B14F-4D97-AF65-F5344CB8AC3E}">
        <p14:creationId xmlns:p14="http://schemas.microsoft.com/office/powerpoint/2010/main" val="205849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THOMAS KUHN 1922-96 </a:t>
            </a:r>
            <a:endParaRPr lang="sv-SE" dirty="0"/>
          </a:p>
        </p:txBody>
      </p:sp>
      <p:pic>
        <p:nvPicPr>
          <p:cNvPr id="4" name="Platshållare för innehåll 3" descr="Kuhn4.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477" t="887" r="11249" b="12974"/>
          <a:stretch/>
        </p:blipFill>
        <p:spPr>
          <a:xfrm>
            <a:off x="457200" y="1417638"/>
            <a:ext cx="4620122" cy="5441007"/>
          </a:xfrm>
        </p:spPr>
      </p:pic>
      <p:sp>
        <p:nvSpPr>
          <p:cNvPr id="5" name="textruta 4"/>
          <p:cNvSpPr txBox="1"/>
          <p:nvPr/>
        </p:nvSpPr>
        <p:spPr>
          <a:xfrm>
            <a:off x="5348110" y="1693332"/>
            <a:ext cx="3795889" cy="4031873"/>
          </a:xfrm>
          <a:prstGeom prst="rect">
            <a:avLst/>
          </a:prstGeom>
          <a:noFill/>
        </p:spPr>
        <p:txBody>
          <a:bodyPr wrap="square" rtlCol="0">
            <a:spAutoFit/>
          </a:bodyPr>
          <a:lstStyle/>
          <a:p>
            <a:r>
              <a:rPr lang="en-US" sz="3200" i="1" dirty="0"/>
              <a:t>Crisis alone is not enough. There must also be a basis, though it need be </a:t>
            </a:r>
            <a:r>
              <a:rPr lang="en-US" sz="3200" i="1" dirty="0">
                <a:solidFill>
                  <a:srgbClr val="FF0000"/>
                </a:solidFill>
              </a:rPr>
              <a:t>neither rational nor ultimately correct</a:t>
            </a:r>
            <a:r>
              <a:rPr lang="en-US" sz="3200" i="1" dirty="0"/>
              <a:t>, for faith in the particular candidate chosen. </a:t>
            </a:r>
          </a:p>
        </p:txBody>
      </p:sp>
    </p:spTree>
    <p:extLst>
      <p:ext uri="{BB962C8B-B14F-4D97-AF65-F5344CB8AC3E}">
        <p14:creationId xmlns:p14="http://schemas.microsoft.com/office/powerpoint/2010/main" val="34994138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CO2 ALARMISM</a:t>
            </a:r>
            <a:r>
              <a:rPr lang="sv-SE" dirty="0"/>
              <a:t> </a:t>
            </a:r>
            <a:r>
              <a:rPr lang="sv-SE" dirty="0" smtClean="0"/>
              <a:t>= ULTIMATA SAMMANBROTTET AV VETENSKAP</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solidFill>
                  <a:srgbClr val="0000FF"/>
                </a:solidFill>
              </a:rPr>
              <a:t>ALLA TIDERS STÖRSTA </a:t>
            </a:r>
            <a:r>
              <a:rPr lang="sv-SE" b="1" dirty="0" smtClean="0">
                <a:solidFill>
                  <a:srgbClr val="0000FF"/>
                </a:solidFill>
              </a:rPr>
              <a:t>VETENSKAPLIGA HUMBUG: </a:t>
            </a:r>
          </a:p>
          <a:p>
            <a:r>
              <a:rPr lang="sv-SE" dirty="0" smtClean="0">
                <a:solidFill>
                  <a:srgbClr val="FF0000"/>
                </a:solidFill>
              </a:rPr>
              <a:t>MÅSTE STOPPA UTSLÄPP AV CO2!!</a:t>
            </a:r>
          </a:p>
          <a:p>
            <a:r>
              <a:rPr lang="sv-SE" dirty="0" smtClean="0">
                <a:solidFill>
                  <a:srgbClr val="0000FF"/>
                </a:solidFill>
              </a:rPr>
              <a:t>FÖDS UR SAMMANBROTT AV KALLA KRIGET</a:t>
            </a:r>
          </a:p>
          <a:p>
            <a:endParaRPr lang="sv-SE" dirty="0" smtClean="0">
              <a:solidFill>
                <a:srgbClr val="0000FF"/>
              </a:solidFill>
            </a:endParaRPr>
          </a:p>
          <a:p>
            <a:r>
              <a:rPr lang="sv-SE" b="1" i="1" dirty="0" smtClean="0"/>
              <a:t>GREAT TRANSFORMATION</a:t>
            </a:r>
            <a:r>
              <a:rPr lang="sv-SE" i="1" dirty="0" smtClean="0"/>
              <a:t> TOWARDS CARBON FREE GLOBAL SOCIETY </a:t>
            </a:r>
          </a:p>
          <a:p>
            <a:r>
              <a:rPr lang="sv-SE" b="1" dirty="0" smtClean="0"/>
              <a:t>SCHELLNHUBER</a:t>
            </a:r>
            <a:r>
              <a:rPr lang="sv-SE" dirty="0" smtClean="0"/>
              <a:t> KVA NOBEL SYMP 2011:</a:t>
            </a:r>
          </a:p>
          <a:p>
            <a:r>
              <a:rPr lang="en-US" i="1" dirty="0" smtClean="0">
                <a:solidFill>
                  <a:srgbClr val="FF0000"/>
                </a:solidFill>
              </a:rPr>
              <a:t>HUMAN SOCIETY NEEDS TO BE SCALED BACK AND MANAGED BY AN ELITE GROUP OF “WISE MEN”</a:t>
            </a:r>
          </a:p>
          <a:p>
            <a:endParaRPr lang="en-US" i="1" dirty="0">
              <a:solidFill>
                <a:srgbClr val="FF0000"/>
              </a:solidFill>
            </a:endParaRPr>
          </a:p>
          <a:p>
            <a:endParaRPr lang="sv-SE" i="1" dirty="0">
              <a:solidFill>
                <a:srgbClr val="FF0000"/>
              </a:solidFill>
            </a:endParaRPr>
          </a:p>
        </p:txBody>
      </p:sp>
    </p:spTree>
    <p:extLst>
      <p:ext uri="{BB962C8B-B14F-4D97-AF65-F5344CB8AC3E}">
        <p14:creationId xmlns:p14="http://schemas.microsoft.com/office/powerpoint/2010/main" val="33573556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VETENSKAP = IGNORANCE 2012</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IGNORANCE = TUNNELSEENDE</a:t>
            </a:r>
          </a:p>
          <a:p>
            <a:r>
              <a:rPr lang="sv-SE" dirty="0" smtClean="0"/>
              <a:t>EXPERTKUNSKAP</a:t>
            </a:r>
          </a:p>
          <a:p>
            <a:endParaRPr lang="sv-SE" dirty="0"/>
          </a:p>
          <a:p>
            <a:r>
              <a:rPr lang="sv-SE" dirty="0" smtClean="0"/>
              <a:t>FIRESTEIN:</a:t>
            </a:r>
          </a:p>
          <a:p>
            <a:r>
              <a:rPr lang="sv-SE" dirty="0" smtClean="0">
                <a:solidFill>
                  <a:srgbClr val="0000FF"/>
                </a:solidFill>
              </a:rPr>
              <a:t>IGNORANCE: HOW IT DRIVES SCIENCE</a:t>
            </a:r>
          </a:p>
          <a:p>
            <a:r>
              <a:rPr lang="sv-SE" dirty="0" smtClean="0"/>
              <a:t>KNOW: LITTLE: PUBLISH</a:t>
            </a:r>
          </a:p>
          <a:p>
            <a:r>
              <a:rPr lang="sv-SE" dirty="0" smtClean="0"/>
              <a:t>DO NOT KNOW: A LOT: DO NOT PUBLISH</a:t>
            </a:r>
          </a:p>
          <a:p>
            <a:r>
              <a:rPr lang="sv-SE" dirty="0" smtClean="0">
                <a:solidFill>
                  <a:srgbClr val="FF0000"/>
                </a:solidFill>
              </a:rPr>
              <a:t>FACADE: KNOW EVERYTHING AND NOTHING </a:t>
            </a:r>
            <a:r>
              <a:rPr lang="sv-SE" dirty="0" smtClean="0"/>
              <a:t> </a:t>
            </a:r>
          </a:p>
          <a:p>
            <a:endParaRPr lang="sv-SE" dirty="0"/>
          </a:p>
          <a:p>
            <a:endParaRPr lang="sv-SE" dirty="0"/>
          </a:p>
        </p:txBody>
      </p:sp>
    </p:spTree>
    <p:extLst>
      <p:ext uri="{BB962C8B-B14F-4D97-AF65-F5344CB8AC3E}">
        <p14:creationId xmlns:p14="http://schemas.microsoft.com/office/powerpoint/2010/main" val="32921559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SHELLNHUBER: POTSDAM INSTITUTE FOR CLIMATE CHANGE IMPACT</a:t>
            </a:r>
            <a:endParaRPr lang="sv-SE" dirty="0"/>
          </a:p>
        </p:txBody>
      </p:sp>
      <p:pic>
        <p:nvPicPr>
          <p:cNvPr id="4" name="Platshållare för innehåll 3" descr="schellnhuber.jpg"/>
          <p:cNvPicPr>
            <a:picLocks noGrp="1" noChangeAspect="1"/>
          </p:cNvPicPr>
          <p:nvPr>
            <p:ph idx="1"/>
          </p:nvPr>
        </p:nvPicPr>
        <p:blipFill>
          <a:blip r:embed="rId2">
            <a:extLst>
              <a:ext uri="{28A0092B-C50C-407E-A947-70E740481C1C}">
                <a14:useLocalDpi xmlns:a14="http://schemas.microsoft.com/office/drawing/2010/main" val="0"/>
              </a:ext>
            </a:extLst>
          </a:blip>
          <a:srcRect t="15082" b="15082"/>
          <a:stretch>
            <a:fillRect/>
          </a:stretch>
        </p:blipFill>
        <p:spPr/>
      </p:pic>
    </p:spTree>
    <p:extLst>
      <p:ext uri="{BB962C8B-B14F-4D97-AF65-F5344CB8AC3E}">
        <p14:creationId xmlns:p14="http://schemas.microsoft.com/office/powerpoint/2010/main" val="9254460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IPCC FN KLIMATPANEL: </a:t>
            </a:r>
            <a:br>
              <a:rPr lang="sv-SE" dirty="0" smtClean="0"/>
            </a:br>
            <a:r>
              <a:rPr lang="sv-SE" dirty="0" smtClean="0"/>
              <a:t>CO2 ALARMISM</a:t>
            </a:r>
            <a:endParaRPr lang="sv-SE" dirty="0"/>
          </a:p>
        </p:txBody>
      </p:sp>
      <p:sp>
        <p:nvSpPr>
          <p:cNvPr id="3" name="Platshållare för innehåll 2"/>
          <p:cNvSpPr>
            <a:spLocks noGrp="1"/>
          </p:cNvSpPr>
          <p:nvPr>
            <p:ph idx="1"/>
          </p:nvPr>
        </p:nvSpPr>
        <p:spPr/>
        <p:txBody>
          <a:bodyPr/>
          <a:lstStyle/>
          <a:p>
            <a:r>
              <a:rPr lang="sv-SE" i="1" dirty="0" smtClean="0"/>
              <a:t>UNEQUIVOCAL CO2</a:t>
            </a:r>
          </a:p>
          <a:p>
            <a:r>
              <a:rPr lang="sv-SE" i="1" dirty="0" smtClean="0"/>
              <a:t>UNPRECEDENTED</a:t>
            </a:r>
          </a:p>
          <a:p>
            <a:r>
              <a:rPr lang="sv-SE" i="1" dirty="0" smtClean="0"/>
              <a:t>SCIENCE IS SETTLED</a:t>
            </a:r>
          </a:p>
          <a:p>
            <a:r>
              <a:rPr lang="sv-SE" i="1" dirty="0" smtClean="0"/>
              <a:t>CONSENSUS</a:t>
            </a:r>
          </a:p>
          <a:p>
            <a:r>
              <a:rPr lang="sv-SE" i="1" dirty="0" smtClean="0"/>
              <a:t>CARBONFREE SOCIETY</a:t>
            </a:r>
          </a:p>
          <a:p>
            <a:r>
              <a:rPr lang="sv-SE" i="1" dirty="0" smtClean="0"/>
              <a:t>GREAT TRANSFORMATION</a:t>
            </a:r>
          </a:p>
          <a:p>
            <a:r>
              <a:rPr lang="sv-SE" i="1" dirty="0" smtClean="0"/>
              <a:t>GLOBAL GOVERNMENT </a:t>
            </a:r>
            <a:endParaRPr lang="sv-SE" i="1" dirty="0"/>
          </a:p>
        </p:txBody>
      </p:sp>
    </p:spTree>
    <p:extLst>
      <p:ext uri="{BB962C8B-B14F-4D97-AF65-F5344CB8AC3E}">
        <p14:creationId xmlns:p14="http://schemas.microsoft.com/office/powerpoint/2010/main" val="24521528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IPCC ASSESSMENT REPORTS AR</a:t>
            </a:r>
            <a:endParaRPr lang="sv-SE" dirty="0"/>
          </a:p>
        </p:txBody>
      </p:sp>
      <p:sp>
        <p:nvSpPr>
          <p:cNvPr id="3" name="Platshållare för innehåll 2"/>
          <p:cNvSpPr>
            <a:spLocks noGrp="1"/>
          </p:cNvSpPr>
          <p:nvPr>
            <p:ph idx="1"/>
          </p:nvPr>
        </p:nvSpPr>
        <p:spPr/>
        <p:txBody>
          <a:bodyPr/>
          <a:lstStyle/>
          <a:p>
            <a:r>
              <a:rPr lang="sv-SE" dirty="0" smtClean="0"/>
              <a:t>AR 1 1990 BEST ESTIMATE 1.5 </a:t>
            </a:r>
            <a:r>
              <a:rPr lang="sv-SE" dirty="0"/>
              <a:t>-</a:t>
            </a:r>
            <a:r>
              <a:rPr lang="sv-SE" dirty="0" smtClean="0"/>
              <a:t> 4.5 C = 3 C</a:t>
            </a:r>
            <a:endParaRPr lang="sv-SE" dirty="0" smtClean="0"/>
          </a:p>
          <a:p>
            <a:r>
              <a:rPr lang="sv-SE" dirty="0" smtClean="0"/>
              <a:t>AR 2 1995  3 C</a:t>
            </a:r>
          </a:p>
          <a:p>
            <a:r>
              <a:rPr lang="sv-SE" dirty="0" smtClean="0"/>
              <a:t>AR 3 2003  NEW STRONGER EVIDENCE AGW </a:t>
            </a:r>
          </a:p>
          <a:p>
            <a:r>
              <a:rPr lang="sv-SE" dirty="0" smtClean="0"/>
              <a:t>AR 4 2007  MOST VERY LIKELY (95%) AGW 3 C</a:t>
            </a:r>
          </a:p>
          <a:p>
            <a:r>
              <a:rPr lang="sv-SE" dirty="0" smtClean="0"/>
              <a:t>AR 5 2014  EVEN STRONGER?? 3 C</a:t>
            </a:r>
            <a:endParaRPr lang="sv-SE" dirty="0"/>
          </a:p>
        </p:txBody>
      </p:sp>
    </p:spTree>
    <p:extLst>
      <p:ext uri="{BB962C8B-B14F-4D97-AF65-F5344CB8AC3E}">
        <p14:creationId xmlns:p14="http://schemas.microsoft.com/office/powerpoint/2010/main" val="37079544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TRUTH ABOUT AGW</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solidFill>
                  <a:srgbClr val="FF0000"/>
                </a:solidFill>
              </a:rPr>
              <a:t>INGA VETENSKAPLIGA BELÄGG</a:t>
            </a:r>
            <a:r>
              <a:rPr lang="sv-SE" dirty="0" smtClean="0"/>
              <a:t> FÖR ATT </a:t>
            </a:r>
          </a:p>
          <a:p>
            <a:r>
              <a:rPr lang="sv-SE" dirty="0" smtClean="0"/>
              <a:t>CO2 STYR KLIMATET </a:t>
            </a:r>
            <a:endParaRPr lang="sv-SE" dirty="0" smtClean="0">
              <a:solidFill>
                <a:srgbClr val="0000FF"/>
              </a:solidFill>
            </a:endParaRPr>
          </a:p>
          <a:p>
            <a:r>
              <a:rPr lang="sv-SE" dirty="0" smtClean="0"/>
              <a:t>LITE MER CO2 SKULLE VARA FARLIGT</a:t>
            </a:r>
          </a:p>
          <a:p>
            <a:endParaRPr lang="sv-SE" dirty="0"/>
          </a:p>
          <a:p>
            <a:r>
              <a:rPr lang="sv-SE" dirty="0" smtClean="0"/>
              <a:t>BÅDE MENINGSLÖST OCH OMÖJLIGT: </a:t>
            </a:r>
          </a:p>
          <a:p>
            <a:r>
              <a:rPr lang="sv-SE" dirty="0" smtClean="0"/>
              <a:t>ATT BEGRÄNSA UTSLÄPP</a:t>
            </a:r>
          </a:p>
          <a:p>
            <a:r>
              <a:rPr lang="sv-SE" dirty="0" smtClean="0"/>
              <a:t>CYNISKT MOT VÄRLDENS FATTIGA</a:t>
            </a:r>
          </a:p>
          <a:p>
            <a:r>
              <a:rPr lang="sv-SE" dirty="0" smtClean="0"/>
              <a:t>VERKLIGA SKÄLET??!!</a:t>
            </a:r>
          </a:p>
          <a:p>
            <a:endParaRPr lang="sv-SE" dirty="0"/>
          </a:p>
        </p:txBody>
      </p:sp>
    </p:spTree>
    <p:extLst>
      <p:ext uri="{BB962C8B-B14F-4D97-AF65-F5344CB8AC3E}">
        <p14:creationId xmlns:p14="http://schemas.microsoft.com/office/powerpoint/2010/main" val="5612367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STYRNING </a:t>
            </a:r>
            <a:r>
              <a:rPr lang="sv-SE" dirty="0" smtClean="0"/>
              <a:t>–</a:t>
            </a:r>
            <a:r>
              <a:rPr lang="sv-SE" dirty="0" smtClean="0"/>
              <a:t> KONTROLL CO2 UTSLÄPP</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SVENSK KLIMATPOLITIK</a:t>
            </a:r>
          </a:p>
          <a:p>
            <a:r>
              <a:rPr lang="sv-SE" dirty="0" smtClean="0"/>
              <a:t>KVA </a:t>
            </a:r>
            <a:r>
              <a:rPr lang="sv-SE" dirty="0" smtClean="0"/>
              <a:t>UNIVERSITET</a:t>
            </a:r>
          </a:p>
          <a:p>
            <a:r>
              <a:rPr lang="sv-SE" dirty="0" smtClean="0"/>
              <a:t>STATLIG FINANSIERING</a:t>
            </a:r>
          </a:p>
          <a:p>
            <a:r>
              <a:rPr lang="sv-SE" dirty="0" smtClean="0"/>
              <a:t>INDUSTRI</a:t>
            </a:r>
            <a:endParaRPr lang="sv-SE" dirty="0" smtClean="0"/>
          </a:p>
          <a:p>
            <a:endParaRPr lang="sv-SE" dirty="0" smtClean="0"/>
          </a:p>
          <a:p>
            <a:r>
              <a:rPr lang="sv-SE" dirty="0" smtClean="0"/>
              <a:t>SMHI</a:t>
            </a:r>
          </a:p>
          <a:p>
            <a:r>
              <a:rPr lang="sv-SE" dirty="0" smtClean="0"/>
              <a:t>STOCKHOLM ENVIRONMENTAL INSTITUTE</a:t>
            </a:r>
          </a:p>
          <a:p>
            <a:r>
              <a:rPr lang="sv-SE" dirty="0" smtClean="0"/>
              <a:t>BERT BOLIN CENTER</a:t>
            </a:r>
            <a:r>
              <a:rPr lang="sv-SE" dirty="0" smtClean="0"/>
              <a:t>….</a:t>
            </a:r>
            <a:endParaRPr lang="sv-SE" dirty="0" smtClean="0"/>
          </a:p>
          <a:p>
            <a:endParaRPr lang="sv-SE" dirty="0"/>
          </a:p>
          <a:p>
            <a:r>
              <a:rPr lang="sv-SE" dirty="0" smtClean="0"/>
              <a:t>DN SVD</a:t>
            </a:r>
          </a:p>
          <a:p>
            <a:r>
              <a:rPr lang="sv-SE" dirty="0" smtClean="0"/>
              <a:t>SKOLAN</a:t>
            </a:r>
          </a:p>
          <a:p>
            <a:r>
              <a:rPr lang="sv-SE" dirty="0" smtClean="0">
                <a:solidFill>
                  <a:srgbClr val="0000FF"/>
                </a:solidFill>
              </a:rPr>
              <a:t>STOCKHOLMSINITIATIVET</a:t>
            </a:r>
            <a:endParaRPr lang="sv-SE" dirty="0">
              <a:solidFill>
                <a:srgbClr val="0000FF"/>
              </a:solidFill>
            </a:endParaRPr>
          </a:p>
        </p:txBody>
      </p:sp>
    </p:spTree>
    <p:extLst>
      <p:ext uri="{BB962C8B-B14F-4D97-AF65-F5344CB8AC3E}">
        <p14:creationId xmlns:p14="http://schemas.microsoft.com/office/powerpoint/2010/main" val="41330324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KOLESTEROL</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MÄTTADE FETTETS FARLIGHET</a:t>
            </a:r>
          </a:p>
          <a:p>
            <a:r>
              <a:rPr lang="sv-SE" dirty="0" smtClean="0"/>
              <a:t>KOSTPYRAMIDEN</a:t>
            </a:r>
          </a:p>
          <a:p>
            <a:r>
              <a:rPr lang="sv-SE" dirty="0" smtClean="0"/>
              <a:t>MYCKET KOLHYDRATER</a:t>
            </a:r>
          </a:p>
          <a:p>
            <a:r>
              <a:rPr lang="sv-SE" dirty="0" smtClean="0"/>
              <a:t>LITE FETT</a:t>
            </a:r>
          </a:p>
          <a:p>
            <a:endParaRPr lang="sv-SE" dirty="0"/>
          </a:p>
          <a:p>
            <a:r>
              <a:rPr lang="sv-SE" dirty="0" smtClean="0"/>
              <a:t>OZONHÅLET</a:t>
            </a:r>
          </a:p>
          <a:p>
            <a:r>
              <a:rPr lang="sv-SE" dirty="0" smtClean="0"/>
              <a:t>FÖRSURNING-SKOGSDÖD</a:t>
            </a:r>
          </a:p>
          <a:p>
            <a:r>
              <a:rPr lang="sv-SE" dirty="0" smtClean="0"/>
              <a:t>PANDEMI</a:t>
            </a:r>
            <a:endParaRPr lang="sv-SE" dirty="0"/>
          </a:p>
        </p:txBody>
      </p:sp>
    </p:spTree>
    <p:extLst>
      <p:ext uri="{BB962C8B-B14F-4D97-AF65-F5344CB8AC3E}">
        <p14:creationId xmlns:p14="http://schemas.microsoft.com/office/powerpoint/2010/main" val="1469620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GEORGE ORWELL </a:t>
            </a:r>
            <a:r>
              <a:rPr lang="sv-SE" dirty="0" smtClean="0"/>
              <a:t>1984</a:t>
            </a:r>
            <a:endParaRPr lang="sv-SE" dirty="0"/>
          </a:p>
        </p:txBody>
      </p:sp>
      <p:sp>
        <p:nvSpPr>
          <p:cNvPr id="3" name="Platshållare för innehåll 2"/>
          <p:cNvSpPr>
            <a:spLocks noGrp="1"/>
          </p:cNvSpPr>
          <p:nvPr>
            <p:ph idx="1"/>
          </p:nvPr>
        </p:nvSpPr>
        <p:spPr/>
        <p:txBody>
          <a:bodyPr>
            <a:normAutofit fontScale="92500"/>
          </a:bodyPr>
          <a:lstStyle/>
          <a:p>
            <a:r>
              <a:rPr lang="sv-SE" dirty="0" smtClean="0"/>
              <a:t>OCEANIA IN PERMANENT WAR</a:t>
            </a:r>
          </a:p>
          <a:p>
            <a:r>
              <a:rPr lang="sv-SE" dirty="0" smtClean="0">
                <a:solidFill>
                  <a:srgbClr val="FF0000"/>
                </a:solidFill>
              </a:rPr>
              <a:t>BIG BROTHER</a:t>
            </a:r>
          </a:p>
          <a:p>
            <a:r>
              <a:rPr lang="sv-SE" dirty="0" smtClean="0"/>
              <a:t>INDIVIDUALITY AND REASON = THOUGHTCRIMES = CRIMETHINK = AGAINST DECL INDEPENDENCE</a:t>
            </a:r>
          </a:p>
          <a:p>
            <a:r>
              <a:rPr lang="sv-SE" dirty="0" smtClean="0">
                <a:solidFill>
                  <a:srgbClr val="FF0000"/>
                </a:solidFill>
              </a:rPr>
              <a:t>COLLECTIVE GREATER GOOD</a:t>
            </a:r>
          </a:p>
          <a:p>
            <a:r>
              <a:rPr lang="sv-SE" dirty="0" smtClean="0"/>
              <a:t>NEWSPEAK: REBELLIOUS THOUGHT IMPOSSIBLE</a:t>
            </a:r>
          </a:p>
          <a:p>
            <a:r>
              <a:rPr lang="sv-SE" dirty="0" smtClean="0">
                <a:solidFill>
                  <a:srgbClr val="FF0000"/>
                </a:solidFill>
              </a:rPr>
              <a:t>INGSOC = SCIENCE</a:t>
            </a:r>
            <a:endParaRPr lang="sv-SE" dirty="0">
              <a:solidFill>
                <a:srgbClr val="FF0000"/>
              </a:solidFill>
            </a:endParaRPr>
          </a:p>
        </p:txBody>
      </p:sp>
    </p:spTree>
    <p:extLst>
      <p:ext uri="{BB962C8B-B14F-4D97-AF65-F5344CB8AC3E}">
        <p14:creationId xmlns:p14="http://schemas.microsoft.com/office/powerpoint/2010/main" val="11810145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i="1" dirty="0" smtClean="0"/>
              <a:t>A dirty joke sort of mental rebellion</a:t>
            </a:r>
            <a:r>
              <a:rPr lang="en-US" dirty="0" smtClean="0"/>
              <a:t>. </a:t>
            </a:r>
            <a:br>
              <a:rPr lang="en-US" dirty="0" smtClean="0"/>
            </a:br>
            <a:endParaRPr lang="sv-SE" dirty="0"/>
          </a:p>
        </p:txBody>
      </p:sp>
      <p:pic>
        <p:nvPicPr>
          <p:cNvPr id="4" name="Platshållare för innehåll 3" descr="George-Orwell-00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68"/>
          <a:stretch/>
        </p:blipFill>
        <p:spPr>
          <a:xfrm>
            <a:off x="457200" y="1417638"/>
            <a:ext cx="8229600" cy="4946473"/>
          </a:xfrm>
        </p:spPr>
      </p:pic>
    </p:spTree>
    <p:extLst>
      <p:ext uri="{BB962C8B-B14F-4D97-AF65-F5344CB8AC3E}">
        <p14:creationId xmlns:p14="http://schemas.microsoft.com/office/powerpoint/2010/main" val="42853365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GREKISKT ÖDESDRAMA</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solidFill>
                  <a:srgbClr val="FF0000"/>
                </a:solidFill>
              </a:rPr>
              <a:t>PYTHAGORAS</a:t>
            </a:r>
            <a:r>
              <a:rPr lang="sv-SE" dirty="0" smtClean="0"/>
              <a:t>:</a:t>
            </a:r>
          </a:p>
          <a:p>
            <a:r>
              <a:rPr lang="sv-SE" dirty="0" smtClean="0"/>
              <a:t>DIGITAL: ALLT ÄR TAL</a:t>
            </a:r>
          </a:p>
          <a:p>
            <a:r>
              <a:rPr lang="sv-SE" dirty="0" smtClean="0"/>
              <a:t>ROTEN UR TVÅ ICKE RATIONELLT TAL:</a:t>
            </a:r>
          </a:p>
          <a:p>
            <a:r>
              <a:rPr lang="sv-SE" dirty="0" smtClean="0"/>
              <a:t>SAMMANBROTT </a:t>
            </a:r>
          </a:p>
          <a:p>
            <a:endParaRPr lang="sv-SE" dirty="0"/>
          </a:p>
          <a:p>
            <a:r>
              <a:rPr lang="sv-SE" dirty="0" smtClean="0">
                <a:solidFill>
                  <a:srgbClr val="FF0000"/>
                </a:solidFill>
              </a:rPr>
              <a:t>EUKLIDES</a:t>
            </a:r>
          </a:p>
          <a:p>
            <a:r>
              <a:rPr lang="sv-SE" dirty="0" smtClean="0"/>
              <a:t>GEOMETRI: ALLT ÄR FORM: HINDER FÖR UTVECKL </a:t>
            </a:r>
          </a:p>
          <a:p>
            <a:r>
              <a:rPr lang="sv-SE" dirty="0" smtClean="0">
                <a:solidFill>
                  <a:srgbClr val="FF0000"/>
                </a:solidFill>
              </a:rPr>
              <a:t>DESCARTES</a:t>
            </a:r>
            <a:r>
              <a:rPr lang="sv-SE" dirty="0" smtClean="0"/>
              <a:t>: ALLT ÄR TAL: </a:t>
            </a:r>
          </a:p>
          <a:p>
            <a:r>
              <a:rPr lang="sv-SE" dirty="0" smtClean="0">
                <a:solidFill>
                  <a:srgbClr val="0000FF"/>
                </a:solidFill>
              </a:rPr>
              <a:t>VETENSKAPLIGA REVOLUTIONEN</a:t>
            </a:r>
          </a:p>
          <a:p>
            <a:r>
              <a:rPr lang="sv-SE" dirty="0" smtClean="0">
                <a:solidFill>
                  <a:srgbClr val="0000FF"/>
                </a:solidFill>
              </a:rPr>
              <a:t>DIGITALA REVOLUTIONEN</a:t>
            </a:r>
          </a:p>
          <a:p>
            <a:endParaRPr lang="sv-SE" dirty="0"/>
          </a:p>
          <a:p>
            <a:pPr marL="0" indent="0">
              <a:buNone/>
            </a:pPr>
            <a:endParaRPr lang="sv-SE" dirty="0" smtClean="0"/>
          </a:p>
          <a:p>
            <a:endParaRPr lang="sv-SE" dirty="0" smtClean="0"/>
          </a:p>
          <a:p>
            <a:endParaRPr lang="sv-SE" dirty="0"/>
          </a:p>
          <a:p>
            <a:endParaRPr lang="sv-SE" dirty="0"/>
          </a:p>
        </p:txBody>
      </p:sp>
    </p:spTree>
    <p:extLst>
      <p:ext uri="{BB962C8B-B14F-4D97-AF65-F5344CB8AC3E}">
        <p14:creationId xmlns:p14="http://schemas.microsoft.com/office/powerpoint/2010/main" val="37111749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SAMMANBROTT MODERN FYSIK:</a:t>
            </a:r>
            <a:br>
              <a:rPr lang="sv-SE" dirty="0" smtClean="0"/>
            </a:br>
            <a:r>
              <a:rPr lang="sv-SE" dirty="0" smtClean="0"/>
              <a:t>MYSTICISM FORMALISM</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RELATIVITETSTEORI: </a:t>
            </a:r>
            <a:r>
              <a:rPr lang="sv-SE" dirty="0" smtClean="0">
                <a:solidFill>
                  <a:srgbClr val="FF0000"/>
                </a:solidFill>
              </a:rPr>
              <a:t>KRÖKT RUM-TID</a:t>
            </a:r>
          </a:p>
          <a:p>
            <a:endParaRPr lang="sv-SE" dirty="0"/>
          </a:p>
          <a:p>
            <a:r>
              <a:rPr lang="sv-SE" dirty="0" smtClean="0"/>
              <a:t>KVANTMEKANIK: </a:t>
            </a:r>
            <a:r>
              <a:rPr lang="sv-SE" dirty="0" smtClean="0">
                <a:solidFill>
                  <a:srgbClr val="FF0000"/>
                </a:solidFill>
              </a:rPr>
              <a:t>STATISTIK, DUALITET KOMPLEMENTARITET</a:t>
            </a:r>
          </a:p>
          <a:p>
            <a:endParaRPr lang="sv-SE" dirty="0">
              <a:solidFill>
                <a:srgbClr val="FF0000"/>
              </a:solidFill>
            </a:endParaRPr>
          </a:p>
          <a:p>
            <a:r>
              <a:rPr lang="sv-SE" dirty="0" smtClean="0">
                <a:solidFill>
                  <a:srgbClr val="0000FF"/>
                </a:solidFill>
              </a:rPr>
              <a:t>RUM  OCH TID UPPLÖSTA</a:t>
            </a:r>
          </a:p>
          <a:p>
            <a:r>
              <a:rPr lang="sv-SE" dirty="0" smtClean="0">
                <a:solidFill>
                  <a:srgbClr val="0000FF"/>
                </a:solidFill>
              </a:rPr>
              <a:t>KAUSALITET UPPLÖST</a:t>
            </a:r>
          </a:p>
          <a:p>
            <a:r>
              <a:rPr lang="sv-SE" dirty="0" smtClean="0">
                <a:solidFill>
                  <a:srgbClr val="0000FF"/>
                </a:solidFill>
              </a:rPr>
              <a:t>ATOMER SPELAR TÄRNING</a:t>
            </a:r>
          </a:p>
          <a:p>
            <a:r>
              <a:rPr lang="sv-SE" dirty="0" smtClean="0">
                <a:solidFill>
                  <a:srgbClr val="0000FF"/>
                </a:solidFill>
              </a:rPr>
              <a:t>STRÄNGTEORI, DIMENSIONER, MULTIVERSA</a:t>
            </a:r>
          </a:p>
          <a:p>
            <a:endParaRPr lang="sv-SE" dirty="0" smtClean="0"/>
          </a:p>
          <a:p>
            <a:endParaRPr lang="sv-SE" dirty="0"/>
          </a:p>
          <a:p>
            <a:endParaRPr lang="sv-SE" dirty="0"/>
          </a:p>
        </p:txBody>
      </p:sp>
    </p:spTree>
    <p:extLst>
      <p:ext uri="{BB962C8B-B14F-4D97-AF65-F5344CB8AC3E}">
        <p14:creationId xmlns:p14="http://schemas.microsoft.com/office/powerpoint/2010/main" val="1399653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STATENS INTRESSE?</a:t>
            </a:r>
            <a:endParaRPr lang="sv-SE" dirty="0"/>
          </a:p>
        </p:txBody>
      </p:sp>
      <p:sp>
        <p:nvSpPr>
          <p:cNvPr id="3" name="Platshållare för innehåll 2"/>
          <p:cNvSpPr>
            <a:spLocks noGrp="1"/>
          </p:cNvSpPr>
          <p:nvPr>
            <p:ph idx="1"/>
          </p:nvPr>
        </p:nvSpPr>
        <p:spPr/>
        <p:txBody>
          <a:bodyPr>
            <a:normAutofit fontScale="92500"/>
          </a:bodyPr>
          <a:lstStyle/>
          <a:p>
            <a:r>
              <a:rPr lang="sv-SE" dirty="0" smtClean="0"/>
              <a:t>SEXUALITETEN </a:t>
            </a:r>
          </a:p>
          <a:p>
            <a:r>
              <a:rPr lang="sv-SE" dirty="0" smtClean="0"/>
              <a:t>VETENSKAPEN</a:t>
            </a:r>
          </a:p>
          <a:p>
            <a:r>
              <a:rPr lang="sv-SE" dirty="0" smtClean="0"/>
              <a:t>ALKOHOLEN</a:t>
            </a:r>
          </a:p>
          <a:p>
            <a:endParaRPr lang="sv-SE" dirty="0"/>
          </a:p>
          <a:p>
            <a:r>
              <a:rPr lang="sv-SE" dirty="0" smtClean="0"/>
              <a:t>FARLIGT MÅSTE KONTROLLERAS</a:t>
            </a:r>
          </a:p>
          <a:p>
            <a:r>
              <a:rPr lang="sv-SE" dirty="0" smtClean="0"/>
              <a:t>DYNAMIT: VEM VET ATT KONSTRUERA BOMBEN?</a:t>
            </a:r>
          </a:p>
          <a:p>
            <a:endParaRPr lang="sv-SE" dirty="0"/>
          </a:p>
          <a:p>
            <a:r>
              <a:rPr lang="sv-SE" dirty="0" smtClean="0"/>
              <a:t>MAN KAN OCKSÅ TJÄNA PENGAR</a:t>
            </a:r>
          </a:p>
          <a:p>
            <a:endParaRPr lang="sv-SE" dirty="0"/>
          </a:p>
        </p:txBody>
      </p:sp>
    </p:spTree>
    <p:extLst>
      <p:ext uri="{BB962C8B-B14F-4D97-AF65-F5344CB8AC3E}">
        <p14:creationId xmlns:p14="http://schemas.microsoft.com/office/powerpoint/2010/main" val="24455492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BOLTZMANN: STATISTISK FYSIK </a:t>
            </a:r>
            <a:br>
              <a:rPr lang="sv-SE" dirty="0" smtClean="0"/>
            </a:br>
            <a:r>
              <a:rPr lang="sv-SE" dirty="0" smtClean="0"/>
              <a:t>2ND LAW</a:t>
            </a:r>
            <a:endParaRPr lang="sv-SE" dirty="0"/>
          </a:p>
        </p:txBody>
      </p:sp>
      <p:pic>
        <p:nvPicPr>
          <p:cNvPr id="4" name="Platshållare för innehåll 3" descr="Ludwig_Boltzmann,_Austrian_physicist-SP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69" r="14792" b="40545"/>
          <a:stretch/>
        </p:blipFill>
        <p:spPr>
          <a:xfrm>
            <a:off x="457200" y="1417638"/>
            <a:ext cx="4193959" cy="5296230"/>
          </a:xfrm>
        </p:spPr>
      </p:pic>
      <p:sp>
        <p:nvSpPr>
          <p:cNvPr id="5" name="textruta 4"/>
          <p:cNvSpPr txBox="1"/>
          <p:nvPr/>
        </p:nvSpPr>
        <p:spPr>
          <a:xfrm>
            <a:off x="4979282" y="1671154"/>
            <a:ext cx="4164718" cy="4893647"/>
          </a:xfrm>
          <a:prstGeom prst="rect">
            <a:avLst/>
          </a:prstGeom>
          <a:noFill/>
        </p:spPr>
        <p:txBody>
          <a:bodyPr wrap="square" rtlCol="0">
            <a:spAutoFit/>
          </a:bodyPr>
          <a:lstStyle/>
          <a:p>
            <a:r>
              <a:rPr lang="en-US" sz="2400" i="1" dirty="0"/>
              <a:t>The most ordinary things are to philosophy a source of insoluble puzzles. With infinite ingenuity it constructs a concept of space or time and then finds it absolutely impossible that there be objects in this space or that processes occur during this time... the source of this kind of logic lies </a:t>
            </a:r>
            <a:r>
              <a:rPr lang="en-US" sz="3200" i="1" dirty="0">
                <a:solidFill>
                  <a:srgbClr val="FF0000"/>
                </a:solidFill>
              </a:rPr>
              <a:t>in excessive confidence in the so-called laws of thought.</a:t>
            </a:r>
            <a:endParaRPr lang="sv-SE" sz="3200" i="1" dirty="0">
              <a:solidFill>
                <a:srgbClr val="FF0000"/>
              </a:solidFill>
            </a:endParaRPr>
          </a:p>
        </p:txBody>
      </p:sp>
    </p:spTree>
    <p:extLst>
      <p:ext uri="{BB962C8B-B14F-4D97-AF65-F5344CB8AC3E}">
        <p14:creationId xmlns:p14="http://schemas.microsoft.com/office/powerpoint/2010/main" val="39840304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PLANCK 1900 STATISTISK </a:t>
            </a:r>
            <a:br>
              <a:rPr lang="sv-SE" dirty="0" smtClean="0"/>
            </a:br>
            <a:r>
              <a:rPr lang="sv-SE" dirty="0" smtClean="0"/>
              <a:t>SVARTKROPPSTRÅLNING</a:t>
            </a:r>
            <a:endParaRPr lang="sv-SE" dirty="0"/>
          </a:p>
        </p:txBody>
      </p:sp>
      <p:pic>
        <p:nvPicPr>
          <p:cNvPr id="4" name="Platshållare för innehåll 3" descr="planck.jpg"/>
          <p:cNvPicPr>
            <a:picLocks noGrp="1" noChangeAspect="1"/>
          </p:cNvPicPr>
          <p:nvPr>
            <p:ph idx="1"/>
          </p:nvPr>
        </p:nvPicPr>
        <p:blipFill rotWithShape="1">
          <a:blip r:embed="rId3">
            <a:extLst>
              <a:ext uri="{28A0092B-C50C-407E-A947-70E740481C1C}">
                <a14:useLocalDpi xmlns:a14="http://schemas.microsoft.com/office/drawing/2010/main" val="0"/>
              </a:ext>
            </a:extLst>
          </a:blip>
          <a:srcRect l="-89246" r="844"/>
          <a:stretch/>
        </p:blipFill>
        <p:spPr>
          <a:xfrm>
            <a:off x="-2182823" y="1417638"/>
            <a:ext cx="5791967" cy="4708525"/>
          </a:xfrm>
        </p:spPr>
      </p:pic>
      <p:sp>
        <p:nvSpPr>
          <p:cNvPr id="5" name="textruta 4"/>
          <p:cNvSpPr txBox="1"/>
          <p:nvPr/>
        </p:nvSpPr>
        <p:spPr>
          <a:xfrm>
            <a:off x="3843069" y="1417637"/>
            <a:ext cx="5129663" cy="4832092"/>
          </a:xfrm>
          <a:prstGeom prst="rect">
            <a:avLst/>
          </a:prstGeom>
          <a:noFill/>
        </p:spPr>
        <p:txBody>
          <a:bodyPr wrap="square" rtlCol="0">
            <a:spAutoFit/>
          </a:bodyPr>
          <a:lstStyle/>
          <a:p>
            <a:r>
              <a:rPr lang="en-US" sz="4400" i="1" dirty="0"/>
              <a:t>the whole procedure was an act of despair because a theoretical interpretation had to be found at any price, </a:t>
            </a:r>
            <a:r>
              <a:rPr lang="en-US" sz="4400" i="1" dirty="0">
                <a:solidFill>
                  <a:srgbClr val="FF0000"/>
                </a:solidFill>
              </a:rPr>
              <a:t>no matter how high that might be.</a:t>
            </a:r>
            <a:endParaRPr lang="sv-SE" sz="4400" i="1" dirty="0">
              <a:solidFill>
                <a:srgbClr val="FF0000"/>
              </a:solidFill>
            </a:endParaRPr>
          </a:p>
        </p:txBody>
      </p:sp>
    </p:spTree>
    <p:extLst>
      <p:ext uri="{BB962C8B-B14F-4D97-AF65-F5344CB8AC3E}">
        <p14:creationId xmlns:p14="http://schemas.microsoft.com/office/powerpoint/2010/main" val="15298197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NIELS BOHR 1925 KVANTMEK PARTIKEL </a:t>
            </a:r>
            <a:r>
              <a:rPr lang="sv-SE" dirty="0" smtClean="0"/>
              <a:t>–</a:t>
            </a:r>
            <a:r>
              <a:rPr lang="sv-SE" dirty="0" smtClean="0"/>
              <a:t> VÅG KOMPLEMENTARITET </a:t>
            </a:r>
            <a:endParaRPr lang="sv-SE" dirty="0"/>
          </a:p>
        </p:txBody>
      </p:sp>
      <p:pic>
        <p:nvPicPr>
          <p:cNvPr id="4" name="Platshållare för innehåll 3" descr="bohr_1a.gif"/>
          <p:cNvPicPr>
            <a:picLocks noGrp="1" noChangeAspect="1"/>
          </p:cNvPicPr>
          <p:nvPr>
            <p:ph idx="1"/>
          </p:nvPr>
        </p:nvPicPr>
        <p:blipFill rotWithShape="1">
          <a:blip r:embed="rId2">
            <a:extLst>
              <a:ext uri="{28A0092B-C50C-407E-A947-70E740481C1C}">
                <a14:useLocalDpi xmlns:a14="http://schemas.microsoft.com/office/drawing/2010/main" val="0"/>
              </a:ext>
            </a:extLst>
          </a:blip>
          <a:srcRect l="-59099" r="-228"/>
          <a:stretch/>
        </p:blipFill>
        <p:spPr>
          <a:xfrm>
            <a:off x="-1831933" y="1600200"/>
            <a:ext cx="6009183" cy="4525963"/>
          </a:xfrm>
        </p:spPr>
      </p:pic>
      <p:sp>
        <p:nvSpPr>
          <p:cNvPr id="5" name="textruta 4"/>
          <p:cNvSpPr txBox="1"/>
          <p:nvPr/>
        </p:nvSpPr>
        <p:spPr>
          <a:xfrm>
            <a:off x="4544847" y="1600199"/>
            <a:ext cx="4461304" cy="5078314"/>
          </a:xfrm>
          <a:prstGeom prst="rect">
            <a:avLst/>
          </a:prstGeom>
          <a:noFill/>
        </p:spPr>
        <p:txBody>
          <a:bodyPr wrap="square" rtlCol="0">
            <a:spAutoFit/>
          </a:bodyPr>
          <a:lstStyle/>
          <a:p>
            <a:r>
              <a:rPr lang="en-US" sz="3600" i="1" dirty="0" smtClean="0"/>
              <a:t>We </a:t>
            </a:r>
            <a:r>
              <a:rPr lang="en-US" sz="3600" i="1" dirty="0"/>
              <a:t>are all agreed that your theory is crazy. The question which divides us is whether it is crazy enough to have a chance of being correct. My own feeling is that </a:t>
            </a:r>
            <a:r>
              <a:rPr lang="en-US" sz="3600" i="1" dirty="0">
                <a:solidFill>
                  <a:srgbClr val="FF0000"/>
                </a:solidFill>
              </a:rPr>
              <a:t>it is not crazy enough. </a:t>
            </a:r>
          </a:p>
        </p:txBody>
      </p:sp>
    </p:spTree>
    <p:extLst>
      <p:ext uri="{BB962C8B-B14F-4D97-AF65-F5344CB8AC3E}">
        <p14:creationId xmlns:p14="http://schemas.microsoft.com/office/powerpoint/2010/main" val="3578126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JAMES HANSEN 1988  GLOBAL UPPVÄRMNING CO2 IPCC </a:t>
            </a:r>
            <a:endParaRPr lang="sv-SE" dirty="0"/>
          </a:p>
        </p:txBody>
      </p:sp>
      <p:pic>
        <p:nvPicPr>
          <p:cNvPr id="4" name="Platshållare för innehåll 3" descr="james_hansen-300x30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6625" t="12196" r="3226" b="27088"/>
          <a:stretch/>
        </p:blipFill>
        <p:spPr>
          <a:xfrm>
            <a:off x="457200" y="1417638"/>
            <a:ext cx="4127124" cy="4996751"/>
          </a:xfrm>
        </p:spPr>
      </p:pic>
      <p:sp>
        <p:nvSpPr>
          <p:cNvPr id="5" name="textruta 4"/>
          <p:cNvSpPr txBox="1"/>
          <p:nvPr/>
        </p:nvSpPr>
        <p:spPr>
          <a:xfrm>
            <a:off x="5062826" y="1554173"/>
            <a:ext cx="3623973" cy="5509200"/>
          </a:xfrm>
          <a:prstGeom prst="rect">
            <a:avLst/>
          </a:prstGeom>
          <a:noFill/>
        </p:spPr>
        <p:txBody>
          <a:bodyPr wrap="square" rtlCol="0">
            <a:spAutoFit/>
          </a:bodyPr>
          <a:lstStyle/>
          <a:p>
            <a:r>
              <a:rPr lang="en-US" sz="3200" dirty="0" smtClean="0"/>
              <a:t>Recent </a:t>
            </a:r>
            <a:r>
              <a:rPr lang="en-US" sz="3200" dirty="0"/>
              <a:t>warming coincides with rapid growth of human-made greenhouse gases. The observed rapid warming gives urgency to discussions about </a:t>
            </a:r>
            <a:r>
              <a:rPr lang="en-US" sz="3200" dirty="0">
                <a:solidFill>
                  <a:srgbClr val="FF0000"/>
                </a:solidFill>
              </a:rPr>
              <a:t>how to slow greenhouse gas emissions</a:t>
            </a:r>
            <a:r>
              <a:rPr lang="en-US" sz="3200" dirty="0" smtClean="0">
                <a:solidFill>
                  <a:srgbClr val="FF0000"/>
                </a:solidFill>
              </a:rPr>
              <a:t>.</a:t>
            </a:r>
            <a:endParaRPr lang="sv-SE" dirty="0">
              <a:solidFill>
                <a:srgbClr val="FF0000"/>
              </a:solidFill>
            </a:endParaRPr>
          </a:p>
        </p:txBody>
      </p:sp>
    </p:spTree>
    <p:extLst>
      <p:ext uri="{BB962C8B-B14F-4D97-AF65-F5344CB8AC3E}">
        <p14:creationId xmlns:p14="http://schemas.microsoft.com/office/powerpoint/2010/main" val="28785339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JAMES HANSEN SCIENCE 2012</a:t>
            </a:r>
            <a:endParaRPr lang="sv-SE" dirty="0"/>
          </a:p>
        </p:txBody>
      </p:sp>
      <p:sp>
        <p:nvSpPr>
          <p:cNvPr id="3" name="Platshållare för innehåll 2"/>
          <p:cNvSpPr>
            <a:spLocks noGrp="1"/>
          </p:cNvSpPr>
          <p:nvPr>
            <p:ph idx="1"/>
          </p:nvPr>
        </p:nvSpPr>
        <p:spPr/>
        <p:txBody>
          <a:bodyPr>
            <a:normAutofit lnSpcReduction="10000"/>
          </a:bodyPr>
          <a:lstStyle/>
          <a:p>
            <a:r>
              <a:rPr lang="en-US" i="1" dirty="0"/>
              <a:t>The world is getting </a:t>
            </a:r>
            <a:r>
              <a:rPr lang="en-US" i="1" dirty="0" smtClean="0"/>
              <a:t>warmer: </a:t>
            </a:r>
            <a:endParaRPr lang="en-US" i="1" dirty="0"/>
          </a:p>
          <a:p>
            <a:r>
              <a:rPr lang="en-US" i="1" dirty="0" smtClean="0"/>
              <a:t>1 watt/m2 energy imbalance</a:t>
            </a:r>
          </a:p>
          <a:p>
            <a:r>
              <a:rPr lang="sv-SE" i="1" dirty="0" smtClean="0"/>
              <a:t>A</a:t>
            </a:r>
            <a:r>
              <a:rPr lang="en-US" i="1" dirty="0" err="1" smtClean="0"/>
              <a:t>fter</a:t>
            </a:r>
            <a:r>
              <a:rPr lang="en-US" i="1" dirty="0" smtClean="0"/>
              <a:t> 10,000 years: </a:t>
            </a:r>
            <a:endParaRPr lang="en-US" i="1" dirty="0"/>
          </a:p>
          <a:p>
            <a:r>
              <a:rPr lang="en-US" i="1" dirty="0"/>
              <a:t>S</a:t>
            </a:r>
            <a:r>
              <a:rPr lang="en-US" i="1" dirty="0" smtClean="0"/>
              <a:t>ea </a:t>
            </a:r>
            <a:r>
              <a:rPr lang="en-US" i="1" dirty="0"/>
              <a:t>levels to rise by </a:t>
            </a:r>
            <a:r>
              <a:rPr lang="en-US" i="1" dirty="0" smtClean="0"/>
              <a:t>1000 m</a:t>
            </a:r>
          </a:p>
          <a:p>
            <a:endParaRPr lang="en-US" i="1" dirty="0" smtClean="0"/>
          </a:p>
          <a:p>
            <a:r>
              <a:rPr lang="en-US" i="1" dirty="0" smtClean="0"/>
              <a:t>This </a:t>
            </a:r>
            <a:r>
              <a:rPr lang="en-US" i="1" dirty="0"/>
              <a:t>energy imbalance is the </a:t>
            </a:r>
            <a:r>
              <a:rPr lang="en-US" i="1" dirty="0">
                <a:solidFill>
                  <a:srgbClr val="FF0000"/>
                </a:solidFill>
              </a:rPr>
              <a:t>smoking gun that we have been looking </a:t>
            </a:r>
            <a:r>
              <a:rPr lang="en-US" i="1" dirty="0" smtClean="0">
                <a:solidFill>
                  <a:srgbClr val="FF0000"/>
                </a:solidFill>
              </a:rPr>
              <a:t>for</a:t>
            </a:r>
          </a:p>
          <a:p>
            <a:r>
              <a:rPr lang="en-US" dirty="0" smtClean="0">
                <a:solidFill>
                  <a:srgbClr val="0000FF"/>
                </a:solidFill>
              </a:rPr>
              <a:t>CHEF FÖR NASA GODDARD INST SPACE SCI</a:t>
            </a:r>
            <a:endParaRPr lang="sv-SE" dirty="0">
              <a:solidFill>
                <a:srgbClr val="0000FF"/>
              </a:solidFill>
            </a:endParaRPr>
          </a:p>
        </p:txBody>
      </p:sp>
    </p:spTree>
    <p:extLst>
      <p:ext uri="{BB962C8B-B14F-4D97-AF65-F5344CB8AC3E}">
        <p14:creationId xmlns:p14="http://schemas.microsoft.com/office/powerpoint/2010/main" val="32651782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MICHAEL MANN 2000 HOCKEY STICK </a:t>
            </a:r>
            <a:endParaRPr lang="sv-SE" dirty="0"/>
          </a:p>
        </p:txBody>
      </p:sp>
      <p:pic>
        <p:nvPicPr>
          <p:cNvPr id="4" name="Platshållare för innehåll 3" descr="manntree-highr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6667" t="1490" r="16000" b="-8366"/>
          <a:stretch/>
        </p:blipFill>
        <p:spPr>
          <a:xfrm>
            <a:off x="618233" y="1203231"/>
            <a:ext cx="3375218" cy="5357432"/>
          </a:xfrm>
        </p:spPr>
      </p:pic>
      <p:pic>
        <p:nvPicPr>
          <p:cNvPr id="5" name="Bildobjekt 4" descr="hockey_stick_grap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451" y="1203231"/>
            <a:ext cx="4572000" cy="3162300"/>
          </a:xfrm>
          <a:prstGeom prst="rect">
            <a:avLst/>
          </a:prstGeom>
        </p:spPr>
      </p:pic>
      <p:sp>
        <p:nvSpPr>
          <p:cNvPr id="6" name="textruta 5"/>
          <p:cNvSpPr txBox="1"/>
          <p:nvPr/>
        </p:nvSpPr>
        <p:spPr>
          <a:xfrm>
            <a:off x="4160542" y="4365531"/>
            <a:ext cx="4338073" cy="2677656"/>
          </a:xfrm>
          <a:prstGeom prst="rect">
            <a:avLst/>
          </a:prstGeom>
          <a:noFill/>
        </p:spPr>
        <p:txBody>
          <a:bodyPr wrap="square" rtlCol="0">
            <a:spAutoFit/>
          </a:bodyPr>
          <a:lstStyle/>
          <a:p>
            <a:r>
              <a:rPr lang="en-US" sz="2800" b="1" dirty="0" smtClean="0">
                <a:solidFill>
                  <a:srgbClr val="FF0000"/>
                </a:solidFill>
              </a:rPr>
              <a:t>The </a:t>
            </a:r>
            <a:r>
              <a:rPr lang="en-US" sz="2800" b="1" dirty="0">
                <a:solidFill>
                  <a:srgbClr val="FF0000"/>
                </a:solidFill>
              </a:rPr>
              <a:t>scientific consensus regarding human-caused climate change </a:t>
            </a:r>
            <a:r>
              <a:rPr lang="en-US" sz="2800" b="1" dirty="0"/>
              <a:t>is based on decades of work by thousands of scientists around the world</a:t>
            </a:r>
            <a:r>
              <a:rPr lang="en-US" sz="2800" dirty="0"/>
              <a:t>. </a:t>
            </a:r>
            <a:endParaRPr lang="sv-SE" sz="2800" dirty="0"/>
          </a:p>
        </p:txBody>
      </p:sp>
    </p:spTree>
    <p:extLst>
      <p:ext uri="{BB962C8B-B14F-4D97-AF65-F5344CB8AC3E}">
        <p14:creationId xmlns:p14="http://schemas.microsoft.com/office/powerpoint/2010/main" val="38513329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CLIMATE GATE 2009 2011 IPCC</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ROBERT </a:t>
            </a:r>
            <a:r>
              <a:rPr lang="sv-SE" dirty="0" smtClean="0"/>
              <a:t>MERTON SOCIOLOGY OF SCIENCES</a:t>
            </a:r>
          </a:p>
          <a:p>
            <a:r>
              <a:rPr lang="sv-SE" dirty="0" smtClean="0"/>
              <a:t>SCIENTIFIC ETHOS:</a:t>
            </a:r>
          </a:p>
          <a:p>
            <a:pPr marL="514350" indent="-514350">
              <a:buFont typeface="+mj-lt"/>
              <a:buAutoNum type="arabicPeriod"/>
            </a:pPr>
            <a:r>
              <a:rPr lang="sv-SE" dirty="0" smtClean="0">
                <a:solidFill>
                  <a:srgbClr val="FF0000"/>
                </a:solidFill>
              </a:rPr>
              <a:t>UNIVERSALISM</a:t>
            </a:r>
          </a:p>
          <a:p>
            <a:pPr marL="514350" indent="-514350">
              <a:buFont typeface="+mj-lt"/>
              <a:buAutoNum type="arabicPeriod"/>
            </a:pPr>
            <a:r>
              <a:rPr lang="sv-SE" dirty="0" smtClean="0">
                <a:solidFill>
                  <a:srgbClr val="FF0000"/>
                </a:solidFill>
              </a:rPr>
              <a:t>COMMUNISM</a:t>
            </a:r>
            <a:endParaRPr lang="sv-SE" dirty="0">
              <a:solidFill>
                <a:srgbClr val="FF0000"/>
              </a:solidFill>
            </a:endParaRPr>
          </a:p>
          <a:p>
            <a:pPr marL="514350" indent="-514350">
              <a:buFont typeface="+mj-lt"/>
              <a:buAutoNum type="arabicPeriod"/>
            </a:pPr>
            <a:r>
              <a:rPr lang="sv-SE" dirty="0" smtClean="0">
                <a:solidFill>
                  <a:srgbClr val="FF0000"/>
                </a:solidFill>
              </a:rPr>
              <a:t>DISINTERESTEDNESS</a:t>
            </a:r>
          </a:p>
          <a:p>
            <a:pPr marL="514350" indent="-514350">
              <a:buFont typeface="+mj-lt"/>
              <a:buAutoNum type="arabicPeriod"/>
            </a:pPr>
            <a:r>
              <a:rPr lang="sv-SE" dirty="0" smtClean="0">
                <a:solidFill>
                  <a:srgbClr val="FF0000"/>
                </a:solidFill>
              </a:rPr>
              <a:t>ORGANIZED SCEPTICISM</a:t>
            </a:r>
          </a:p>
          <a:p>
            <a:r>
              <a:rPr lang="sv-SE" dirty="0" smtClean="0"/>
              <a:t>CLIMATEGATE BROTT MOT 1-4</a:t>
            </a:r>
          </a:p>
          <a:p>
            <a:r>
              <a:rPr lang="sv-SE" dirty="0" smtClean="0"/>
              <a:t>SAMMANBROTT AV KLIMATVETENSKAPEN </a:t>
            </a:r>
            <a:endParaRPr lang="sv-SE" dirty="0"/>
          </a:p>
        </p:txBody>
      </p:sp>
    </p:spTree>
    <p:extLst>
      <p:ext uri="{BB962C8B-B14F-4D97-AF65-F5344CB8AC3E}">
        <p14:creationId xmlns:p14="http://schemas.microsoft.com/office/powerpoint/2010/main" val="30503055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ARRHENIUS 1896 CO2 ISTID? KVA</a:t>
            </a:r>
            <a:endParaRPr lang="sv-SE" dirty="0"/>
          </a:p>
        </p:txBody>
      </p:sp>
      <p:pic>
        <p:nvPicPr>
          <p:cNvPr id="4" name="Platshållare för innehåll 3" descr="arrheniu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3349" t="1617" r="23048" b="22907"/>
          <a:stretch/>
        </p:blipFill>
        <p:spPr>
          <a:xfrm>
            <a:off x="540745" y="1472558"/>
            <a:ext cx="4154484" cy="5385442"/>
          </a:xfrm>
        </p:spPr>
      </p:pic>
      <p:sp>
        <p:nvSpPr>
          <p:cNvPr id="5" name="textruta 4"/>
          <p:cNvSpPr txBox="1"/>
          <p:nvPr/>
        </p:nvSpPr>
        <p:spPr>
          <a:xfrm>
            <a:off x="4695229" y="1841889"/>
            <a:ext cx="4448771" cy="5509200"/>
          </a:xfrm>
          <a:prstGeom prst="rect">
            <a:avLst/>
          </a:prstGeom>
          <a:noFill/>
        </p:spPr>
        <p:txBody>
          <a:bodyPr wrap="square" rtlCol="0">
            <a:spAutoFit/>
          </a:bodyPr>
          <a:lstStyle/>
          <a:p>
            <a:r>
              <a:rPr lang="sv-SE" sz="3200" dirty="0" smtClean="0"/>
              <a:t>FÖRDUBBLAD CO2 + 5 C</a:t>
            </a:r>
          </a:p>
          <a:p>
            <a:endParaRPr lang="sv-SE" sz="3200" dirty="0"/>
          </a:p>
          <a:p>
            <a:r>
              <a:rPr lang="sv-SE" sz="3200" dirty="0" smtClean="0"/>
              <a:t>STATENS INSTITUT FÖR RASBIOLOGI 1922 </a:t>
            </a:r>
            <a:r>
              <a:rPr lang="sv-SE" sz="3200" dirty="0" smtClean="0"/>
              <a:t>–</a:t>
            </a:r>
            <a:r>
              <a:rPr lang="sv-SE" sz="3200" dirty="0" smtClean="0"/>
              <a:t> 75</a:t>
            </a:r>
          </a:p>
          <a:p>
            <a:endParaRPr lang="sv-SE" sz="3200" dirty="0"/>
          </a:p>
          <a:p>
            <a:r>
              <a:rPr lang="sv-SE" sz="3200" dirty="0" smtClean="0"/>
              <a:t>ANDERS RETZIUS 1796-1860  SKALLINDEX</a:t>
            </a:r>
          </a:p>
          <a:p>
            <a:endParaRPr lang="sv-SE" sz="3200" dirty="0"/>
          </a:p>
          <a:p>
            <a:r>
              <a:rPr lang="sv-SE" sz="3200" dirty="0" smtClean="0"/>
              <a:t>GUSTAF RETZIUS 1842-1919</a:t>
            </a:r>
          </a:p>
          <a:p>
            <a:r>
              <a:rPr lang="sv-SE" sz="3200" dirty="0" smtClean="0"/>
              <a:t> </a:t>
            </a:r>
            <a:endParaRPr lang="sv-SE" sz="3200" dirty="0"/>
          </a:p>
        </p:txBody>
      </p:sp>
    </p:spTree>
    <p:extLst>
      <p:ext uri="{BB962C8B-B14F-4D97-AF65-F5344CB8AC3E}">
        <p14:creationId xmlns:p14="http://schemas.microsoft.com/office/powerpoint/2010/main" val="33406968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KVA  RETZIUS RASBIOLOGI</a:t>
            </a:r>
            <a:br>
              <a:rPr lang="sv-SE" dirty="0" smtClean="0"/>
            </a:br>
            <a:r>
              <a:rPr lang="sv-SE" dirty="0" smtClean="0"/>
              <a:t>KVA = STAT </a:t>
            </a:r>
            <a:r>
              <a:rPr lang="sv-SE" dirty="0"/>
              <a:t>+</a:t>
            </a:r>
            <a:r>
              <a:rPr lang="sv-SE" dirty="0" smtClean="0"/>
              <a:t> VETENSKAP </a:t>
            </a:r>
            <a:endParaRPr lang="sv-SE" dirty="0"/>
          </a:p>
        </p:txBody>
      </p:sp>
      <p:pic>
        <p:nvPicPr>
          <p:cNvPr id="4" name="Platshållare för innehåll 3" descr="retziu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6999" b="31736"/>
          <a:stretch/>
        </p:blipFill>
        <p:spPr>
          <a:xfrm>
            <a:off x="1199444" y="1417638"/>
            <a:ext cx="7013222" cy="5413091"/>
          </a:xfrm>
        </p:spPr>
      </p:pic>
    </p:spTree>
    <p:extLst>
      <p:ext uri="{BB962C8B-B14F-4D97-AF65-F5344CB8AC3E}">
        <p14:creationId xmlns:p14="http://schemas.microsoft.com/office/powerpoint/2010/main" val="15501878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STAT FOLKHÄLSA VETENSKAP</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SVENSKA SÄLLSKAPET FÖR RASHYGIEN 1909</a:t>
            </a:r>
          </a:p>
          <a:p>
            <a:r>
              <a:rPr lang="sv-SE" dirty="0" smtClean="0"/>
              <a:t>STATENS INSTITUT FÖR RASBIOLOGI 1921:</a:t>
            </a:r>
          </a:p>
          <a:p>
            <a:r>
              <a:rPr lang="sv-SE" dirty="0" smtClean="0"/>
              <a:t>DEGENERATIONSFRÅGAN</a:t>
            </a:r>
          </a:p>
          <a:p>
            <a:r>
              <a:rPr lang="sv-SE" dirty="0" smtClean="0"/>
              <a:t>MYRDAL: KRIS I BEFOLKNINGSFRÅGAN:</a:t>
            </a:r>
          </a:p>
          <a:p>
            <a:r>
              <a:rPr lang="sv-SE" i="1" dirty="0">
                <a:solidFill>
                  <a:srgbClr val="FF0000"/>
                </a:solidFill>
              </a:rPr>
              <a:t>S</a:t>
            </a:r>
            <a:r>
              <a:rPr lang="sv-SE" i="1" dirty="0" smtClean="0">
                <a:solidFill>
                  <a:srgbClr val="FF0000"/>
                </a:solidFill>
              </a:rPr>
              <a:t>kärpta kvalitetskrav </a:t>
            </a:r>
            <a:r>
              <a:rPr lang="sv-SE" i="1" dirty="0">
                <a:solidFill>
                  <a:srgbClr val="FF0000"/>
                </a:solidFill>
              </a:rPr>
              <a:t>gällande </a:t>
            </a:r>
            <a:r>
              <a:rPr lang="sv-SE" i="1" dirty="0" smtClean="0">
                <a:solidFill>
                  <a:srgbClr val="FF0000"/>
                </a:solidFill>
              </a:rPr>
              <a:t>folkmaterialet</a:t>
            </a:r>
          </a:p>
          <a:p>
            <a:r>
              <a:rPr lang="sv-SE" dirty="0" smtClean="0"/>
              <a:t>TVÅNGSSTERILISERING </a:t>
            </a:r>
          </a:p>
          <a:p>
            <a:r>
              <a:rPr lang="sv-SE" dirty="0" smtClean="0"/>
              <a:t>STATENS FOLKHÄLSOINSTITUT:</a:t>
            </a:r>
          </a:p>
          <a:p>
            <a:r>
              <a:rPr lang="sv-SE" b="1" i="1" dirty="0">
                <a:solidFill>
                  <a:srgbClr val="FF0000"/>
                </a:solidFill>
              </a:rPr>
              <a:t>skapa samhälleliga förutsättningar för en god hälsa på lika villkor för hela </a:t>
            </a:r>
            <a:r>
              <a:rPr lang="sv-SE" b="1" i="1" dirty="0" smtClean="0">
                <a:solidFill>
                  <a:srgbClr val="FF0000"/>
                </a:solidFill>
              </a:rPr>
              <a:t>befolkningen:</a:t>
            </a:r>
            <a:endParaRPr lang="sv-SE" b="1" i="1" dirty="0" smtClean="0"/>
          </a:p>
          <a:p>
            <a:r>
              <a:rPr lang="sv-SE" b="1" i="1" dirty="0" smtClean="0"/>
              <a:t>BRA DAGIS ÅT ALLA BARN</a:t>
            </a:r>
            <a:endParaRPr lang="sv-SE" i="1" dirty="0"/>
          </a:p>
        </p:txBody>
      </p:sp>
    </p:spTree>
    <p:extLst>
      <p:ext uri="{BB962C8B-B14F-4D97-AF65-F5344CB8AC3E}">
        <p14:creationId xmlns:p14="http://schemas.microsoft.com/office/powerpoint/2010/main" val="16559381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LEIBNIZ 1646 - 1716</a:t>
            </a:r>
            <a:endParaRPr lang="sv-SE" dirty="0"/>
          </a:p>
        </p:txBody>
      </p:sp>
      <p:pic>
        <p:nvPicPr>
          <p:cNvPr id="4" name="Platshållare för innehåll 3" descr="12-leibniz-caricatur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445" t="15575" r="12792" b="15760"/>
          <a:stretch/>
        </p:blipFill>
        <p:spPr>
          <a:xfrm>
            <a:off x="0" y="1518428"/>
            <a:ext cx="4459111" cy="5339572"/>
          </a:xfrm>
        </p:spPr>
      </p:pic>
      <p:sp>
        <p:nvSpPr>
          <p:cNvPr id="5" name="textruta 4"/>
          <p:cNvSpPr txBox="1"/>
          <p:nvPr/>
        </p:nvSpPr>
        <p:spPr>
          <a:xfrm>
            <a:off x="4896555" y="1834444"/>
            <a:ext cx="3471333" cy="5509200"/>
          </a:xfrm>
          <a:prstGeom prst="rect">
            <a:avLst/>
          </a:prstGeom>
          <a:noFill/>
        </p:spPr>
        <p:txBody>
          <a:bodyPr wrap="square" rtlCol="0">
            <a:spAutoFit/>
          </a:bodyPr>
          <a:lstStyle/>
          <a:p>
            <a:pPr marL="285750" indent="-285750">
              <a:buFont typeface="Arial"/>
              <a:buChar char="•"/>
            </a:pPr>
            <a:r>
              <a:rPr lang="sv-SE" sz="3200" dirty="0" smtClean="0"/>
              <a:t>POLYMATH</a:t>
            </a:r>
          </a:p>
          <a:p>
            <a:pPr marL="285750" indent="-285750">
              <a:buFont typeface="Arial"/>
              <a:buChar char="•"/>
            </a:pPr>
            <a:r>
              <a:rPr lang="sv-SE" sz="3200" dirty="0" smtClean="0"/>
              <a:t>VETENSKAPSMAN</a:t>
            </a:r>
          </a:p>
          <a:p>
            <a:pPr marL="285750" indent="-285750">
              <a:buFont typeface="Arial"/>
              <a:buChar char="•"/>
            </a:pPr>
            <a:r>
              <a:rPr lang="sv-SE" sz="3200" dirty="0" smtClean="0"/>
              <a:t>CALCULUS</a:t>
            </a:r>
          </a:p>
          <a:p>
            <a:pPr marL="285750" indent="-285750">
              <a:buFont typeface="Arial"/>
              <a:buChar char="•"/>
            </a:pPr>
            <a:r>
              <a:rPr lang="sv-SE" sz="3200" dirty="0" smtClean="0"/>
              <a:t>STATSMAN</a:t>
            </a:r>
          </a:p>
          <a:p>
            <a:pPr marL="285750" indent="-285750">
              <a:buFont typeface="Arial"/>
              <a:buChar char="•"/>
            </a:pPr>
            <a:r>
              <a:rPr lang="sv-SE" sz="3200" dirty="0" smtClean="0"/>
              <a:t>DIPLOMAT</a:t>
            </a:r>
          </a:p>
          <a:p>
            <a:pPr marL="285750" indent="-285750">
              <a:buFont typeface="Arial"/>
              <a:buChar char="•"/>
            </a:pPr>
            <a:r>
              <a:rPr lang="sv-SE" sz="3200" dirty="0" smtClean="0"/>
              <a:t>HEMSKOLA</a:t>
            </a:r>
          </a:p>
          <a:p>
            <a:pPr marL="285750" indent="-285750">
              <a:buFont typeface="Arial"/>
              <a:buChar char="•"/>
            </a:pPr>
            <a:endParaRPr lang="sv-SE" sz="3200" dirty="0"/>
          </a:p>
          <a:p>
            <a:pPr marL="285750" indent="-285750">
              <a:buFont typeface="Arial"/>
              <a:buChar char="•"/>
            </a:pPr>
            <a:r>
              <a:rPr lang="sv-SE" sz="3200" dirty="0" smtClean="0"/>
              <a:t>EU</a:t>
            </a:r>
          </a:p>
          <a:p>
            <a:pPr marL="285750" indent="-285750">
              <a:buFont typeface="Arial"/>
              <a:buChar char="•"/>
            </a:pPr>
            <a:r>
              <a:rPr lang="sv-SE" sz="3200" dirty="0" smtClean="0"/>
              <a:t>PENSION</a:t>
            </a:r>
          </a:p>
          <a:p>
            <a:pPr marL="285750" indent="-285750">
              <a:buFont typeface="Arial"/>
              <a:buChar char="•"/>
            </a:pPr>
            <a:r>
              <a:rPr lang="sv-SE" sz="3200" dirty="0" smtClean="0"/>
              <a:t>BRAUNSCHWEIG</a:t>
            </a:r>
          </a:p>
          <a:p>
            <a:pPr marL="285750" indent="-285750">
              <a:buFont typeface="Arial"/>
              <a:buChar char="•"/>
            </a:pPr>
            <a:r>
              <a:rPr lang="sv-SE" sz="3200" dirty="0" smtClean="0"/>
              <a:t>HANNOVER </a:t>
            </a:r>
            <a:endParaRPr lang="sv-SE" sz="3200" dirty="0"/>
          </a:p>
        </p:txBody>
      </p:sp>
    </p:spTree>
    <p:extLst>
      <p:ext uri="{BB962C8B-B14F-4D97-AF65-F5344CB8AC3E}">
        <p14:creationId xmlns:p14="http://schemas.microsoft.com/office/powerpoint/2010/main" val="298981211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BERT BOLIN ORDF IPCC 1988-97</a:t>
            </a:r>
            <a:br>
              <a:rPr lang="sv-SE" dirty="0" smtClean="0"/>
            </a:br>
            <a:r>
              <a:rPr lang="sv-SE" dirty="0" smtClean="0"/>
              <a:t>B B CENTER CLIMATE RESEARCH 70 P </a:t>
            </a:r>
            <a:endParaRPr lang="sv-SE" dirty="0"/>
          </a:p>
        </p:txBody>
      </p:sp>
      <p:pic>
        <p:nvPicPr>
          <p:cNvPr id="4" name="Platshållare för innehåll 3" descr="bolin_494_265661c.jpg"/>
          <p:cNvPicPr>
            <a:picLocks noGrp="1" noChangeAspect="1"/>
          </p:cNvPicPr>
          <p:nvPr>
            <p:ph idx="1"/>
          </p:nvPr>
        </p:nvPicPr>
        <p:blipFill>
          <a:blip r:embed="rId2">
            <a:extLst>
              <a:ext uri="{28A0092B-C50C-407E-A947-70E740481C1C}">
                <a14:useLocalDpi xmlns:a14="http://schemas.microsoft.com/office/drawing/2010/main" val="0"/>
              </a:ext>
            </a:extLst>
          </a:blip>
          <a:srcRect t="5545" b="5545"/>
          <a:stretch>
            <a:fillRect/>
          </a:stretch>
        </p:blipFill>
        <p:spPr/>
      </p:pic>
    </p:spTree>
    <p:extLst>
      <p:ext uri="{BB962C8B-B14F-4D97-AF65-F5344CB8AC3E}">
        <p14:creationId xmlns:p14="http://schemas.microsoft.com/office/powerpoint/2010/main" val="13028253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LENNART BENGTSSON KVA IPCC</a:t>
            </a:r>
            <a:endParaRPr lang="sv-SE" dirty="0"/>
          </a:p>
        </p:txBody>
      </p:sp>
      <p:pic>
        <p:nvPicPr>
          <p:cNvPr id="4" name="Platshållare för innehåll 3" descr="Bengtsson_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503" t="4188" r="14460" b="25335"/>
          <a:stretch/>
        </p:blipFill>
        <p:spPr>
          <a:xfrm>
            <a:off x="1365542" y="1417638"/>
            <a:ext cx="3741580" cy="5241589"/>
          </a:xfrm>
        </p:spPr>
      </p:pic>
      <p:sp>
        <p:nvSpPr>
          <p:cNvPr id="5" name="textruta 4"/>
          <p:cNvSpPr txBox="1"/>
          <p:nvPr/>
        </p:nvSpPr>
        <p:spPr>
          <a:xfrm>
            <a:off x="5352918" y="1611237"/>
            <a:ext cx="3482128" cy="5078314"/>
          </a:xfrm>
          <a:prstGeom prst="rect">
            <a:avLst/>
          </a:prstGeom>
          <a:noFill/>
        </p:spPr>
        <p:txBody>
          <a:bodyPr wrap="square" rtlCol="0">
            <a:spAutoFit/>
          </a:bodyPr>
          <a:lstStyle/>
          <a:p>
            <a:r>
              <a:rPr lang="sv-SE" i="1" dirty="0"/>
              <a:t>Mänsklig aktivitet påverkar utan tvivel jordens strålningsbalans</a:t>
            </a:r>
            <a:r>
              <a:rPr lang="sv-SE" i="1" dirty="0" smtClean="0"/>
              <a:t>.</a:t>
            </a:r>
            <a:r>
              <a:rPr lang="sv-SE" i="1" dirty="0"/>
              <a:t> </a:t>
            </a:r>
          </a:p>
          <a:p>
            <a:endParaRPr lang="sv-SE" i="1" dirty="0" smtClean="0"/>
          </a:p>
          <a:p>
            <a:r>
              <a:rPr lang="sv-SE" i="1" dirty="0"/>
              <a:t>E</a:t>
            </a:r>
            <a:r>
              <a:rPr lang="sv-SE" i="1" dirty="0" smtClean="0"/>
              <a:t>ffekten </a:t>
            </a:r>
            <a:r>
              <a:rPr lang="sv-SE" i="1" dirty="0"/>
              <a:t>av växthusgaser är </a:t>
            </a:r>
            <a:r>
              <a:rPr lang="sv-SE" i="1" dirty="0" smtClean="0"/>
              <a:t>väletablerad.</a:t>
            </a:r>
          </a:p>
          <a:p>
            <a:endParaRPr lang="sv-SE" i="1" dirty="0"/>
          </a:p>
          <a:p>
            <a:r>
              <a:rPr lang="sv-SE" i="1" dirty="0" smtClean="0"/>
              <a:t>Utan </a:t>
            </a:r>
            <a:r>
              <a:rPr lang="sv-SE" i="1" dirty="0"/>
              <a:t>aktiva motåtgärder kan en hög koncentration av CO2 finnas kvar i tusentals år. </a:t>
            </a:r>
            <a:endParaRPr lang="sv-SE" i="1" dirty="0"/>
          </a:p>
          <a:p>
            <a:endParaRPr lang="sv-SE" i="1" dirty="0"/>
          </a:p>
          <a:p>
            <a:r>
              <a:rPr lang="sv-SE" i="1" dirty="0" smtClean="0"/>
              <a:t>Global </a:t>
            </a:r>
            <a:r>
              <a:rPr lang="sv-SE" i="1" dirty="0"/>
              <a:t>uppvärmning under slutet av 2000-talet om 1,5–3,5 °</a:t>
            </a:r>
            <a:r>
              <a:rPr lang="sv-SE" i="1" dirty="0" smtClean="0"/>
              <a:t>C</a:t>
            </a:r>
            <a:endParaRPr lang="sv-SE" i="1" dirty="0"/>
          </a:p>
          <a:p>
            <a:endParaRPr lang="sv-SE" i="1" dirty="0" smtClean="0"/>
          </a:p>
          <a:p>
            <a:r>
              <a:rPr lang="sv-SE" i="1" dirty="0" smtClean="0"/>
              <a:t>Oåterkalleliga </a:t>
            </a:r>
            <a:r>
              <a:rPr lang="sv-SE" i="1" dirty="0"/>
              <a:t>konsekvenser för jorden under för människan överskådliga tidsrymder. </a:t>
            </a:r>
          </a:p>
          <a:p>
            <a:endParaRPr lang="sv-SE" i="1" dirty="0" smtClean="0"/>
          </a:p>
          <a:p>
            <a:r>
              <a:rPr lang="sv-SE" i="1" dirty="0"/>
              <a:t>S</a:t>
            </a:r>
            <a:r>
              <a:rPr lang="sv-SE" i="1" dirty="0" smtClean="0"/>
              <a:t>nabb </a:t>
            </a:r>
            <a:r>
              <a:rPr lang="sv-SE" i="1" dirty="0"/>
              <a:t>höjning av </a:t>
            </a:r>
            <a:r>
              <a:rPr lang="sv-SE" i="1" dirty="0" smtClean="0"/>
              <a:t>havsnivån</a:t>
            </a:r>
            <a:r>
              <a:rPr lang="sv-SE" i="1" dirty="0" smtClean="0"/>
              <a:t>…</a:t>
            </a:r>
            <a:r>
              <a:rPr lang="sv-SE" i="1" dirty="0" smtClean="0"/>
              <a:t> </a:t>
            </a:r>
            <a:endParaRPr lang="sv-SE" i="1" dirty="0"/>
          </a:p>
        </p:txBody>
      </p:sp>
    </p:spTree>
    <p:extLst>
      <p:ext uri="{BB962C8B-B14F-4D97-AF65-F5344CB8AC3E}">
        <p14:creationId xmlns:p14="http://schemas.microsoft.com/office/powerpoint/2010/main" val="36669509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 2012 NEJ TILL VINDKRAFT</a:t>
            </a:r>
            <a:endParaRPr lang="sv-SE" dirty="0"/>
          </a:p>
        </p:txBody>
      </p:sp>
      <p:sp>
        <p:nvSpPr>
          <p:cNvPr id="3" name="Platshållare för innehåll 2"/>
          <p:cNvSpPr>
            <a:spLocks noGrp="1"/>
          </p:cNvSpPr>
          <p:nvPr>
            <p:ph idx="1"/>
          </p:nvPr>
        </p:nvSpPr>
        <p:spPr/>
        <p:txBody>
          <a:bodyPr>
            <a:normAutofit lnSpcReduction="10000"/>
          </a:bodyPr>
          <a:lstStyle/>
          <a:p>
            <a:r>
              <a:rPr lang="sv-SE" i="1" dirty="0"/>
              <a:t>Att en </a:t>
            </a:r>
            <a:r>
              <a:rPr lang="sv-SE" i="1" dirty="0">
                <a:solidFill>
                  <a:srgbClr val="FF0000"/>
                </a:solidFill>
              </a:rPr>
              <a:t>gigantisk vindkraftsutbyggnad </a:t>
            </a:r>
            <a:r>
              <a:rPr lang="sv-SE" i="1" dirty="0"/>
              <a:t>genomförs i ett land som Sverige är </a:t>
            </a:r>
            <a:r>
              <a:rPr lang="sv-SE" i="1" dirty="0">
                <a:solidFill>
                  <a:srgbClr val="FF0000"/>
                </a:solidFill>
              </a:rPr>
              <a:t>obegripligt.</a:t>
            </a:r>
            <a:r>
              <a:rPr lang="sv-SE" i="1" dirty="0"/>
              <a:t> </a:t>
            </a:r>
            <a:endParaRPr lang="sv-SE" dirty="0" smtClean="0"/>
          </a:p>
          <a:p>
            <a:r>
              <a:rPr lang="sv-SE" i="1" dirty="0" smtClean="0">
                <a:solidFill>
                  <a:srgbClr val="FF0000"/>
                </a:solidFill>
              </a:rPr>
              <a:t>OM </a:t>
            </a:r>
            <a:r>
              <a:rPr lang="sv-SE" i="1" dirty="0">
                <a:solidFill>
                  <a:srgbClr val="FF0000"/>
                </a:solidFill>
              </a:rPr>
              <a:t>avsikten vore</a:t>
            </a:r>
            <a:r>
              <a:rPr lang="sv-SE" i="1" dirty="0"/>
              <a:t> att minska koldioxidutsläppen borde investeringarna på hundratals miljarder i stället riktas mot transportsektorn där cirka 35 procent av de fossila utsläppen sker i dag</a:t>
            </a:r>
            <a:r>
              <a:rPr lang="sv-SE" i="1" dirty="0" smtClean="0"/>
              <a:t>.</a:t>
            </a:r>
          </a:p>
          <a:p>
            <a:r>
              <a:rPr lang="sv-SE" dirty="0" smtClean="0"/>
              <a:t>KVA</a:t>
            </a:r>
            <a:r>
              <a:rPr lang="sv-SE" dirty="0"/>
              <a:t> </a:t>
            </a:r>
            <a:r>
              <a:rPr lang="sv-SE" dirty="0" smtClean="0"/>
              <a:t>PÅ VÄG ATT SVÄNGA VARFÖR?</a:t>
            </a:r>
            <a:r>
              <a:rPr lang="sv-SE" dirty="0"/>
              <a:t> </a:t>
            </a:r>
          </a:p>
        </p:txBody>
      </p:sp>
    </p:spTree>
    <p:extLst>
      <p:ext uri="{BB962C8B-B14F-4D97-AF65-F5344CB8AC3E}">
        <p14:creationId xmlns:p14="http://schemas.microsoft.com/office/powerpoint/2010/main" val="39593450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STEVEN WEINBERG 2012</a:t>
            </a:r>
            <a:endParaRPr lang="sv-SE" dirty="0"/>
          </a:p>
        </p:txBody>
      </p:sp>
      <p:pic>
        <p:nvPicPr>
          <p:cNvPr id="4" name="Platshållare för innehåll 3" descr="steven-weinber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011" t="3535" r="36320" b="14080"/>
          <a:stretch/>
        </p:blipFill>
        <p:spPr>
          <a:xfrm>
            <a:off x="457200" y="1417638"/>
            <a:ext cx="3675980" cy="5190317"/>
          </a:xfrm>
        </p:spPr>
      </p:pic>
      <p:sp>
        <p:nvSpPr>
          <p:cNvPr id="5" name="textruta 4"/>
          <p:cNvSpPr txBox="1"/>
          <p:nvPr/>
        </p:nvSpPr>
        <p:spPr>
          <a:xfrm>
            <a:off x="4528138" y="1637731"/>
            <a:ext cx="4427885" cy="4524315"/>
          </a:xfrm>
          <a:prstGeom prst="rect">
            <a:avLst/>
          </a:prstGeom>
          <a:noFill/>
        </p:spPr>
        <p:txBody>
          <a:bodyPr wrap="square" rtlCol="0">
            <a:spAutoFit/>
          </a:bodyPr>
          <a:lstStyle/>
          <a:p>
            <a:r>
              <a:rPr lang="en-US" sz="3200" i="1" dirty="0" smtClean="0"/>
              <a:t>So </a:t>
            </a:r>
            <a:r>
              <a:rPr lang="en-US" sz="3200" i="1" dirty="0"/>
              <a:t>in the next decade we may see the search for the laws of nature slow to a halt, not to be resumed again in our lifetimes</a:t>
            </a:r>
            <a:r>
              <a:rPr lang="en-US" sz="3200" i="1" dirty="0" smtClean="0"/>
              <a:t>.</a:t>
            </a:r>
          </a:p>
          <a:p>
            <a:endParaRPr lang="en-US" sz="3200" i="1" dirty="0"/>
          </a:p>
          <a:p>
            <a:r>
              <a:rPr lang="en-US" sz="3200" i="1" dirty="0">
                <a:solidFill>
                  <a:srgbClr val="FF0000"/>
                </a:solidFill>
              </a:rPr>
              <a:t>This is the real crisis, and not just for science.</a:t>
            </a:r>
            <a:endParaRPr lang="sv-SE" sz="3200" dirty="0">
              <a:solidFill>
                <a:srgbClr val="FF0000"/>
              </a:solidFill>
            </a:endParaRPr>
          </a:p>
        </p:txBody>
      </p:sp>
    </p:spTree>
    <p:extLst>
      <p:ext uri="{BB962C8B-B14F-4D97-AF65-F5344CB8AC3E}">
        <p14:creationId xmlns:p14="http://schemas.microsoft.com/office/powerpoint/2010/main" val="29499172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SÄGER FYSIKER OM CO2?</a:t>
            </a:r>
            <a:endParaRPr lang="sv-SE" dirty="0"/>
          </a:p>
        </p:txBody>
      </p:sp>
      <p:sp>
        <p:nvSpPr>
          <p:cNvPr id="3" name="Platshållare för innehåll 2"/>
          <p:cNvSpPr>
            <a:spLocks noGrp="1"/>
          </p:cNvSpPr>
          <p:nvPr>
            <p:ph idx="1"/>
          </p:nvPr>
        </p:nvSpPr>
        <p:spPr/>
        <p:txBody>
          <a:bodyPr>
            <a:normAutofit fontScale="92500"/>
          </a:bodyPr>
          <a:lstStyle/>
          <a:p>
            <a:r>
              <a:rPr lang="sv-SE" dirty="0" smtClean="0"/>
              <a:t>AMERICAN PHYSICAL SOC:</a:t>
            </a:r>
          </a:p>
          <a:p>
            <a:r>
              <a:rPr lang="en-US" b="1" i="1" dirty="0" smtClean="0"/>
              <a:t>The </a:t>
            </a:r>
            <a:r>
              <a:rPr lang="en-US" b="1" i="1" dirty="0"/>
              <a:t>evidence is incontrovertible</a:t>
            </a:r>
            <a:r>
              <a:rPr lang="en-US" i="1" dirty="0"/>
              <a:t>: Global warming is occurring. If no mitigating actions are taken, significant disruptions in the Earth’s physical and ecological systems, social systems, security and human health are likely to occur. </a:t>
            </a:r>
            <a:r>
              <a:rPr lang="en-US" i="1" dirty="0">
                <a:solidFill>
                  <a:srgbClr val="FF0000"/>
                </a:solidFill>
              </a:rPr>
              <a:t>We must reduce emissions of greenhouse gases beginning </a:t>
            </a:r>
            <a:r>
              <a:rPr lang="en-US" i="1" dirty="0" smtClean="0">
                <a:solidFill>
                  <a:srgbClr val="FF0000"/>
                </a:solidFill>
              </a:rPr>
              <a:t>now.</a:t>
            </a:r>
            <a:endParaRPr lang="sv-SE" dirty="0">
              <a:solidFill>
                <a:srgbClr val="FF0000"/>
              </a:solidFill>
            </a:endParaRPr>
          </a:p>
          <a:p>
            <a:r>
              <a:rPr lang="sv-SE" dirty="0" smtClean="0"/>
              <a:t>PROTEST: HAL LEWIS 2011</a:t>
            </a:r>
          </a:p>
          <a:p>
            <a:r>
              <a:rPr lang="sv-SE" dirty="0" smtClean="0"/>
              <a:t>PROTEST: NASA 2012</a:t>
            </a:r>
            <a:endParaRPr lang="sv-SE" dirty="0"/>
          </a:p>
        </p:txBody>
      </p:sp>
    </p:spTree>
    <p:extLst>
      <p:ext uri="{BB962C8B-B14F-4D97-AF65-F5344CB8AC3E}">
        <p14:creationId xmlns:p14="http://schemas.microsoft.com/office/powerpoint/2010/main" val="41321479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VAD SÄGER FYSIKER OM VÄXTHUSEFFEKTEN?</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OKRITISKT POLITISKT STÖD TILL IPCC</a:t>
            </a:r>
          </a:p>
          <a:p>
            <a:endParaRPr lang="sv-SE" dirty="0"/>
          </a:p>
          <a:p>
            <a:r>
              <a:rPr lang="sv-SE" dirty="0" smtClean="0"/>
              <a:t>FYSIKEN BAKOM VÄXTHUSEFFEKTEN??</a:t>
            </a:r>
          </a:p>
          <a:p>
            <a:r>
              <a:rPr lang="sv-SE" dirty="0" smtClean="0"/>
              <a:t>BESKRIVS INTE  FYSIKBÖCKER</a:t>
            </a:r>
          </a:p>
          <a:p>
            <a:r>
              <a:rPr lang="sv-SE" dirty="0" smtClean="0"/>
              <a:t>FYSIKER SYSSLAR MED </a:t>
            </a:r>
            <a:r>
              <a:rPr lang="sv-SE" dirty="0" smtClean="0">
                <a:solidFill>
                  <a:srgbClr val="FF0000"/>
                </a:solidFill>
              </a:rPr>
              <a:t>STRÄNGTEORI EXTRA DIMENSIONER MULTILPA UNIVERSA</a:t>
            </a:r>
          </a:p>
          <a:p>
            <a:r>
              <a:rPr lang="sv-SE" dirty="0" smtClean="0"/>
              <a:t>FYSIKER LÅTER ICKE-FYSIKER UTREDA FYSIKEN</a:t>
            </a:r>
          </a:p>
          <a:p>
            <a:r>
              <a:rPr lang="sv-SE" dirty="0" smtClean="0"/>
              <a:t>SAMMANBROTT </a:t>
            </a:r>
            <a:endParaRPr lang="sv-SE" dirty="0"/>
          </a:p>
        </p:txBody>
      </p:sp>
    </p:spTree>
    <p:extLst>
      <p:ext uri="{BB962C8B-B14F-4D97-AF65-F5344CB8AC3E}">
        <p14:creationId xmlns:p14="http://schemas.microsoft.com/office/powerpoint/2010/main" val="119316855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 TEKNIK 2010: CENSUR PÅ KTH </a:t>
            </a:r>
            <a:endParaRPr lang="sv-SE" dirty="0"/>
          </a:p>
        </p:txBody>
      </p:sp>
      <p:sp>
        <p:nvSpPr>
          <p:cNvPr id="3" name="Platshållare för innehåll 2"/>
          <p:cNvSpPr>
            <a:spLocks noGrp="1"/>
          </p:cNvSpPr>
          <p:nvPr>
            <p:ph idx="1"/>
          </p:nvPr>
        </p:nvSpPr>
        <p:spPr/>
        <p:txBody>
          <a:bodyPr>
            <a:normAutofit lnSpcReduction="10000"/>
          </a:bodyPr>
          <a:lstStyle/>
          <a:p>
            <a:r>
              <a:rPr lang="sv-SE" b="1" i="1" dirty="0"/>
              <a:t>En kursbok har censurerats på KTH mitt under pågående kurs. Orsaken är kritik av </a:t>
            </a:r>
            <a:r>
              <a:rPr lang="sv-SE" b="1" i="1" dirty="0" smtClean="0"/>
              <a:t>klimatforskningen</a:t>
            </a:r>
            <a:r>
              <a:rPr lang="sv-SE" b="1" i="1" dirty="0"/>
              <a:t>:</a:t>
            </a:r>
            <a:endParaRPr lang="sv-SE" b="1" i="1" dirty="0" smtClean="0"/>
          </a:p>
          <a:p>
            <a:r>
              <a:rPr lang="sv-SE" b="1" i="1" dirty="0" smtClean="0">
                <a:solidFill>
                  <a:srgbClr val="FF0000"/>
                </a:solidFill>
              </a:rPr>
              <a:t>Den </a:t>
            </a:r>
            <a:r>
              <a:rPr lang="sv-SE" b="1" i="1" dirty="0">
                <a:solidFill>
                  <a:srgbClr val="FF0000"/>
                </a:solidFill>
              </a:rPr>
              <a:t>innehåller fullständigt oacceptabelt </a:t>
            </a:r>
            <a:r>
              <a:rPr lang="sv-SE" b="1" i="1" dirty="0" smtClean="0">
                <a:solidFill>
                  <a:srgbClr val="FF0000"/>
                </a:solidFill>
              </a:rPr>
              <a:t>material: </a:t>
            </a:r>
          </a:p>
          <a:p>
            <a:r>
              <a:rPr lang="sv-SE" b="1" dirty="0" smtClean="0"/>
              <a:t>Leif </a:t>
            </a:r>
            <a:r>
              <a:rPr lang="sv-SE" b="1" dirty="0"/>
              <a:t>Kari, programansvarig för teknisk fysik på </a:t>
            </a:r>
            <a:r>
              <a:rPr lang="sv-SE" b="1" dirty="0" smtClean="0"/>
              <a:t>KTH.</a:t>
            </a:r>
          </a:p>
          <a:p>
            <a:r>
              <a:rPr lang="sv-SE" b="1" i="1" dirty="0" smtClean="0">
                <a:solidFill>
                  <a:srgbClr val="FF0000"/>
                </a:solidFill>
              </a:rPr>
              <a:t>Ett </a:t>
            </a:r>
            <a:r>
              <a:rPr lang="sv-SE" b="1" i="1" dirty="0">
                <a:solidFill>
                  <a:srgbClr val="FF0000"/>
                </a:solidFill>
              </a:rPr>
              <a:t>beklagansvärt </a:t>
            </a:r>
            <a:r>
              <a:rPr lang="sv-SE" b="1" i="1" dirty="0" smtClean="0">
                <a:solidFill>
                  <a:srgbClr val="FF0000"/>
                </a:solidFill>
              </a:rPr>
              <a:t>aktstycke, Rappakalja</a:t>
            </a:r>
            <a:r>
              <a:rPr lang="sv-SE" b="1" i="1" dirty="0" smtClean="0"/>
              <a:t>:</a:t>
            </a:r>
          </a:p>
          <a:p>
            <a:r>
              <a:rPr lang="sv-SE" b="1" dirty="0" smtClean="0"/>
              <a:t>LENNART BENGTSSON KVA </a:t>
            </a:r>
            <a:endParaRPr lang="sv-SE" dirty="0"/>
          </a:p>
        </p:txBody>
      </p:sp>
    </p:spTree>
    <p:extLst>
      <p:ext uri="{BB962C8B-B14F-4D97-AF65-F5344CB8AC3E}">
        <p14:creationId xmlns:p14="http://schemas.microsoft.com/office/powerpoint/2010/main" val="155437973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KTH-GATE: VAD CENSURERADES?</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TOTAL ATMOSFÄREFFEKT =</a:t>
            </a:r>
          </a:p>
          <a:p>
            <a:r>
              <a:rPr lang="sv-SE" dirty="0" smtClean="0"/>
              <a:t>+ 15 -  (- 18) = + 33 C</a:t>
            </a:r>
          </a:p>
          <a:p>
            <a:endParaRPr lang="sv-SE" dirty="0"/>
          </a:p>
          <a:p>
            <a:r>
              <a:rPr lang="sv-SE" dirty="0" smtClean="0"/>
              <a:t>FÖRDUBBLAD C02 HÖGST 1% ÄNDRING AV ATMOSFÄREN (MINDRE ÄN 0.1%)</a:t>
            </a:r>
          </a:p>
          <a:p>
            <a:endParaRPr lang="sv-SE" dirty="0"/>
          </a:p>
          <a:p>
            <a:r>
              <a:rPr lang="sv-SE" dirty="0" smtClean="0"/>
              <a:t>BERÄKNING MED REGULADETRI:</a:t>
            </a:r>
          </a:p>
          <a:p>
            <a:r>
              <a:rPr lang="sv-SE" dirty="0" smtClean="0"/>
              <a:t>1% AV 33 C = 0.3 C:  EJ ALARM</a:t>
            </a:r>
          </a:p>
          <a:p>
            <a:r>
              <a:rPr lang="sv-SE" dirty="0" smtClean="0"/>
              <a:t>JFR  IPCC:  3 C = 10 GGR STÖRRE: ALARM</a:t>
            </a:r>
          </a:p>
          <a:p>
            <a:endParaRPr lang="sv-SE" dirty="0"/>
          </a:p>
        </p:txBody>
      </p:sp>
    </p:spTree>
    <p:extLst>
      <p:ext uri="{BB962C8B-B14F-4D97-AF65-F5344CB8AC3E}">
        <p14:creationId xmlns:p14="http://schemas.microsoft.com/office/powerpoint/2010/main" val="21374491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SAMMANBROTTEN </a:t>
            </a:r>
            <a:endParaRPr lang="sv-SE" dirty="0"/>
          </a:p>
        </p:txBody>
      </p:sp>
      <p:sp>
        <p:nvSpPr>
          <p:cNvPr id="3" name="Platshållare för innehåll 2"/>
          <p:cNvSpPr>
            <a:spLocks noGrp="1"/>
          </p:cNvSpPr>
          <p:nvPr>
            <p:ph idx="1"/>
          </p:nvPr>
        </p:nvSpPr>
        <p:spPr/>
        <p:txBody>
          <a:bodyPr/>
          <a:lstStyle/>
          <a:p>
            <a:r>
              <a:rPr lang="sv-SE" dirty="0" smtClean="0"/>
              <a:t>POLITIK 1914, 1933</a:t>
            </a:r>
          </a:p>
          <a:p>
            <a:endParaRPr lang="sv-SE" dirty="0" smtClean="0"/>
          </a:p>
          <a:p>
            <a:r>
              <a:rPr lang="sv-SE" dirty="0" smtClean="0"/>
              <a:t>VETENSKAP 1900 </a:t>
            </a:r>
            <a:r>
              <a:rPr lang="sv-SE" dirty="0" smtClean="0"/>
              <a:t>-</a:t>
            </a:r>
            <a:endParaRPr lang="sv-SE" dirty="0" smtClean="0"/>
          </a:p>
          <a:p>
            <a:endParaRPr lang="sv-SE" dirty="0"/>
          </a:p>
          <a:p>
            <a:r>
              <a:rPr lang="sv-SE" dirty="0" smtClean="0"/>
              <a:t>MODERNISM 1900 </a:t>
            </a:r>
            <a:r>
              <a:rPr lang="sv-SE" dirty="0" smtClean="0"/>
              <a:t>–</a:t>
            </a:r>
            <a:r>
              <a:rPr lang="sv-SE" dirty="0" smtClean="0"/>
              <a:t> </a:t>
            </a:r>
          </a:p>
          <a:p>
            <a:r>
              <a:rPr lang="sv-SE" dirty="0" smtClean="0"/>
              <a:t>POSTMODERNISM</a:t>
            </a:r>
            <a:endParaRPr lang="sv-SE" dirty="0"/>
          </a:p>
        </p:txBody>
      </p:sp>
    </p:spTree>
    <p:extLst>
      <p:ext uri="{BB962C8B-B14F-4D97-AF65-F5344CB8AC3E}">
        <p14:creationId xmlns:p14="http://schemas.microsoft.com/office/powerpoint/2010/main" val="180952950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VÄTE</a:t>
            </a:r>
            <a:r>
              <a:rPr lang="sv-SE" dirty="0" smtClean="0"/>
              <a:t>BOMB: VETENSKAPEN STATEN</a:t>
            </a:r>
            <a:endParaRPr lang="sv-SE" dirty="0"/>
          </a:p>
        </p:txBody>
      </p:sp>
      <p:pic>
        <p:nvPicPr>
          <p:cNvPr id="4" name="Platshållare för innehåll 3" descr="Hydrogen-Bomb-B.jpg"/>
          <p:cNvPicPr>
            <a:picLocks noGrp="1" noChangeAspect="1"/>
          </p:cNvPicPr>
          <p:nvPr>
            <p:ph idx="1"/>
          </p:nvPr>
        </p:nvPicPr>
        <p:blipFill>
          <a:blip r:embed="rId2">
            <a:extLst>
              <a:ext uri="{28A0092B-C50C-407E-A947-70E740481C1C}">
                <a14:useLocalDpi xmlns:a14="http://schemas.microsoft.com/office/drawing/2010/main" val="0"/>
              </a:ext>
            </a:extLst>
          </a:blip>
          <a:srcRect t="3513" b="3513"/>
          <a:stretch>
            <a:fillRect/>
          </a:stretch>
        </p:blipFill>
        <p:spPr/>
      </p:pic>
    </p:spTree>
    <p:extLst>
      <p:ext uri="{BB962C8B-B14F-4D97-AF65-F5344CB8AC3E}">
        <p14:creationId xmlns:p14="http://schemas.microsoft.com/office/powerpoint/2010/main" val="22907756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
            </a:r>
            <a:br>
              <a:rPr lang="sv-SE" dirty="0" smtClean="0"/>
            </a:br>
            <a:r>
              <a:rPr lang="sv-SE" dirty="0"/>
              <a:t/>
            </a:r>
            <a:br>
              <a:rPr lang="sv-SE" dirty="0"/>
            </a:br>
            <a:r>
              <a:rPr lang="sv-SE" dirty="0" smtClean="0"/>
              <a:t>1     </a:t>
            </a:r>
            <a:r>
              <a:rPr lang="sv-SE" dirty="0" smtClean="0"/>
              <a:t>VAD ÄR VETENSKAP?</a:t>
            </a:r>
            <a:br>
              <a:rPr lang="sv-SE" dirty="0" smtClean="0"/>
            </a:br>
            <a:r>
              <a:rPr lang="sv-SE" dirty="0" smtClean="0"/>
              <a:t/>
            </a:r>
            <a:br>
              <a:rPr lang="sv-SE" dirty="0" smtClean="0"/>
            </a:br>
            <a:r>
              <a:rPr lang="sv-SE" dirty="0" smtClean="0"/>
              <a:t>  </a:t>
            </a:r>
            <a:endParaRPr lang="sv-SE" dirty="0"/>
          </a:p>
        </p:txBody>
      </p:sp>
      <p:sp>
        <p:nvSpPr>
          <p:cNvPr id="3" name="Platshållare för innehåll 2"/>
          <p:cNvSpPr>
            <a:spLocks noGrp="1"/>
          </p:cNvSpPr>
          <p:nvPr>
            <p:ph idx="1"/>
          </p:nvPr>
        </p:nvSpPr>
        <p:spPr/>
        <p:txBody>
          <a:bodyPr>
            <a:normAutofit lnSpcReduction="10000"/>
          </a:bodyPr>
          <a:lstStyle/>
          <a:p>
            <a:endParaRPr lang="sv-SE" dirty="0" smtClean="0"/>
          </a:p>
          <a:p>
            <a:r>
              <a:rPr lang="sv-SE" dirty="0" smtClean="0"/>
              <a:t>VETENSKAPSTEORI?</a:t>
            </a:r>
          </a:p>
          <a:p>
            <a:endParaRPr lang="sv-SE" dirty="0" smtClean="0"/>
          </a:p>
          <a:p>
            <a:r>
              <a:rPr lang="sv-SE" dirty="0" smtClean="0"/>
              <a:t>VETENSKAPSSOCIOLOGI?</a:t>
            </a:r>
          </a:p>
          <a:p>
            <a:endParaRPr lang="sv-SE" dirty="0"/>
          </a:p>
          <a:p>
            <a:r>
              <a:rPr lang="sv-SE" dirty="0" smtClean="0"/>
              <a:t>KUHN POPPER LATOUR MERTON </a:t>
            </a:r>
            <a:r>
              <a:rPr lang="sv-SE" dirty="0" smtClean="0"/>
              <a:t>…</a:t>
            </a:r>
          </a:p>
          <a:p>
            <a:r>
              <a:rPr lang="sv-SE" dirty="0" smtClean="0"/>
              <a:t>KOPERNICUS NEWTON KRITISK ANALYS </a:t>
            </a:r>
          </a:p>
          <a:p>
            <a:r>
              <a:rPr lang="sv-SE" dirty="0" smtClean="0"/>
              <a:t>EINSTEIN OKRITISK ANALYS POSTMODERNISM</a:t>
            </a:r>
            <a:endParaRPr lang="sv-SE" dirty="0" smtClean="0"/>
          </a:p>
          <a:p>
            <a:pPr marL="0" indent="0">
              <a:buNone/>
            </a:pPr>
            <a:endParaRPr lang="sv-SE" dirty="0" smtClean="0"/>
          </a:p>
          <a:p>
            <a:pPr marL="514350" indent="-514350">
              <a:buFont typeface="+mj-lt"/>
              <a:buAutoNum type="arabicPeriod"/>
            </a:pPr>
            <a:endParaRPr lang="sv-SE" dirty="0"/>
          </a:p>
        </p:txBody>
      </p:sp>
    </p:spTree>
    <p:extLst>
      <p:ext uri="{BB962C8B-B14F-4D97-AF65-F5344CB8AC3E}">
        <p14:creationId xmlns:p14="http://schemas.microsoft.com/office/powerpoint/2010/main" val="16278539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ATOMBOMBSOBSERVERATÖRER</a:t>
            </a:r>
            <a:endParaRPr lang="sv-SE" dirty="0"/>
          </a:p>
        </p:txBody>
      </p:sp>
      <p:pic>
        <p:nvPicPr>
          <p:cNvPr id="4" name="Platshållare för innehåll 3" descr="atomic_bomb_vip_observers.jpg"/>
          <p:cNvPicPr>
            <a:picLocks noGrp="1" noChangeAspect="1"/>
          </p:cNvPicPr>
          <p:nvPr>
            <p:ph idx="1"/>
          </p:nvPr>
        </p:nvPicPr>
        <p:blipFill>
          <a:blip r:embed="rId2">
            <a:extLst>
              <a:ext uri="{28A0092B-C50C-407E-A947-70E740481C1C}">
                <a14:useLocalDpi xmlns:a14="http://schemas.microsoft.com/office/drawing/2010/main" val="0"/>
              </a:ext>
            </a:extLst>
          </a:blip>
          <a:srcRect t="9202" b="9202"/>
          <a:stretch>
            <a:fillRect/>
          </a:stretch>
        </p:blipFill>
        <p:spPr/>
      </p:pic>
    </p:spTree>
    <p:extLst>
      <p:ext uri="{BB962C8B-B14F-4D97-AF65-F5344CB8AC3E}">
        <p14:creationId xmlns:p14="http://schemas.microsoft.com/office/powerpoint/2010/main" val="397231977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DESTRUKTION VIETNAM NAPALM</a:t>
            </a:r>
            <a:endParaRPr lang="sv-SE" dirty="0"/>
          </a:p>
        </p:txBody>
      </p:sp>
      <p:pic>
        <p:nvPicPr>
          <p:cNvPr id="4" name="Platshållare för innehåll 3" descr="napalm.jpg"/>
          <p:cNvPicPr>
            <a:picLocks noGrp="1" noChangeAspect="1"/>
          </p:cNvPicPr>
          <p:nvPr>
            <p:ph idx="1"/>
          </p:nvPr>
        </p:nvPicPr>
        <p:blipFill>
          <a:blip r:embed="rId2">
            <a:extLst>
              <a:ext uri="{28A0092B-C50C-407E-A947-70E740481C1C}">
                <a14:useLocalDpi xmlns:a14="http://schemas.microsoft.com/office/drawing/2010/main" val="0"/>
              </a:ext>
            </a:extLst>
          </a:blip>
          <a:srcRect t="9029" b="9029"/>
          <a:stretch>
            <a:fillRect/>
          </a:stretch>
        </p:blipFill>
        <p:spPr/>
      </p:pic>
    </p:spTree>
    <p:extLst>
      <p:ext uri="{BB962C8B-B14F-4D97-AF65-F5344CB8AC3E}">
        <p14:creationId xmlns:p14="http://schemas.microsoft.com/office/powerpoint/2010/main" val="150792060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LOGIKENS SAMMANBROTT</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smtClean="0"/>
              <a:t>KOLLAPS AV RATIONALITET 1900</a:t>
            </a:r>
          </a:p>
          <a:p>
            <a:r>
              <a:rPr lang="sv-SE" dirty="0" smtClean="0"/>
              <a:t>TILL SYNES OLÖSLIGA KONTRADIKTIONER: </a:t>
            </a:r>
          </a:p>
          <a:p>
            <a:endParaRPr lang="sv-SE" dirty="0"/>
          </a:p>
          <a:p>
            <a:r>
              <a:rPr lang="sv-SE" dirty="0" smtClean="0">
                <a:solidFill>
                  <a:srgbClr val="FF0000"/>
                </a:solidFill>
              </a:rPr>
              <a:t>2ND LAGEN</a:t>
            </a:r>
          </a:p>
          <a:p>
            <a:r>
              <a:rPr lang="sv-SE" dirty="0" smtClean="0"/>
              <a:t>IRREVERSIBILITET I REVERSIBLA SYSTEM</a:t>
            </a:r>
          </a:p>
          <a:p>
            <a:r>
              <a:rPr lang="sv-SE" dirty="0" smtClean="0"/>
              <a:t>VARFÖR TIDEN GÅR FRAMÅT</a:t>
            </a:r>
          </a:p>
          <a:p>
            <a:endParaRPr lang="sv-SE" dirty="0" smtClean="0"/>
          </a:p>
          <a:p>
            <a:r>
              <a:rPr lang="sv-SE" dirty="0" smtClean="0">
                <a:solidFill>
                  <a:srgbClr val="FF0000"/>
                </a:solidFill>
              </a:rPr>
              <a:t>SVARTKROPPSTRÅLNING</a:t>
            </a:r>
            <a:r>
              <a:rPr lang="sv-SE" dirty="0" smtClean="0"/>
              <a:t>:</a:t>
            </a:r>
          </a:p>
          <a:p>
            <a:r>
              <a:rPr lang="sv-SE" dirty="0" smtClean="0"/>
              <a:t>ULTRAVIOLETT KATASTROF</a:t>
            </a:r>
          </a:p>
          <a:p>
            <a:r>
              <a:rPr lang="sv-SE" dirty="0" smtClean="0"/>
              <a:t>VARFÖR JORDEN INTE LYSER SOM SOLEN</a:t>
            </a:r>
            <a:endParaRPr lang="sv-SE" dirty="0"/>
          </a:p>
        </p:txBody>
      </p:sp>
    </p:spTree>
    <p:extLst>
      <p:ext uri="{BB962C8B-B14F-4D97-AF65-F5344CB8AC3E}">
        <p14:creationId xmlns:p14="http://schemas.microsoft.com/office/powerpoint/2010/main" val="288141846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descr="penguin-logic.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21" b="3829"/>
          <a:stretch/>
        </p:blipFill>
        <p:spPr>
          <a:xfrm>
            <a:off x="327453" y="274638"/>
            <a:ext cx="8647337" cy="6583362"/>
          </a:xfrm>
        </p:spPr>
      </p:pic>
    </p:spTree>
    <p:extLst>
      <p:ext uri="{BB962C8B-B14F-4D97-AF65-F5344CB8AC3E}">
        <p14:creationId xmlns:p14="http://schemas.microsoft.com/office/powerpoint/2010/main" val="61501119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PINGVINLOGIK 1</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OM </a:t>
            </a:r>
            <a:r>
              <a:rPr lang="sv-SE" dirty="0" smtClean="0">
                <a:solidFill>
                  <a:srgbClr val="FF0000"/>
                </a:solidFill>
              </a:rPr>
              <a:t>(A) MÄN ÄR SMARTARE ÄN KVINNOR</a:t>
            </a:r>
            <a:r>
              <a:rPr lang="sv-SE" dirty="0" smtClean="0"/>
              <a:t>, SÅ BÖR DET </a:t>
            </a:r>
            <a:r>
              <a:rPr lang="sv-SE" dirty="0" smtClean="0">
                <a:solidFill>
                  <a:srgbClr val="0000FF"/>
                </a:solidFill>
              </a:rPr>
              <a:t>(B)</a:t>
            </a:r>
            <a:r>
              <a:rPr lang="sv-SE" dirty="0" smtClean="0"/>
              <a:t> </a:t>
            </a:r>
            <a:r>
              <a:rPr lang="sv-SE" dirty="0" smtClean="0">
                <a:solidFill>
                  <a:srgbClr val="0000FF"/>
                </a:solidFill>
              </a:rPr>
              <a:t>FINNAS FLER MANLIGA PROFESSORER ÄN KVINNLIGA</a:t>
            </a:r>
            <a:r>
              <a:rPr lang="sv-SE" dirty="0" smtClean="0"/>
              <a:t>.</a:t>
            </a:r>
          </a:p>
          <a:p>
            <a:r>
              <a:rPr lang="sv-SE" dirty="0" smtClean="0">
                <a:solidFill>
                  <a:srgbClr val="0000FF"/>
                </a:solidFill>
              </a:rPr>
              <a:t>VI OBSERVERAR (B) </a:t>
            </a:r>
            <a:r>
              <a:rPr lang="sv-SE" dirty="0" smtClean="0"/>
              <a:t>OCH DRAR SLUTSATSEN ATT </a:t>
            </a:r>
            <a:r>
              <a:rPr lang="sv-SE" dirty="0" smtClean="0">
                <a:solidFill>
                  <a:srgbClr val="FF0000"/>
                </a:solidFill>
              </a:rPr>
              <a:t>MÄN ÄR SMARTARE ÄN KVINNOR (A)</a:t>
            </a:r>
            <a:r>
              <a:rPr lang="sv-SE" dirty="0" smtClean="0"/>
              <a:t>.</a:t>
            </a:r>
          </a:p>
          <a:p>
            <a:endParaRPr lang="sv-SE" dirty="0"/>
          </a:p>
          <a:p>
            <a:r>
              <a:rPr lang="sv-SE" dirty="0" smtClean="0"/>
              <a:t>OM </a:t>
            </a:r>
            <a:r>
              <a:rPr lang="sv-SE" dirty="0" smtClean="0">
                <a:solidFill>
                  <a:srgbClr val="FF0000"/>
                </a:solidFill>
              </a:rPr>
              <a:t>(A) SANN </a:t>
            </a:r>
            <a:r>
              <a:rPr lang="sv-SE" dirty="0" smtClean="0"/>
              <a:t>SÅ ÄR </a:t>
            </a:r>
            <a:r>
              <a:rPr lang="sv-SE" dirty="0" smtClean="0">
                <a:solidFill>
                  <a:srgbClr val="0000FF"/>
                </a:solidFill>
              </a:rPr>
              <a:t>(B) SANN</a:t>
            </a:r>
            <a:r>
              <a:rPr lang="sv-SE" dirty="0" smtClean="0"/>
              <a:t>:  (A) MEDFÖR (B).</a:t>
            </a:r>
          </a:p>
          <a:p>
            <a:r>
              <a:rPr lang="sv-SE" dirty="0" smtClean="0"/>
              <a:t>ARISTOTELES FELSLUT:</a:t>
            </a:r>
          </a:p>
          <a:p>
            <a:r>
              <a:rPr lang="sv-SE" dirty="0" smtClean="0">
                <a:solidFill>
                  <a:srgbClr val="0000FF"/>
                </a:solidFill>
              </a:rPr>
              <a:t>BEKRÄFTA KONSEKVENSEN (B) </a:t>
            </a:r>
            <a:r>
              <a:rPr lang="sv-SE" dirty="0" smtClean="0"/>
              <a:t>OCH HÄRLED </a:t>
            </a:r>
            <a:r>
              <a:rPr lang="sv-SE" dirty="0" smtClean="0">
                <a:solidFill>
                  <a:srgbClr val="FF0000"/>
                </a:solidFill>
              </a:rPr>
              <a:t>ANTAGANDET (A)</a:t>
            </a:r>
          </a:p>
          <a:p>
            <a:endParaRPr lang="sv-SE" dirty="0"/>
          </a:p>
        </p:txBody>
      </p:sp>
    </p:spTree>
    <p:extLst>
      <p:ext uri="{BB962C8B-B14F-4D97-AF65-F5344CB8AC3E}">
        <p14:creationId xmlns:p14="http://schemas.microsoft.com/office/powerpoint/2010/main" val="292415314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PINGVINLOGIK 2</a:t>
            </a:r>
            <a:endParaRPr lang="sv-SE" dirty="0"/>
          </a:p>
        </p:txBody>
      </p:sp>
      <p:sp>
        <p:nvSpPr>
          <p:cNvPr id="3" name="Platshållare för innehåll 2"/>
          <p:cNvSpPr>
            <a:spLocks noGrp="1"/>
          </p:cNvSpPr>
          <p:nvPr>
            <p:ph idx="1"/>
          </p:nvPr>
        </p:nvSpPr>
        <p:spPr/>
        <p:txBody>
          <a:bodyPr/>
          <a:lstStyle/>
          <a:p>
            <a:r>
              <a:rPr lang="sv-SE" dirty="0" smtClean="0"/>
              <a:t>OM </a:t>
            </a:r>
            <a:r>
              <a:rPr lang="sv-SE" dirty="0" smtClean="0">
                <a:solidFill>
                  <a:srgbClr val="FF0000"/>
                </a:solidFill>
              </a:rPr>
              <a:t>(A) FRIA SKOLVALET LEDER TILL SEGREGERING</a:t>
            </a:r>
            <a:r>
              <a:rPr lang="sv-SE" dirty="0" smtClean="0"/>
              <a:t>, SÅ BÖR VI SE </a:t>
            </a:r>
            <a:r>
              <a:rPr lang="sv-SE" dirty="0" smtClean="0">
                <a:solidFill>
                  <a:srgbClr val="0000FF"/>
                </a:solidFill>
              </a:rPr>
              <a:t>(B) SPRIDNING I RESULTAT.</a:t>
            </a:r>
          </a:p>
          <a:p>
            <a:endParaRPr lang="sv-SE" dirty="0"/>
          </a:p>
          <a:p>
            <a:r>
              <a:rPr lang="sv-SE" dirty="0" smtClean="0">
                <a:solidFill>
                  <a:srgbClr val="0000FF"/>
                </a:solidFill>
              </a:rPr>
              <a:t>VI OBSERVERAR (B) </a:t>
            </a:r>
            <a:r>
              <a:rPr lang="sv-SE" dirty="0" smtClean="0"/>
              <a:t>OCH DRAR SLUTSATSEN ATT </a:t>
            </a:r>
            <a:r>
              <a:rPr lang="sv-SE" dirty="0" smtClean="0">
                <a:solidFill>
                  <a:srgbClr val="FF0000"/>
                </a:solidFill>
              </a:rPr>
              <a:t>FRITT SKOLVAL LEDER TILL SEGREGERING (A)</a:t>
            </a:r>
            <a:r>
              <a:rPr lang="sv-SE" dirty="0" smtClean="0"/>
              <a:t>.</a:t>
            </a:r>
            <a:endParaRPr lang="sv-SE" dirty="0"/>
          </a:p>
        </p:txBody>
      </p:sp>
    </p:spTree>
    <p:extLst>
      <p:ext uri="{BB962C8B-B14F-4D97-AF65-F5344CB8AC3E}">
        <p14:creationId xmlns:p14="http://schemas.microsoft.com/office/powerpoint/2010/main" val="398973048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PINGVINLOGIK 3</a:t>
            </a:r>
            <a:endParaRPr lang="sv-SE" dirty="0"/>
          </a:p>
        </p:txBody>
      </p:sp>
      <p:sp>
        <p:nvSpPr>
          <p:cNvPr id="3" name="Platshållare för innehåll 2"/>
          <p:cNvSpPr>
            <a:spLocks noGrp="1"/>
          </p:cNvSpPr>
          <p:nvPr>
            <p:ph idx="1"/>
          </p:nvPr>
        </p:nvSpPr>
        <p:spPr/>
        <p:txBody>
          <a:bodyPr/>
          <a:lstStyle/>
          <a:p>
            <a:r>
              <a:rPr lang="sv-SE" dirty="0" smtClean="0"/>
              <a:t>OM </a:t>
            </a:r>
            <a:r>
              <a:rPr lang="sv-SE" dirty="0" smtClean="0">
                <a:solidFill>
                  <a:srgbClr val="FF0000"/>
                </a:solidFill>
              </a:rPr>
              <a:t>(A) VÅGFUNKTIONEN KOLLAPSAR TILL EN PUNKT </a:t>
            </a:r>
            <a:r>
              <a:rPr lang="sv-SE" dirty="0" smtClean="0"/>
              <a:t>SÅ BÖR MAN SE </a:t>
            </a:r>
            <a:r>
              <a:rPr lang="sv-SE" dirty="0" smtClean="0">
                <a:solidFill>
                  <a:srgbClr val="0000FF"/>
                </a:solidFill>
              </a:rPr>
              <a:t>(B) EN BLIP PÅ EN SKÄRM.</a:t>
            </a:r>
          </a:p>
          <a:p>
            <a:r>
              <a:rPr lang="sv-SE" dirty="0" smtClean="0">
                <a:solidFill>
                  <a:srgbClr val="0000FF"/>
                </a:solidFill>
              </a:rPr>
              <a:t>VI OBSERVERAR (B) </a:t>
            </a:r>
            <a:r>
              <a:rPr lang="sv-SE" dirty="0" smtClean="0"/>
              <a:t>OCH DRAR SLUTSATSEN ATT </a:t>
            </a:r>
            <a:r>
              <a:rPr lang="sv-SE" dirty="0" smtClean="0">
                <a:solidFill>
                  <a:srgbClr val="FF0000"/>
                </a:solidFill>
              </a:rPr>
              <a:t>VÅGFUNKTIONEN KOLLPASAR TILL EN PUNKT (A)</a:t>
            </a:r>
            <a:r>
              <a:rPr lang="sv-SE" dirty="0" smtClean="0"/>
              <a:t>.</a:t>
            </a:r>
          </a:p>
          <a:p>
            <a:r>
              <a:rPr lang="sv-SE" dirty="0" smtClean="0"/>
              <a:t>VÅG-PARTIKEL DUALITET</a:t>
            </a:r>
            <a:endParaRPr lang="sv-SE" dirty="0"/>
          </a:p>
        </p:txBody>
      </p:sp>
    </p:spTree>
    <p:extLst>
      <p:ext uri="{BB962C8B-B14F-4D97-AF65-F5344CB8AC3E}">
        <p14:creationId xmlns:p14="http://schemas.microsoft.com/office/powerpoint/2010/main" val="32946822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a:t>
            </a:r>
            <a:r>
              <a:rPr lang="sv-SE" dirty="0" smtClean="0"/>
              <a:t>VINLOGIK 4</a:t>
            </a:r>
            <a:endParaRPr lang="sv-SE" dirty="0"/>
          </a:p>
        </p:txBody>
      </p:sp>
      <p:sp>
        <p:nvSpPr>
          <p:cNvPr id="3" name="Platshållare för innehåll 2"/>
          <p:cNvSpPr>
            <a:spLocks noGrp="1"/>
          </p:cNvSpPr>
          <p:nvPr>
            <p:ph idx="1"/>
          </p:nvPr>
        </p:nvSpPr>
        <p:spPr/>
        <p:txBody>
          <a:bodyPr/>
          <a:lstStyle/>
          <a:p>
            <a:r>
              <a:rPr lang="sv-SE" dirty="0" smtClean="0"/>
              <a:t>OM </a:t>
            </a:r>
            <a:r>
              <a:rPr lang="sv-SE" dirty="0" smtClean="0">
                <a:solidFill>
                  <a:srgbClr val="FF0000"/>
                </a:solidFill>
              </a:rPr>
              <a:t>(A) EN KLOCKA I LIKFORMIG RÖRELSE GÅR LÅNGSAMMARE ÄN EN I STILLHET</a:t>
            </a:r>
            <a:r>
              <a:rPr lang="sv-SE" dirty="0" smtClean="0"/>
              <a:t>, SÅ BÖR </a:t>
            </a:r>
            <a:r>
              <a:rPr lang="sv-SE" dirty="0" smtClean="0">
                <a:solidFill>
                  <a:srgbClr val="0000FF"/>
                </a:solidFill>
              </a:rPr>
              <a:t>(B) ALLA OBSERVATÖRER KUNNA MÄTA SAMMA LJUSHASTIGHET.</a:t>
            </a:r>
          </a:p>
          <a:p>
            <a:endParaRPr lang="sv-SE" dirty="0"/>
          </a:p>
          <a:p>
            <a:r>
              <a:rPr lang="sv-SE" dirty="0" smtClean="0">
                <a:solidFill>
                  <a:srgbClr val="0000FF"/>
                </a:solidFill>
              </a:rPr>
              <a:t>VI OBSERVERAR (B) </a:t>
            </a:r>
            <a:r>
              <a:rPr lang="sv-SE" dirty="0" smtClean="0"/>
              <a:t>OCH DRAR SLUTSATSEN ATT </a:t>
            </a:r>
            <a:r>
              <a:rPr lang="sv-SE" dirty="0" smtClean="0">
                <a:solidFill>
                  <a:srgbClr val="FF0000"/>
                </a:solidFill>
              </a:rPr>
              <a:t>KLOCKOR I RÖRELSE GÅR LÅNGSAMMARE (A). </a:t>
            </a:r>
            <a:endParaRPr lang="sv-SE" dirty="0">
              <a:solidFill>
                <a:srgbClr val="FF0000"/>
              </a:solidFill>
            </a:endParaRPr>
          </a:p>
        </p:txBody>
      </p:sp>
    </p:spTree>
    <p:extLst>
      <p:ext uri="{BB962C8B-B14F-4D97-AF65-F5344CB8AC3E}">
        <p14:creationId xmlns:p14="http://schemas.microsoft.com/office/powerpoint/2010/main" val="329946549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PINGVINLOGIK 5</a:t>
            </a:r>
            <a:endParaRPr lang="sv-SE" dirty="0"/>
          </a:p>
        </p:txBody>
      </p:sp>
      <p:sp>
        <p:nvSpPr>
          <p:cNvPr id="3" name="Platshållare för innehåll 2"/>
          <p:cNvSpPr>
            <a:spLocks noGrp="1"/>
          </p:cNvSpPr>
          <p:nvPr>
            <p:ph idx="1"/>
          </p:nvPr>
        </p:nvSpPr>
        <p:spPr/>
        <p:txBody>
          <a:bodyPr/>
          <a:lstStyle/>
          <a:p>
            <a:r>
              <a:rPr lang="sv-SE" dirty="0" smtClean="0"/>
              <a:t>OM </a:t>
            </a:r>
            <a:r>
              <a:rPr lang="sv-SE" dirty="0" smtClean="0">
                <a:solidFill>
                  <a:srgbClr val="FF0000"/>
                </a:solidFill>
              </a:rPr>
              <a:t>(A) ATOMER SPELAR TÄRNING</a:t>
            </a:r>
            <a:r>
              <a:rPr lang="sv-SE" dirty="0" smtClean="0"/>
              <a:t> SÅ BÖR (B) </a:t>
            </a:r>
            <a:r>
              <a:rPr lang="sv-SE" dirty="0" smtClean="0">
                <a:solidFill>
                  <a:srgbClr val="0000FF"/>
                </a:solidFill>
              </a:rPr>
              <a:t>HÖG ENERGI VARA SÄLLSYNTARE ÄN LÅG ENERGI.</a:t>
            </a:r>
          </a:p>
          <a:p>
            <a:endParaRPr lang="sv-SE" dirty="0"/>
          </a:p>
          <a:p>
            <a:r>
              <a:rPr lang="sv-SE" dirty="0" smtClean="0">
                <a:solidFill>
                  <a:srgbClr val="0000FF"/>
                </a:solidFill>
              </a:rPr>
              <a:t>VI OBSERVERAR (B) </a:t>
            </a:r>
            <a:r>
              <a:rPr lang="sv-SE" dirty="0" smtClean="0"/>
              <a:t>OCH DRAR SLUTSATSEN ATT </a:t>
            </a:r>
            <a:r>
              <a:rPr lang="sv-SE" dirty="0" smtClean="0">
                <a:solidFill>
                  <a:srgbClr val="FF0000"/>
                </a:solidFill>
              </a:rPr>
              <a:t>ATOMER SPELAR TÄRNING (A)</a:t>
            </a:r>
            <a:r>
              <a:rPr lang="sv-SE" dirty="0" smtClean="0"/>
              <a:t>.</a:t>
            </a:r>
            <a:endParaRPr lang="sv-SE" dirty="0"/>
          </a:p>
        </p:txBody>
      </p:sp>
    </p:spTree>
    <p:extLst>
      <p:ext uri="{BB962C8B-B14F-4D97-AF65-F5344CB8AC3E}">
        <p14:creationId xmlns:p14="http://schemas.microsoft.com/office/powerpoint/2010/main" val="349205933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PINGVINLOGIK 6</a:t>
            </a:r>
            <a:endParaRPr lang="sv-SE" dirty="0"/>
          </a:p>
        </p:txBody>
      </p:sp>
      <p:sp>
        <p:nvSpPr>
          <p:cNvPr id="3" name="Platshållare för innehåll 2"/>
          <p:cNvSpPr>
            <a:spLocks noGrp="1"/>
          </p:cNvSpPr>
          <p:nvPr>
            <p:ph idx="1"/>
          </p:nvPr>
        </p:nvSpPr>
        <p:spPr/>
        <p:txBody>
          <a:bodyPr/>
          <a:lstStyle/>
          <a:p>
            <a:r>
              <a:rPr lang="sv-SE" dirty="0" smtClean="0"/>
              <a:t>OM </a:t>
            </a:r>
            <a:r>
              <a:rPr lang="sv-SE" dirty="0" smtClean="0">
                <a:solidFill>
                  <a:srgbClr val="FF0000"/>
                </a:solidFill>
              </a:rPr>
              <a:t>(A) CO2 ÄR EN VÄRMANDE VÄXTHUSGAS </a:t>
            </a:r>
            <a:r>
              <a:rPr lang="sv-SE" dirty="0" smtClean="0"/>
              <a:t>SÅ BÖR (B) </a:t>
            </a:r>
            <a:r>
              <a:rPr lang="sv-SE" dirty="0" smtClean="0">
                <a:solidFill>
                  <a:srgbClr val="0000FF"/>
                </a:solidFill>
              </a:rPr>
              <a:t>MER CO2 KOMMA SAMTIDIGT MED UPPVÄRMING.</a:t>
            </a:r>
          </a:p>
          <a:p>
            <a:endParaRPr lang="sv-SE" dirty="0"/>
          </a:p>
          <a:p>
            <a:r>
              <a:rPr lang="sv-SE" dirty="0" smtClean="0">
                <a:solidFill>
                  <a:srgbClr val="0000FF"/>
                </a:solidFill>
              </a:rPr>
              <a:t>VI OBSERVERAR (B) </a:t>
            </a:r>
            <a:r>
              <a:rPr lang="sv-SE" dirty="0" smtClean="0"/>
              <a:t>OCH DRAR SLUTSATSEN ATT </a:t>
            </a:r>
            <a:r>
              <a:rPr lang="sv-SE" dirty="0" smtClean="0">
                <a:solidFill>
                  <a:srgbClr val="FF0000"/>
                </a:solidFill>
              </a:rPr>
              <a:t>CO2 ORSAKAR UPPVÄRMING (A) </a:t>
            </a:r>
            <a:endParaRPr lang="sv-SE" dirty="0">
              <a:solidFill>
                <a:srgbClr val="FF0000"/>
              </a:solidFill>
            </a:endParaRPr>
          </a:p>
        </p:txBody>
      </p:sp>
    </p:spTree>
    <p:extLst>
      <p:ext uri="{BB962C8B-B14F-4D97-AF65-F5344CB8AC3E}">
        <p14:creationId xmlns:p14="http://schemas.microsoft.com/office/powerpoint/2010/main" val="10109065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LEIBNIZ:</a:t>
            </a:r>
            <a:endParaRPr lang="sv-SE" dirty="0"/>
          </a:p>
        </p:txBody>
      </p:sp>
      <p:sp>
        <p:nvSpPr>
          <p:cNvPr id="3" name="Platshållare för innehåll 2"/>
          <p:cNvSpPr>
            <a:spLocks noGrp="1"/>
          </p:cNvSpPr>
          <p:nvPr>
            <p:ph idx="1"/>
          </p:nvPr>
        </p:nvSpPr>
        <p:spPr/>
        <p:txBody>
          <a:bodyPr>
            <a:normAutofit/>
          </a:bodyPr>
          <a:lstStyle/>
          <a:p>
            <a:pPr marL="0" indent="0">
              <a:buNone/>
            </a:pPr>
            <a:r>
              <a:rPr lang="en-US" sz="4000" i="1" dirty="0"/>
              <a:t>There are also two kinds of truths: </a:t>
            </a:r>
            <a:r>
              <a:rPr lang="en-US" sz="4000" i="1" dirty="0">
                <a:solidFill>
                  <a:srgbClr val="FF0000"/>
                </a:solidFill>
              </a:rPr>
              <a:t>truth of reasoning</a:t>
            </a:r>
            <a:r>
              <a:rPr lang="en-US" sz="4000" i="1" dirty="0"/>
              <a:t> and </a:t>
            </a:r>
            <a:r>
              <a:rPr lang="en-US" sz="4000" i="1" dirty="0">
                <a:solidFill>
                  <a:srgbClr val="FF0000"/>
                </a:solidFill>
              </a:rPr>
              <a:t>truths of fact</a:t>
            </a:r>
            <a:r>
              <a:rPr lang="en-US" sz="4000" i="1" dirty="0"/>
              <a:t>. </a:t>
            </a:r>
            <a:r>
              <a:rPr lang="en-US" sz="4000" i="1" dirty="0">
                <a:solidFill>
                  <a:srgbClr val="0000FF"/>
                </a:solidFill>
              </a:rPr>
              <a:t>Truths of reasoning are necessary</a:t>
            </a:r>
            <a:r>
              <a:rPr lang="en-US" sz="4000" i="1" dirty="0"/>
              <a:t> and their opposite is impossible; </a:t>
            </a:r>
            <a:r>
              <a:rPr lang="en-US" sz="4000" i="1" dirty="0">
                <a:solidFill>
                  <a:srgbClr val="0000FF"/>
                </a:solidFill>
              </a:rPr>
              <a:t>those of fact are contingent and their opposite is possible. </a:t>
            </a:r>
          </a:p>
          <a:p>
            <a:endParaRPr lang="sv-SE" sz="4000" dirty="0"/>
          </a:p>
        </p:txBody>
      </p:sp>
    </p:spTree>
    <p:extLst>
      <p:ext uri="{BB962C8B-B14F-4D97-AF65-F5344CB8AC3E}">
        <p14:creationId xmlns:p14="http://schemas.microsoft.com/office/powerpoint/2010/main" val="172479260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ARGUMENTUM AD IGNORANTIAM</a:t>
            </a:r>
            <a:endParaRPr lang="sv-SE" dirty="0"/>
          </a:p>
        </p:txBody>
      </p:sp>
      <p:sp>
        <p:nvSpPr>
          <p:cNvPr id="3" name="Platshållare för innehåll 2"/>
          <p:cNvSpPr>
            <a:spLocks noGrp="1"/>
          </p:cNvSpPr>
          <p:nvPr>
            <p:ph idx="1"/>
          </p:nvPr>
        </p:nvSpPr>
        <p:spPr/>
        <p:txBody>
          <a:bodyPr/>
          <a:lstStyle/>
          <a:p>
            <a:r>
              <a:rPr lang="sv-SE" dirty="0" smtClean="0"/>
              <a:t>OM DET INTE ÄR CO2 VAD SKULLE DET DÅ VARA?? SOM VÄRMER??</a:t>
            </a:r>
          </a:p>
          <a:p>
            <a:endParaRPr lang="sv-SE" dirty="0"/>
          </a:p>
          <a:p>
            <a:r>
              <a:rPr lang="sv-SE" dirty="0" smtClean="0"/>
              <a:t>JU MINDRE MAN VET DESTO SÄKRARE KAN MAN VARA</a:t>
            </a:r>
          </a:p>
          <a:p>
            <a:r>
              <a:rPr lang="sv-SE" dirty="0" smtClean="0"/>
              <a:t>AVSAKNAD AV DIREKT BELÄGG FÖR CO2 VÄRMANDE EFFEKT</a:t>
            </a:r>
            <a:endParaRPr lang="sv-SE" dirty="0"/>
          </a:p>
        </p:txBody>
      </p:sp>
    </p:spTree>
    <p:extLst>
      <p:ext uri="{BB962C8B-B14F-4D97-AF65-F5344CB8AC3E}">
        <p14:creationId xmlns:p14="http://schemas.microsoft.com/office/powerpoint/2010/main" val="113824317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ARGUMENTUM MUSCA</a:t>
            </a:r>
            <a:endParaRPr lang="sv-SE" dirty="0"/>
          </a:p>
        </p:txBody>
      </p:sp>
      <p:sp>
        <p:nvSpPr>
          <p:cNvPr id="3" name="Platshållare för innehåll 2"/>
          <p:cNvSpPr>
            <a:spLocks noGrp="1"/>
          </p:cNvSpPr>
          <p:nvPr>
            <p:ph idx="1"/>
          </p:nvPr>
        </p:nvSpPr>
        <p:spPr/>
        <p:txBody>
          <a:bodyPr/>
          <a:lstStyle/>
          <a:p>
            <a:r>
              <a:rPr lang="sv-SE" dirty="0" smtClean="0"/>
              <a:t>OM 1 FLUGA GÖR 1 SOMMAR, HUR MÅNGA SOMRAR GÖR DÅ 2 FLUGOR?</a:t>
            </a:r>
          </a:p>
          <a:p>
            <a:r>
              <a:rPr lang="sv-SE" dirty="0" smtClean="0"/>
              <a:t>SVAR: 1 SOMMAR </a:t>
            </a:r>
          </a:p>
          <a:p>
            <a:endParaRPr lang="sv-SE" dirty="0"/>
          </a:p>
          <a:p>
            <a:r>
              <a:rPr lang="sv-SE" dirty="0" smtClean="0"/>
              <a:t>OM LITE CO2 VÄRMER 1 GRAD, HUR MYCKET VÄRMER DÅ LITE MER CO2?</a:t>
            </a:r>
          </a:p>
          <a:p>
            <a:r>
              <a:rPr lang="sv-SE" dirty="0" smtClean="0"/>
              <a:t>SVAR: 1 GRAD</a:t>
            </a:r>
            <a:endParaRPr lang="sv-SE" dirty="0"/>
          </a:p>
        </p:txBody>
      </p:sp>
    </p:spTree>
    <p:extLst>
      <p:ext uri="{BB962C8B-B14F-4D97-AF65-F5344CB8AC3E}">
        <p14:creationId xmlns:p14="http://schemas.microsoft.com/office/powerpoint/2010/main" val="2382705686"/>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VETENSKAP</a:t>
            </a:r>
            <a:endParaRPr lang="sv-SE" dirty="0"/>
          </a:p>
        </p:txBody>
      </p:sp>
      <p:sp>
        <p:nvSpPr>
          <p:cNvPr id="3" name="Platshållare för innehåll 2"/>
          <p:cNvSpPr>
            <a:spLocks noGrp="1"/>
          </p:cNvSpPr>
          <p:nvPr>
            <p:ph idx="1"/>
          </p:nvPr>
        </p:nvSpPr>
        <p:spPr/>
        <p:txBody>
          <a:bodyPr>
            <a:normAutofit fontScale="77500" lnSpcReduction="20000"/>
          </a:bodyPr>
          <a:lstStyle/>
          <a:p>
            <a:r>
              <a:rPr lang="sv-SE" dirty="0" smtClean="0"/>
              <a:t>KLASSISK GREKISK: ARISTOTELES LOGIK REALISM  - </a:t>
            </a:r>
          </a:p>
          <a:p>
            <a:r>
              <a:rPr lang="sv-SE" dirty="0" smtClean="0"/>
              <a:t>SKOLASTIK </a:t>
            </a:r>
            <a:r>
              <a:rPr lang="sv-SE" dirty="0" smtClean="0"/>
              <a:t>–</a:t>
            </a:r>
            <a:r>
              <a:rPr lang="sv-SE" dirty="0" smtClean="0"/>
              <a:t> VETENSKAPLIGA REVOLUTIONEN -</a:t>
            </a:r>
            <a:r>
              <a:rPr lang="sv-SE" dirty="0" smtClean="0"/>
              <a:t>UPPLYSNINGEN</a:t>
            </a:r>
          </a:p>
          <a:p>
            <a:r>
              <a:rPr lang="sv-SE" dirty="0" smtClean="0"/>
              <a:t>RATIONALITET KONSTRUKTION: SANNING</a:t>
            </a:r>
          </a:p>
          <a:p>
            <a:r>
              <a:rPr lang="sv-SE" dirty="0" smtClean="0"/>
              <a:t>KAUSALITET </a:t>
            </a:r>
          </a:p>
          <a:p>
            <a:r>
              <a:rPr lang="sv-SE" dirty="0" smtClean="0"/>
              <a:t>KLASSISK MODERNISM 1789 </a:t>
            </a:r>
            <a:r>
              <a:rPr lang="sv-SE" dirty="0" smtClean="0"/>
              <a:t>–</a:t>
            </a:r>
            <a:r>
              <a:rPr lang="sv-SE" dirty="0" smtClean="0"/>
              <a:t> 1900</a:t>
            </a:r>
          </a:p>
          <a:p>
            <a:r>
              <a:rPr lang="sv-SE" dirty="0" smtClean="0"/>
              <a:t>INDUSTRIELLA REVOLUTIONEN</a:t>
            </a:r>
          </a:p>
          <a:p>
            <a:endParaRPr lang="sv-SE" dirty="0" smtClean="0"/>
          </a:p>
          <a:p>
            <a:r>
              <a:rPr lang="sv-SE" dirty="0" smtClean="0"/>
              <a:t>SEN MODERNISM 1900 - </a:t>
            </a:r>
          </a:p>
          <a:p>
            <a:r>
              <a:rPr lang="sv-SE" dirty="0" smtClean="0"/>
              <a:t>POSTMODERNISM  1945 -  </a:t>
            </a:r>
          </a:p>
          <a:p>
            <a:r>
              <a:rPr lang="sv-SE" dirty="0" smtClean="0"/>
              <a:t>IRRATIONALITET DEKONSTRUKTION</a:t>
            </a:r>
          </a:p>
          <a:p>
            <a:r>
              <a:rPr lang="sv-SE" dirty="0" smtClean="0"/>
              <a:t>VÄRLDSKRIGEN</a:t>
            </a:r>
          </a:p>
          <a:p>
            <a:endParaRPr lang="sv-SE" dirty="0" smtClean="0"/>
          </a:p>
          <a:p>
            <a:endParaRPr lang="sv-SE" dirty="0" smtClean="0"/>
          </a:p>
          <a:p>
            <a:endParaRPr lang="sv-SE" dirty="0"/>
          </a:p>
        </p:txBody>
      </p:sp>
    </p:spTree>
    <p:extLst>
      <p:ext uri="{BB962C8B-B14F-4D97-AF65-F5344CB8AC3E}">
        <p14:creationId xmlns:p14="http://schemas.microsoft.com/office/powerpoint/2010/main" val="216208664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SEN MODERNISM 1900 - </a:t>
            </a:r>
            <a:endParaRPr lang="sv-SE" dirty="0"/>
          </a:p>
        </p:txBody>
      </p:sp>
      <p:sp>
        <p:nvSpPr>
          <p:cNvPr id="3" name="Platshållare för innehåll 2"/>
          <p:cNvSpPr>
            <a:spLocks noGrp="1"/>
          </p:cNvSpPr>
          <p:nvPr>
            <p:ph idx="1"/>
          </p:nvPr>
        </p:nvSpPr>
        <p:spPr/>
        <p:txBody>
          <a:bodyPr/>
          <a:lstStyle/>
          <a:p>
            <a:r>
              <a:rPr lang="sv-SE" dirty="0" smtClean="0"/>
              <a:t>RELATIVITET</a:t>
            </a:r>
          </a:p>
          <a:p>
            <a:r>
              <a:rPr lang="sv-SE" dirty="0" smtClean="0"/>
              <a:t>KVANTMEKANIK: ATOMER SPELAR TÄRNING</a:t>
            </a:r>
          </a:p>
          <a:p>
            <a:r>
              <a:rPr lang="sv-SE" dirty="0" smtClean="0"/>
              <a:t>KAUSALITET UPPHÄVD</a:t>
            </a:r>
          </a:p>
          <a:p>
            <a:r>
              <a:rPr lang="sv-SE" dirty="0" smtClean="0"/>
              <a:t>ATONAL MUSIK</a:t>
            </a:r>
          </a:p>
          <a:p>
            <a:r>
              <a:rPr lang="sv-SE" dirty="0" smtClean="0"/>
              <a:t>KUBISM EXPRESSIONISM</a:t>
            </a:r>
          </a:p>
          <a:p>
            <a:r>
              <a:rPr lang="sv-SE" dirty="0" smtClean="0"/>
              <a:t>JOYCE BECKETT</a:t>
            </a:r>
          </a:p>
          <a:p>
            <a:r>
              <a:rPr lang="sv-SE" dirty="0" smtClean="0"/>
              <a:t>ABSURD TEATER</a:t>
            </a:r>
            <a:endParaRPr lang="sv-SE" dirty="0"/>
          </a:p>
        </p:txBody>
      </p:sp>
    </p:spTree>
    <p:extLst>
      <p:ext uri="{BB962C8B-B14F-4D97-AF65-F5344CB8AC3E}">
        <p14:creationId xmlns:p14="http://schemas.microsoft.com/office/powerpoint/2010/main" val="95556253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POSTMODERNISM 1945 - </a:t>
            </a:r>
            <a:endParaRPr lang="sv-SE" dirty="0"/>
          </a:p>
        </p:txBody>
      </p:sp>
      <p:sp>
        <p:nvSpPr>
          <p:cNvPr id="3" name="Platshållare för innehåll 2"/>
          <p:cNvSpPr>
            <a:spLocks noGrp="1"/>
          </p:cNvSpPr>
          <p:nvPr>
            <p:ph idx="1"/>
          </p:nvPr>
        </p:nvSpPr>
        <p:spPr/>
        <p:txBody>
          <a:bodyPr/>
          <a:lstStyle/>
          <a:p>
            <a:r>
              <a:rPr lang="sv-SE" dirty="0" smtClean="0"/>
              <a:t>HEIDEGGER: TIME BEING</a:t>
            </a:r>
          </a:p>
          <a:p>
            <a:r>
              <a:rPr lang="sv-SE" dirty="0" smtClean="0"/>
              <a:t>DERRIDA: DECONSTRUCTION</a:t>
            </a:r>
          </a:p>
          <a:p>
            <a:r>
              <a:rPr lang="sv-SE" dirty="0" smtClean="0"/>
              <a:t>KUHN: SCIENTIFIC REVOLUTIONS</a:t>
            </a:r>
          </a:p>
          <a:p>
            <a:r>
              <a:rPr lang="sv-SE" dirty="0" smtClean="0"/>
              <a:t>BAUDRILLARD: SIMULATION</a:t>
            </a:r>
          </a:p>
          <a:p>
            <a:r>
              <a:rPr lang="sv-SE" dirty="0" smtClean="0"/>
              <a:t>FOUCAULT DELEUZE: POWER</a:t>
            </a:r>
          </a:p>
          <a:p>
            <a:r>
              <a:rPr lang="sv-SE" dirty="0" smtClean="0"/>
              <a:t>SOCIALA KONSTRUKTIONER</a:t>
            </a:r>
          </a:p>
          <a:p>
            <a:endParaRPr lang="sv-SE" dirty="0"/>
          </a:p>
        </p:txBody>
      </p:sp>
    </p:spTree>
    <p:extLst>
      <p:ext uri="{BB962C8B-B14F-4D97-AF65-F5344CB8AC3E}">
        <p14:creationId xmlns:p14="http://schemas.microsoft.com/office/powerpoint/2010/main" val="126241390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STAT </a:t>
            </a:r>
            <a:r>
              <a:rPr lang="sv-SE" dirty="0" smtClean="0"/>
              <a:t>–</a:t>
            </a:r>
            <a:r>
              <a:rPr lang="sv-SE" dirty="0" smtClean="0"/>
              <a:t> POLITIK - VETENSKAP</a:t>
            </a:r>
            <a:endParaRPr lang="sv-SE" dirty="0"/>
          </a:p>
        </p:txBody>
      </p:sp>
      <p:sp>
        <p:nvSpPr>
          <p:cNvPr id="3" name="Platshållare för innehåll 2"/>
          <p:cNvSpPr>
            <a:spLocks noGrp="1"/>
          </p:cNvSpPr>
          <p:nvPr>
            <p:ph idx="1"/>
          </p:nvPr>
        </p:nvSpPr>
        <p:spPr/>
        <p:txBody>
          <a:bodyPr>
            <a:normAutofit/>
          </a:bodyPr>
          <a:lstStyle/>
          <a:p>
            <a:r>
              <a:rPr lang="sv-SE" dirty="0" smtClean="0"/>
              <a:t>VÄRLDSKRIGEN 1914 - 18  1939 </a:t>
            </a:r>
            <a:r>
              <a:rPr lang="sv-SE" dirty="0" smtClean="0"/>
              <a:t>–</a:t>
            </a:r>
            <a:r>
              <a:rPr lang="sv-SE" dirty="0" smtClean="0"/>
              <a:t> 45</a:t>
            </a:r>
          </a:p>
          <a:p>
            <a:r>
              <a:rPr lang="sv-SE" dirty="0" smtClean="0"/>
              <a:t>MANHATTAN PROJECT ATOM BOMB</a:t>
            </a:r>
          </a:p>
          <a:p>
            <a:r>
              <a:rPr lang="sv-SE" dirty="0" smtClean="0"/>
              <a:t>VANNEVAR BUSH 1945 NSF BIG SCIENCE</a:t>
            </a:r>
          </a:p>
          <a:p>
            <a:endParaRPr lang="sv-SE" dirty="0" smtClean="0"/>
          </a:p>
          <a:p>
            <a:r>
              <a:rPr lang="sv-SE" dirty="0" smtClean="0"/>
              <a:t>KALLA KRIGET 1945 -1988 STAR WARS</a:t>
            </a:r>
          </a:p>
          <a:p>
            <a:r>
              <a:rPr lang="sv-SE" dirty="0" smtClean="0"/>
              <a:t>GLOBAL WARMING IPCC FN 1988 </a:t>
            </a:r>
            <a:r>
              <a:rPr lang="sv-SE" dirty="0" smtClean="0"/>
              <a:t>–</a:t>
            </a:r>
            <a:r>
              <a:rPr lang="sv-SE" dirty="0" smtClean="0"/>
              <a:t> </a:t>
            </a:r>
          </a:p>
          <a:p>
            <a:r>
              <a:rPr lang="sv-SE" dirty="0" smtClean="0"/>
              <a:t>STAT </a:t>
            </a:r>
            <a:r>
              <a:rPr lang="sv-SE" dirty="0" smtClean="0"/>
              <a:t>–</a:t>
            </a:r>
            <a:r>
              <a:rPr lang="sv-SE" dirty="0" smtClean="0"/>
              <a:t> VETENSKAP: SYMBIOS</a:t>
            </a:r>
          </a:p>
          <a:p>
            <a:endParaRPr lang="sv-SE" dirty="0" smtClean="0"/>
          </a:p>
          <a:p>
            <a:pPr marL="0" indent="0">
              <a:buNone/>
            </a:pPr>
            <a:endParaRPr lang="sv-SE" dirty="0" smtClean="0"/>
          </a:p>
          <a:p>
            <a:endParaRPr lang="sv-SE" dirty="0" smtClean="0"/>
          </a:p>
          <a:p>
            <a:endParaRPr lang="sv-SE" dirty="0"/>
          </a:p>
        </p:txBody>
      </p:sp>
    </p:spTree>
    <p:extLst>
      <p:ext uri="{BB962C8B-B14F-4D97-AF65-F5344CB8AC3E}">
        <p14:creationId xmlns:p14="http://schemas.microsoft.com/office/powerpoint/2010/main" val="343764586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3401" y="308061"/>
            <a:ext cx="8229600" cy="1143000"/>
          </a:xfrm>
        </p:spPr>
        <p:txBody>
          <a:bodyPr>
            <a:normAutofit fontScale="90000"/>
          </a:bodyPr>
          <a:lstStyle/>
          <a:p>
            <a:r>
              <a:rPr lang="sv-SE" dirty="0" smtClean="0"/>
              <a:t>VANNEVAR BUSH </a:t>
            </a:r>
            <a:br>
              <a:rPr lang="sv-SE" dirty="0" smtClean="0"/>
            </a:br>
            <a:r>
              <a:rPr lang="sv-SE" dirty="0" smtClean="0"/>
              <a:t>MANHATTAN PROJECT </a:t>
            </a:r>
            <a:endParaRPr lang="sv-SE" dirty="0"/>
          </a:p>
        </p:txBody>
      </p:sp>
      <p:pic>
        <p:nvPicPr>
          <p:cNvPr id="4" name="Platshållare för innehåll 3" descr="vbush.gif"/>
          <p:cNvPicPr>
            <a:picLocks noGrp="1" noChangeAspect="1"/>
          </p:cNvPicPr>
          <p:nvPr>
            <p:ph idx="1"/>
          </p:nvPr>
        </p:nvPicPr>
        <p:blipFill rotWithShape="1">
          <a:blip r:embed="rId2">
            <a:extLst>
              <a:ext uri="{28A0092B-C50C-407E-A947-70E740481C1C}">
                <a14:useLocalDpi xmlns:a14="http://schemas.microsoft.com/office/drawing/2010/main" val="0"/>
              </a:ext>
            </a:extLst>
          </a:blip>
          <a:srcRect t="449" b="14901"/>
          <a:stretch/>
        </p:blipFill>
        <p:spPr>
          <a:xfrm>
            <a:off x="735195" y="1434350"/>
            <a:ext cx="7767806" cy="5151449"/>
          </a:xfrm>
        </p:spPr>
      </p:pic>
    </p:spTree>
    <p:extLst>
      <p:ext uri="{BB962C8B-B14F-4D97-AF65-F5344CB8AC3E}">
        <p14:creationId xmlns:p14="http://schemas.microsoft.com/office/powerpoint/2010/main" val="183553407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VANNEVAR BUSH 1945</a:t>
            </a:r>
            <a:endParaRPr lang="sv-SE" dirty="0"/>
          </a:p>
        </p:txBody>
      </p:sp>
      <p:sp>
        <p:nvSpPr>
          <p:cNvPr id="3" name="Platshållare för innehåll 2"/>
          <p:cNvSpPr>
            <a:spLocks noGrp="1"/>
          </p:cNvSpPr>
          <p:nvPr>
            <p:ph idx="1"/>
          </p:nvPr>
        </p:nvSpPr>
        <p:spPr/>
        <p:txBody>
          <a:bodyPr>
            <a:normAutofit fontScale="92500" lnSpcReduction="20000"/>
          </a:bodyPr>
          <a:lstStyle/>
          <a:p>
            <a:pPr marL="0" indent="0">
              <a:buNone/>
            </a:pPr>
            <a:endParaRPr lang="en-US" dirty="0"/>
          </a:p>
          <a:p>
            <a:r>
              <a:rPr lang="en-US" dirty="0"/>
              <a:t>The scientists, burying their old professional competition in the demand of a common cause, have shared greatly and learned much</a:t>
            </a:r>
            <a:r>
              <a:rPr lang="en-US" dirty="0" smtClean="0"/>
              <a:t>.</a:t>
            </a:r>
          </a:p>
          <a:p>
            <a:r>
              <a:rPr lang="en-US" dirty="0" smtClean="0"/>
              <a:t>Now</a:t>
            </a:r>
            <a:r>
              <a:rPr lang="en-US" dirty="0"/>
              <a:t>, for many, this appears to be approaching an end. </a:t>
            </a:r>
            <a:r>
              <a:rPr lang="en-US" dirty="0">
                <a:solidFill>
                  <a:srgbClr val="FF0000"/>
                </a:solidFill>
              </a:rPr>
              <a:t>What are the scientists to do next</a:t>
            </a:r>
            <a:r>
              <a:rPr lang="en-US" dirty="0" smtClean="0">
                <a:solidFill>
                  <a:srgbClr val="FF0000"/>
                </a:solidFill>
              </a:rPr>
              <a:t>?</a:t>
            </a:r>
          </a:p>
          <a:p>
            <a:r>
              <a:rPr lang="en-US" dirty="0" smtClean="0"/>
              <a:t>They </a:t>
            </a:r>
            <a:r>
              <a:rPr lang="en-US" dirty="0"/>
              <a:t>have done their part on the devices that made it possible to turn back the </a:t>
            </a:r>
            <a:r>
              <a:rPr lang="en-US" dirty="0" smtClean="0"/>
              <a:t>enemy.</a:t>
            </a:r>
          </a:p>
          <a:p>
            <a:r>
              <a:rPr lang="en-US" dirty="0" smtClean="0"/>
              <a:t>Now</a:t>
            </a:r>
            <a:r>
              <a:rPr lang="en-US" dirty="0"/>
              <a:t>, as peace approaches, </a:t>
            </a:r>
            <a:r>
              <a:rPr lang="en-US" dirty="0">
                <a:solidFill>
                  <a:srgbClr val="FF0000"/>
                </a:solidFill>
              </a:rPr>
              <a:t>one asks where they will find objectives worthy of their best.</a:t>
            </a:r>
            <a:endParaRPr lang="sv-SE" dirty="0">
              <a:solidFill>
                <a:srgbClr val="FF0000"/>
              </a:solidFill>
            </a:endParaRPr>
          </a:p>
        </p:txBody>
      </p:sp>
    </p:spTree>
    <p:extLst>
      <p:ext uri="{BB962C8B-B14F-4D97-AF65-F5344CB8AC3E}">
        <p14:creationId xmlns:p14="http://schemas.microsoft.com/office/powerpoint/2010/main" val="203859744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EISENHOWER 1961</a:t>
            </a:r>
            <a:endParaRPr lang="sv-SE" dirty="0"/>
          </a:p>
        </p:txBody>
      </p:sp>
      <p:pic>
        <p:nvPicPr>
          <p:cNvPr id="4" name="Platshållare för innehåll 3" descr="eisenhow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t="5064" b="17552"/>
          <a:stretch/>
        </p:blipFill>
        <p:spPr>
          <a:xfrm>
            <a:off x="1621536" y="1417638"/>
            <a:ext cx="6268747" cy="5440361"/>
          </a:xfrm>
        </p:spPr>
      </p:pic>
    </p:spTree>
    <p:extLst>
      <p:ext uri="{BB962C8B-B14F-4D97-AF65-F5344CB8AC3E}">
        <p14:creationId xmlns:p14="http://schemas.microsoft.com/office/powerpoint/2010/main" val="280611330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EISENHOWER 1961</a:t>
            </a:r>
            <a:endParaRPr lang="sv-SE" dirty="0"/>
          </a:p>
        </p:txBody>
      </p:sp>
      <p:sp>
        <p:nvSpPr>
          <p:cNvPr id="3" name="Platshållare för innehåll 2"/>
          <p:cNvSpPr>
            <a:spLocks noGrp="1"/>
          </p:cNvSpPr>
          <p:nvPr>
            <p:ph idx="1"/>
          </p:nvPr>
        </p:nvSpPr>
        <p:spPr/>
        <p:txBody>
          <a:bodyPr>
            <a:normAutofit fontScale="92500" lnSpcReduction="20000"/>
          </a:bodyPr>
          <a:lstStyle/>
          <a:p>
            <a:r>
              <a:rPr lang="en-US" dirty="0" smtClean="0"/>
              <a:t>The </a:t>
            </a:r>
            <a:r>
              <a:rPr lang="en-US" dirty="0"/>
              <a:t>free </a:t>
            </a:r>
            <a:r>
              <a:rPr lang="en-US" dirty="0" smtClean="0"/>
              <a:t>university</a:t>
            </a:r>
            <a:r>
              <a:rPr lang="en-US" dirty="0"/>
              <a:t> </a:t>
            </a:r>
            <a:r>
              <a:rPr lang="en-US" dirty="0" smtClean="0"/>
              <a:t>has </a:t>
            </a:r>
            <a:r>
              <a:rPr lang="en-US" dirty="0"/>
              <a:t>experienced a revolution in the conduct of </a:t>
            </a:r>
            <a:r>
              <a:rPr lang="en-US" dirty="0" smtClean="0"/>
              <a:t>research.</a:t>
            </a:r>
          </a:p>
          <a:p>
            <a:r>
              <a:rPr lang="en-US" dirty="0"/>
              <a:t>A</a:t>
            </a:r>
            <a:r>
              <a:rPr lang="en-US" dirty="0" smtClean="0"/>
              <a:t> </a:t>
            </a:r>
            <a:r>
              <a:rPr lang="en-US" dirty="0">
                <a:solidFill>
                  <a:srgbClr val="FF0000"/>
                </a:solidFill>
              </a:rPr>
              <a:t>government contract</a:t>
            </a:r>
            <a:r>
              <a:rPr lang="en-US" dirty="0"/>
              <a:t> becomes virtually a substitute for intellectual </a:t>
            </a:r>
            <a:r>
              <a:rPr lang="en-US" dirty="0" smtClean="0"/>
              <a:t>curiosity.</a:t>
            </a:r>
          </a:p>
          <a:p>
            <a:r>
              <a:rPr lang="en-US" dirty="0" smtClean="0"/>
              <a:t>The </a:t>
            </a:r>
            <a:r>
              <a:rPr lang="en-US" dirty="0"/>
              <a:t>prospect of </a:t>
            </a:r>
            <a:r>
              <a:rPr lang="en-US" dirty="0">
                <a:solidFill>
                  <a:srgbClr val="FF0000"/>
                </a:solidFill>
              </a:rPr>
              <a:t>domination of the nation's scholars by Federal employment, </a:t>
            </a:r>
            <a:r>
              <a:rPr lang="en-US" dirty="0"/>
              <a:t>project allocations, and the power of money is ever present – and is gravely to be </a:t>
            </a:r>
            <a:r>
              <a:rPr lang="en-US" dirty="0" smtClean="0"/>
              <a:t>regarded.</a:t>
            </a:r>
          </a:p>
          <a:p>
            <a:r>
              <a:rPr lang="en-US" dirty="0"/>
              <a:t>W</a:t>
            </a:r>
            <a:r>
              <a:rPr lang="en-US" dirty="0" smtClean="0"/>
              <a:t>e </a:t>
            </a:r>
            <a:r>
              <a:rPr lang="en-US" dirty="0"/>
              <a:t>must also be alert to the </a:t>
            </a:r>
            <a:r>
              <a:rPr lang="en-US" dirty="0" smtClean="0"/>
              <a:t>equal and </a:t>
            </a:r>
            <a:r>
              <a:rPr lang="en-US" dirty="0"/>
              <a:t>opposite danger that </a:t>
            </a:r>
            <a:r>
              <a:rPr lang="en-US" dirty="0">
                <a:solidFill>
                  <a:srgbClr val="FF0000"/>
                </a:solidFill>
              </a:rPr>
              <a:t>public policy could itself become the captive of a scientific-technological elite.</a:t>
            </a:r>
            <a:endParaRPr lang="sv-SE" dirty="0">
              <a:solidFill>
                <a:srgbClr val="FF0000"/>
              </a:solidFill>
            </a:endParaRPr>
          </a:p>
        </p:txBody>
      </p:sp>
    </p:spTree>
    <p:extLst>
      <p:ext uri="{BB962C8B-B14F-4D97-AF65-F5344CB8AC3E}">
        <p14:creationId xmlns:p14="http://schemas.microsoft.com/office/powerpoint/2010/main" val="2088802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2 VETENSKAP = FYSIK-MATEMATIK</a:t>
            </a:r>
            <a:endParaRPr lang="sv-SE" dirty="0"/>
          </a:p>
        </p:txBody>
      </p:sp>
      <p:sp>
        <p:nvSpPr>
          <p:cNvPr id="3" name="Platshållare för innehåll 2"/>
          <p:cNvSpPr>
            <a:spLocks noGrp="1"/>
          </p:cNvSpPr>
          <p:nvPr>
            <p:ph idx="1"/>
          </p:nvPr>
        </p:nvSpPr>
        <p:spPr/>
        <p:txBody>
          <a:bodyPr>
            <a:normAutofit/>
          </a:bodyPr>
          <a:lstStyle/>
          <a:p>
            <a:pPr marL="0" indent="0">
              <a:buNone/>
            </a:pPr>
            <a:endParaRPr lang="sv-SE" dirty="0" smtClean="0"/>
          </a:p>
          <a:p>
            <a:r>
              <a:rPr lang="sv-SE" dirty="0" smtClean="0">
                <a:solidFill>
                  <a:srgbClr val="0000FF"/>
                </a:solidFill>
              </a:rPr>
              <a:t>KLASSISK MEKANIK </a:t>
            </a:r>
          </a:p>
          <a:p>
            <a:r>
              <a:rPr lang="sv-SE" dirty="0" smtClean="0">
                <a:solidFill>
                  <a:srgbClr val="0000FF"/>
                </a:solidFill>
              </a:rPr>
              <a:t>RELATIVITET, KVANTMEK</a:t>
            </a:r>
          </a:p>
          <a:p>
            <a:endParaRPr lang="sv-SE" dirty="0" smtClean="0">
              <a:solidFill>
                <a:srgbClr val="FF0000"/>
              </a:solidFill>
            </a:endParaRPr>
          </a:p>
          <a:p>
            <a:r>
              <a:rPr lang="sv-SE" dirty="0" smtClean="0">
                <a:solidFill>
                  <a:srgbClr val="FF0000"/>
                </a:solidFill>
              </a:rPr>
              <a:t>KLIMATVETENSKAP/FYSIK</a:t>
            </a:r>
          </a:p>
          <a:p>
            <a:r>
              <a:rPr lang="sv-SE" dirty="0" smtClean="0">
                <a:solidFill>
                  <a:srgbClr val="FF0000"/>
                </a:solidFill>
              </a:rPr>
              <a:t>BIG SCIENCE</a:t>
            </a:r>
          </a:p>
          <a:p>
            <a:r>
              <a:rPr lang="sv-SE" smtClean="0">
                <a:solidFill>
                  <a:srgbClr val="FF0000"/>
                </a:solidFill>
              </a:rPr>
              <a:t>LÄKEMEDELSINDUSTRI</a:t>
            </a:r>
            <a:endParaRPr lang="sv-SE" dirty="0" smtClean="0">
              <a:solidFill>
                <a:srgbClr val="FF0000"/>
              </a:solidFill>
            </a:endParaRPr>
          </a:p>
          <a:p>
            <a:pPr marL="0" indent="0">
              <a:buNone/>
            </a:pPr>
            <a:endParaRPr lang="sv-SE" dirty="0" smtClean="0"/>
          </a:p>
          <a:p>
            <a:pPr marL="514350" indent="-514350">
              <a:buFont typeface="+mj-lt"/>
              <a:buAutoNum type="arabicPeriod"/>
            </a:pPr>
            <a:endParaRPr lang="sv-SE" dirty="0"/>
          </a:p>
        </p:txBody>
      </p:sp>
    </p:spTree>
    <p:extLst>
      <p:ext uri="{BB962C8B-B14F-4D97-AF65-F5344CB8AC3E}">
        <p14:creationId xmlns:p14="http://schemas.microsoft.com/office/powerpoint/2010/main" val="277252050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LYSENKO 1928 - 1965</a:t>
            </a:r>
            <a:endParaRPr lang="sv-SE" dirty="0"/>
          </a:p>
        </p:txBody>
      </p:sp>
      <p:pic>
        <p:nvPicPr>
          <p:cNvPr id="4" name="Platshållare för innehåll 3" descr="lysenk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0687" t="2867" r="18250" b="31668"/>
          <a:stretch/>
        </p:blipFill>
        <p:spPr>
          <a:xfrm>
            <a:off x="457200" y="1417638"/>
            <a:ext cx="3936941" cy="5440362"/>
          </a:xfrm>
        </p:spPr>
      </p:pic>
      <p:sp>
        <p:nvSpPr>
          <p:cNvPr id="5" name="textruta 4"/>
          <p:cNvSpPr txBox="1"/>
          <p:nvPr/>
        </p:nvSpPr>
        <p:spPr>
          <a:xfrm>
            <a:off x="4661811" y="1671154"/>
            <a:ext cx="4277504" cy="4832093"/>
          </a:xfrm>
          <a:prstGeom prst="rect">
            <a:avLst/>
          </a:prstGeom>
          <a:noFill/>
        </p:spPr>
        <p:txBody>
          <a:bodyPr wrap="square" rtlCol="0">
            <a:spAutoFit/>
          </a:bodyPr>
          <a:lstStyle/>
          <a:p>
            <a:r>
              <a:rPr lang="en-US" sz="2800" i="1" dirty="0" smtClean="0">
                <a:solidFill>
                  <a:srgbClr val="FF0000"/>
                </a:solidFill>
              </a:rPr>
              <a:t>Close </a:t>
            </a:r>
            <a:r>
              <a:rPr lang="en-US" sz="2800" i="1" dirty="0">
                <a:solidFill>
                  <a:srgbClr val="FF0000"/>
                </a:solidFill>
              </a:rPr>
              <a:t>contact between science</a:t>
            </a:r>
            <a:r>
              <a:rPr lang="en-US" sz="2800" i="1" dirty="0"/>
              <a:t> and the practice of collective farms </a:t>
            </a:r>
            <a:r>
              <a:rPr lang="en-US" sz="2800" i="1" dirty="0">
                <a:solidFill>
                  <a:srgbClr val="FF0000"/>
                </a:solidFill>
              </a:rPr>
              <a:t>and State </a:t>
            </a:r>
            <a:r>
              <a:rPr lang="en-US" sz="2800" i="1" dirty="0"/>
              <a:t>farms creates inexhaustible opportunities for the development of theoretical knowledge, enabling us to learn ever more and more about the nature of living bodies and the </a:t>
            </a:r>
            <a:r>
              <a:rPr lang="en-US" sz="2800" i="1" dirty="0" smtClean="0"/>
              <a:t>soil: </a:t>
            </a:r>
            <a:r>
              <a:rPr lang="en-US" sz="2800" dirty="0" smtClean="0"/>
              <a:t>VERNALIZATION </a:t>
            </a:r>
            <a:endParaRPr lang="en-US" sz="2800" dirty="0"/>
          </a:p>
        </p:txBody>
      </p:sp>
    </p:spTree>
    <p:extLst>
      <p:ext uri="{BB962C8B-B14F-4D97-AF65-F5344CB8AC3E}">
        <p14:creationId xmlns:p14="http://schemas.microsoft.com/office/powerpoint/2010/main" val="372307559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LYSENKOISM</a:t>
            </a:r>
            <a:endParaRPr lang="sv-SE" dirty="0"/>
          </a:p>
        </p:txBody>
      </p:sp>
      <p:sp>
        <p:nvSpPr>
          <p:cNvPr id="3" name="Platshållare för innehåll 2"/>
          <p:cNvSpPr>
            <a:spLocks noGrp="1"/>
          </p:cNvSpPr>
          <p:nvPr>
            <p:ph idx="1"/>
          </p:nvPr>
        </p:nvSpPr>
        <p:spPr/>
        <p:txBody>
          <a:bodyPr>
            <a:normAutofit/>
          </a:bodyPr>
          <a:lstStyle/>
          <a:p>
            <a:r>
              <a:rPr lang="en-US" sz="4000" dirty="0" err="1"/>
              <a:t>Lysenkoism</a:t>
            </a:r>
            <a:r>
              <a:rPr lang="en-US" sz="4000" dirty="0"/>
              <a:t> is used colloquially to describe the manipulation or distortion of the scientific process as </a:t>
            </a:r>
            <a:r>
              <a:rPr lang="en-US" sz="4000" dirty="0">
                <a:solidFill>
                  <a:srgbClr val="FF0000"/>
                </a:solidFill>
              </a:rPr>
              <a:t>a way to reach a predetermined conclusion as dictated by </a:t>
            </a:r>
            <a:r>
              <a:rPr lang="en-US" sz="4000" dirty="0"/>
              <a:t>an ideological bias, often related to social or </a:t>
            </a:r>
            <a:r>
              <a:rPr lang="en-US" sz="4000" dirty="0">
                <a:solidFill>
                  <a:srgbClr val="FF0000"/>
                </a:solidFill>
              </a:rPr>
              <a:t>political objectives</a:t>
            </a:r>
            <a:r>
              <a:rPr lang="en-US" sz="4000" dirty="0" smtClean="0">
                <a:solidFill>
                  <a:srgbClr val="FF0000"/>
                </a:solidFill>
              </a:rPr>
              <a:t>.</a:t>
            </a:r>
            <a:endParaRPr lang="sv-SE" sz="4000" dirty="0">
              <a:solidFill>
                <a:srgbClr val="FF0000"/>
              </a:solidFill>
            </a:endParaRPr>
          </a:p>
        </p:txBody>
      </p:sp>
    </p:spTree>
    <p:extLst>
      <p:ext uri="{BB962C8B-B14F-4D97-AF65-F5344CB8AC3E}">
        <p14:creationId xmlns:p14="http://schemas.microsoft.com/office/powerpoint/2010/main" val="333804038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IPCC FN KLIMATPANEL</a:t>
            </a:r>
            <a:endParaRPr lang="sv-SE" dirty="0"/>
          </a:p>
        </p:txBody>
      </p:sp>
      <p:sp>
        <p:nvSpPr>
          <p:cNvPr id="3" name="Platshållare för innehåll 2"/>
          <p:cNvSpPr>
            <a:spLocks noGrp="1"/>
          </p:cNvSpPr>
          <p:nvPr>
            <p:ph idx="1"/>
          </p:nvPr>
        </p:nvSpPr>
        <p:spPr/>
        <p:txBody>
          <a:bodyPr/>
          <a:lstStyle/>
          <a:p>
            <a:r>
              <a:rPr lang="sv-SE" dirty="0" smtClean="0"/>
              <a:t>BERT BOLIN ORDF 1988 </a:t>
            </a:r>
            <a:r>
              <a:rPr lang="sv-SE" dirty="0" smtClean="0"/>
              <a:t>–</a:t>
            </a:r>
            <a:r>
              <a:rPr lang="sv-SE" dirty="0" smtClean="0"/>
              <a:t> 1997</a:t>
            </a:r>
          </a:p>
          <a:p>
            <a:r>
              <a:rPr lang="sv-SE" dirty="0" smtClean="0"/>
              <a:t>BRUNDTLAND REPORT</a:t>
            </a:r>
          </a:p>
          <a:p>
            <a:r>
              <a:rPr lang="sv-SE" dirty="0" smtClean="0"/>
              <a:t>IPCC ASSESSMENT REPORTS</a:t>
            </a:r>
          </a:p>
          <a:p>
            <a:r>
              <a:rPr lang="sv-SE" dirty="0" smtClean="0"/>
              <a:t>1990 1995 2001 2007 2114</a:t>
            </a:r>
          </a:p>
          <a:p>
            <a:r>
              <a:rPr lang="sv-SE" dirty="0" smtClean="0"/>
              <a:t>KYOTO PROTOCOL 1997</a:t>
            </a:r>
          </a:p>
          <a:p>
            <a:r>
              <a:rPr lang="sv-SE" dirty="0" smtClean="0"/>
              <a:t>POLITISKT ORGAN FÖR </a:t>
            </a:r>
            <a:r>
              <a:rPr lang="sv-SE" dirty="0" err="1" smtClean="0"/>
              <a:t>Anthropogenic</a:t>
            </a:r>
            <a:r>
              <a:rPr lang="sv-SE" dirty="0" smtClean="0"/>
              <a:t> GW</a:t>
            </a:r>
          </a:p>
          <a:p>
            <a:r>
              <a:rPr lang="sv-SE" dirty="0" smtClean="0"/>
              <a:t>E</a:t>
            </a:r>
            <a:r>
              <a:rPr lang="sv-SE" dirty="0" smtClean="0"/>
              <a:t>ND OF COLD WAR = START OF AGW IPCC </a:t>
            </a:r>
            <a:endParaRPr lang="sv-SE" dirty="0"/>
          </a:p>
        </p:txBody>
      </p:sp>
    </p:spTree>
    <p:extLst>
      <p:ext uri="{BB962C8B-B14F-4D97-AF65-F5344CB8AC3E}">
        <p14:creationId xmlns:p14="http://schemas.microsoft.com/office/powerpoint/2010/main" val="222136140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ROYAL SOCIETY: NULLIUS IN VERBA</a:t>
            </a:r>
            <a:endParaRPr lang="sv-SE" dirty="0"/>
          </a:p>
        </p:txBody>
      </p:sp>
      <p:sp>
        <p:nvSpPr>
          <p:cNvPr id="3" name="Platshållare för innehåll 2"/>
          <p:cNvSpPr>
            <a:spLocks noGrp="1"/>
          </p:cNvSpPr>
          <p:nvPr>
            <p:ph idx="1"/>
          </p:nvPr>
        </p:nvSpPr>
        <p:spPr/>
        <p:txBody>
          <a:bodyPr>
            <a:normAutofit/>
          </a:bodyPr>
          <a:lstStyle/>
          <a:p>
            <a:r>
              <a:rPr lang="sv-SE" dirty="0" smtClean="0"/>
              <a:t>ON THE WORD OF NO ONE</a:t>
            </a:r>
          </a:p>
          <a:p>
            <a:r>
              <a:rPr lang="en-US" dirty="0" smtClean="0">
                <a:solidFill>
                  <a:srgbClr val="FF0000"/>
                </a:solidFill>
              </a:rPr>
              <a:t>Never </a:t>
            </a:r>
            <a:r>
              <a:rPr lang="en-US" dirty="0">
                <a:solidFill>
                  <a:srgbClr val="FF0000"/>
                </a:solidFill>
              </a:rPr>
              <a:t>to give their opinion as a Body upon any subject either of Nature or </a:t>
            </a:r>
            <a:r>
              <a:rPr lang="en-US" dirty="0" smtClean="0">
                <a:solidFill>
                  <a:srgbClr val="FF0000"/>
                </a:solidFill>
              </a:rPr>
              <a:t>Art 1753.</a:t>
            </a:r>
          </a:p>
          <a:p>
            <a:r>
              <a:rPr lang="en-US" dirty="0" smtClean="0"/>
              <a:t>It is neither necessary nor desirable for the Society to give an official ruling on scientific issues, for these are settled far more conclusively in the laboratory than in the committee room 1960.</a:t>
            </a:r>
            <a:endParaRPr lang="sv-SE" dirty="0" smtClean="0"/>
          </a:p>
          <a:p>
            <a:endParaRPr lang="sv-SE" dirty="0" smtClean="0"/>
          </a:p>
        </p:txBody>
      </p:sp>
    </p:spTree>
    <p:extLst>
      <p:ext uri="{BB962C8B-B14F-4D97-AF65-F5344CB8AC3E}">
        <p14:creationId xmlns:p14="http://schemas.microsoft.com/office/powerpoint/2010/main" val="424416415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ROYAL SOCIETY 2000 -</a:t>
            </a:r>
            <a:endParaRPr lang="sv-SE" dirty="0"/>
          </a:p>
        </p:txBody>
      </p:sp>
      <p:sp>
        <p:nvSpPr>
          <p:cNvPr id="3" name="Platshållare för innehåll 2"/>
          <p:cNvSpPr>
            <a:spLocks noGrp="1"/>
          </p:cNvSpPr>
          <p:nvPr>
            <p:ph idx="1"/>
          </p:nvPr>
        </p:nvSpPr>
        <p:spPr/>
        <p:txBody>
          <a:bodyPr>
            <a:normAutofit fontScale="92500" lnSpcReduction="10000"/>
          </a:bodyPr>
          <a:lstStyle/>
          <a:p>
            <a:r>
              <a:rPr lang="en-US" dirty="0" smtClean="0">
                <a:solidFill>
                  <a:srgbClr val="FF0000"/>
                </a:solidFill>
              </a:rPr>
              <a:t>Climate </a:t>
            </a:r>
            <a:r>
              <a:rPr lang="en-US" dirty="0">
                <a:solidFill>
                  <a:srgbClr val="FF0000"/>
                </a:solidFill>
              </a:rPr>
              <a:t>change is undeniably real, caused by human activities, and has serious </a:t>
            </a:r>
            <a:r>
              <a:rPr lang="en-US" dirty="0" smtClean="0">
                <a:solidFill>
                  <a:srgbClr val="FF0000"/>
                </a:solidFill>
              </a:rPr>
              <a:t>consequences.</a:t>
            </a:r>
          </a:p>
          <a:p>
            <a:r>
              <a:rPr lang="en-US" dirty="0"/>
              <a:t>We have reached a point where a failure to take action to reduce carbon dioxide and other greenhouse gas emissions would be irresponsible and dangerous</a:t>
            </a:r>
            <a:r>
              <a:rPr lang="en-US" dirty="0" smtClean="0"/>
              <a:t>.</a:t>
            </a:r>
          </a:p>
          <a:p>
            <a:r>
              <a:rPr lang="en-US" dirty="0" smtClean="0">
                <a:solidFill>
                  <a:srgbClr val="FF0000"/>
                </a:solidFill>
              </a:rPr>
              <a:t>Our academies will provide the scientific backdrop </a:t>
            </a:r>
            <a:r>
              <a:rPr lang="en-US" dirty="0" smtClean="0"/>
              <a:t>for the political and business leaders who </a:t>
            </a:r>
            <a:r>
              <a:rPr lang="en-US" dirty="0" smtClean="0">
                <a:solidFill>
                  <a:srgbClr val="FF0000"/>
                </a:solidFill>
              </a:rPr>
              <a:t>must</a:t>
            </a:r>
            <a:r>
              <a:rPr lang="en-US" dirty="0" smtClean="0"/>
              <a:t> create effective policies to </a:t>
            </a:r>
            <a:r>
              <a:rPr lang="en-US" dirty="0" smtClean="0">
                <a:solidFill>
                  <a:srgbClr val="FF0000"/>
                </a:solidFill>
              </a:rPr>
              <a:t>steer the world toward a low-carbon economy 2010.</a:t>
            </a:r>
            <a:endParaRPr lang="sv-SE" dirty="0" smtClean="0">
              <a:solidFill>
                <a:srgbClr val="FF0000"/>
              </a:solidFill>
            </a:endParaRPr>
          </a:p>
          <a:p>
            <a:endParaRPr lang="en-US" dirty="0" smtClean="0"/>
          </a:p>
        </p:txBody>
      </p:sp>
    </p:spTree>
    <p:extLst>
      <p:ext uri="{BB962C8B-B14F-4D97-AF65-F5344CB8AC3E}">
        <p14:creationId xmlns:p14="http://schemas.microsoft.com/office/powerpoint/2010/main" val="89260991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ROYAL SOCIETY 2000 - </a:t>
            </a:r>
            <a:endParaRPr lang="sv-SE" dirty="0"/>
          </a:p>
        </p:txBody>
      </p:sp>
      <p:sp>
        <p:nvSpPr>
          <p:cNvPr id="3" name="Platshållare för innehåll 2"/>
          <p:cNvSpPr>
            <a:spLocks noGrp="1"/>
          </p:cNvSpPr>
          <p:nvPr>
            <p:ph idx="1"/>
          </p:nvPr>
        </p:nvSpPr>
        <p:spPr/>
        <p:txBody>
          <a:bodyPr>
            <a:normAutofit lnSpcReduction="10000"/>
          </a:bodyPr>
          <a:lstStyle/>
          <a:p>
            <a:r>
              <a:rPr lang="en-US" dirty="0"/>
              <a:t>Global temperature is increasing. This warming threatens the future health and well-being of many millions of people throughout the world...If present trends continue the projected climate change will be far greater than that already experienced. </a:t>
            </a:r>
            <a:r>
              <a:rPr lang="en-US" dirty="0">
                <a:solidFill>
                  <a:srgbClr val="FF0000"/>
                </a:solidFill>
              </a:rPr>
              <a:t>Greenhouse gas emissions are something that we can and must take action on</a:t>
            </a:r>
            <a:r>
              <a:rPr lang="en-US" dirty="0"/>
              <a:t>...Those who promote fringe scientific views but ignore the weight of evidence are playing a dangerous game</a:t>
            </a:r>
            <a:r>
              <a:rPr lang="en-US" dirty="0" smtClean="0"/>
              <a:t>.</a:t>
            </a:r>
            <a:endParaRPr lang="sv-SE" dirty="0"/>
          </a:p>
        </p:txBody>
      </p:sp>
    </p:spTree>
    <p:extLst>
      <p:ext uri="{BB962C8B-B14F-4D97-AF65-F5344CB8AC3E}">
        <p14:creationId xmlns:p14="http://schemas.microsoft.com/office/powerpoint/2010/main" val="266752406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KVA = ROYAL SOCIETY</a:t>
            </a:r>
            <a:endParaRPr lang="sv-SE" dirty="0"/>
          </a:p>
        </p:txBody>
      </p:sp>
      <p:sp>
        <p:nvSpPr>
          <p:cNvPr id="3" name="Platshållare för innehåll 2"/>
          <p:cNvSpPr>
            <a:spLocks noGrp="1"/>
          </p:cNvSpPr>
          <p:nvPr>
            <p:ph idx="1"/>
          </p:nvPr>
        </p:nvSpPr>
        <p:spPr/>
        <p:txBody>
          <a:bodyPr>
            <a:normAutofit/>
          </a:bodyPr>
          <a:lstStyle/>
          <a:p>
            <a:r>
              <a:rPr lang="sv-SE" dirty="0" smtClean="0"/>
              <a:t>DEN VETENSKAPLIGA GRUNDEN FÖR KLIMATFÖRÄNDRINGAR 2009:</a:t>
            </a:r>
          </a:p>
          <a:p>
            <a:r>
              <a:rPr lang="sv-SE" dirty="0" smtClean="0"/>
              <a:t>STÖD FÖR IPCC</a:t>
            </a:r>
          </a:p>
          <a:p>
            <a:r>
              <a:rPr lang="en-US" dirty="0" smtClean="0"/>
              <a:t>NOBEL SYMPOSIUM 2011: TRANSFORMING THE WORLD IN AN ERA OF GLOBAL CHANGE.</a:t>
            </a:r>
            <a:endParaRPr lang="sv-SE" dirty="0"/>
          </a:p>
          <a:p>
            <a:r>
              <a:rPr lang="en-US" dirty="0" smtClean="0"/>
              <a:t>BERT BOLIN SYMPOSIUM 21 MAY 2012:     NATURAL AND  </a:t>
            </a:r>
            <a:r>
              <a:rPr lang="en-US" dirty="0" smtClean="0">
                <a:solidFill>
                  <a:srgbClr val="FF0000"/>
                </a:solidFill>
              </a:rPr>
              <a:t>MAN-MADE CLIMATE CHANGE</a:t>
            </a:r>
            <a:endParaRPr lang="sv-SE" dirty="0"/>
          </a:p>
        </p:txBody>
      </p:sp>
    </p:spTree>
    <p:extLst>
      <p:ext uri="{BB962C8B-B14F-4D97-AF65-F5344CB8AC3E}">
        <p14:creationId xmlns:p14="http://schemas.microsoft.com/office/powerpoint/2010/main" val="129184139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WARMING - COOLING</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1940 - 1970 AVKYLNING 0.5 C MOT NY ISTID?</a:t>
            </a:r>
          </a:p>
          <a:p>
            <a:r>
              <a:rPr lang="sv-SE" dirty="0" smtClean="0"/>
              <a:t>1970 </a:t>
            </a:r>
            <a:r>
              <a:rPr lang="sv-SE" dirty="0" smtClean="0"/>
              <a:t>–</a:t>
            </a:r>
            <a:r>
              <a:rPr lang="sv-SE" dirty="0" smtClean="0"/>
              <a:t> 2000 UPPVÄRMING 0.5 C KANSKE</a:t>
            </a:r>
          </a:p>
          <a:p>
            <a:r>
              <a:rPr lang="sv-SE" dirty="0" smtClean="0"/>
              <a:t>2000 </a:t>
            </a:r>
            <a:r>
              <a:rPr lang="sv-SE" dirty="0" smtClean="0"/>
              <a:t>–</a:t>
            </a:r>
            <a:r>
              <a:rPr lang="sv-SE" dirty="0" smtClean="0"/>
              <a:t> 2012 INGEN UPPVÄRMIN</a:t>
            </a:r>
          </a:p>
          <a:p>
            <a:r>
              <a:rPr lang="sv-SE" dirty="0" smtClean="0"/>
              <a:t>2012 -  MOT NY ISTID? SOL</a:t>
            </a:r>
          </a:p>
          <a:p>
            <a:endParaRPr lang="sv-SE" dirty="0"/>
          </a:p>
          <a:p>
            <a:r>
              <a:rPr lang="sv-SE" dirty="0" smtClean="0"/>
              <a:t>GLOBAL WARMING </a:t>
            </a:r>
            <a:r>
              <a:rPr lang="sv-SE" dirty="0" smtClean="0"/>
              <a:t>–</a:t>
            </a:r>
            <a:r>
              <a:rPr lang="sv-SE" dirty="0" smtClean="0"/>
              <a:t> CHANGE </a:t>
            </a:r>
            <a:r>
              <a:rPr lang="sv-SE" dirty="0" smtClean="0"/>
              <a:t>–</a:t>
            </a:r>
            <a:r>
              <a:rPr lang="sv-SE" dirty="0" smtClean="0"/>
              <a:t> COOLING ? </a:t>
            </a:r>
          </a:p>
          <a:p>
            <a:endParaRPr lang="sv-SE" dirty="0"/>
          </a:p>
          <a:p>
            <a:r>
              <a:rPr lang="sv-SE" dirty="0" smtClean="0"/>
              <a:t>KAN CO2 VARA ORSAKEN? WHY NOT? </a:t>
            </a:r>
            <a:endParaRPr lang="sv-SE" dirty="0"/>
          </a:p>
        </p:txBody>
      </p:sp>
    </p:spTree>
    <p:extLst>
      <p:ext uri="{BB962C8B-B14F-4D97-AF65-F5344CB8AC3E}">
        <p14:creationId xmlns:p14="http://schemas.microsoft.com/office/powerpoint/2010/main" val="262424340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CO2 SPÅRGAS 0.04%</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KAN CO2 STYRA KLIMATET? </a:t>
            </a:r>
          </a:p>
          <a:p>
            <a:r>
              <a:rPr lang="sv-SE" dirty="0" smtClean="0"/>
              <a:t>EFFEKT AV FÖRDUBBLAD CO2?</a:t>
            </a:r>
          </a:p>
          <a:p>
            <a:r>
              <a:rPr lang="sv-SE" dirty="0" smtClean="0"/>
              <a:t>KAN LITEN STYRA STOR?</a:t>
            </a:r>
          </a:p>
          <a:p>
            <a:r>
              <a:rPr lang="sv-SE" dirty="0" smtClean="0"/>
              <a:t>CAN THE TAIL WAG THE DOG?</a:t>
            </a:r>
          </a:p>
          <a:p>
            <a:endParaRPr lang="sv-SE" dirty="0"/>
          </a:p>
          <a:p>
            <a:r>
              <a:rPr lang="sv-SE" dirty="0" smtClean="0"/>
              <a:t>OM 1 FLUGA GÖR 1 SOMMAR,</a:t>
            </a:r>
          </a:p>
          <a:p>
            <a:r>
              <a:rPr lang="sv-SE" dirty="0" smtClean="0"/>
              <a:t>HUR MÅNGA SOMRAR GÖR DÅ 2 FLUGOR?</a:t>
            </a:r>
          </a:p>
          <a:p>
            <a:r>
              <a:rPr lang="sv-SE" dirty="0" smtClean="0"/>
              <a:t>SVAR: 1 SOMMAR</a:t>
            </a:r>
            <a:endParaRPr lang="sv-SE" dirty="0"/>
          </a:p>
        </p:txBody>
      </p:sp>
    </p:spTree>
    <p:extLst>
      <p:ext uri="{BB962C8B-B14F-4D97-AF65-F5344CB8AC3E}">
        <p14:creationId xmlns:p14="http://schemas.microsoft.com/office/powerpoint/2010/main" val="10434506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CO2 GLOBAL COOLING</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FROM IPCC AR 5 2014</a:t>
            </a:r>
          </a:p>
          <a:p>
            <a:r>
              <a:rPr lang="sv-SE" dirty="0" smtClean="0"/>
              <a:t>OLD SKEPTICS = NEW LEAD AUTHORS </a:t>
            </a:r>
          </a:p>
          <a:p>
            <a:r>
              <a:rPr lang="sv-SE" dirty="0" smtClean="0"/>
              <a:t>MERA CO2 MORE AEROSOLS MERA FOG MINDRE SOL KALLARE.</a:t>
            </a:r>
          </a:p>
          <a:p>
            <a:r>
              <a:rPr lang="sv-SE" dirty="0" smtClean="0"/>
              <a:t>ÖPPNA SPIS DILEMMAT: DRAR IN KALL LUFT: JU MER MAN ELDAR DESTO KALLARE:</a:t>
            </a:r>
          </a:p>
          <a:p>
            <a:r>
              <a:rPr lang="sv-SE" dirty="0" smtClean="0"/>
              <a:t>KAKELUGNEN</a:t>
            </a:r>
          </a:p>
          <a:p>
            <a:r>
              <a:rPr lang="sv-SE" dirty="0" smtClean="0"/>
              <a:t>JU MER MAN ELDAR DESTP MER KALL LUFT FRÅN ÖVRE ATMOSFÄREN </a:t>
            </a:r>
            <a:r>
              <a:rPr lang="sv-SE" dirty="0" smtClean="0"/>
              <a:t>–</a:t>
            </a:r>
            <a:r>
              <a:rPr lang="sv-SE" dirty="0" smtClean="0"/>
              <a:t> 50 C: KALLARE. </a:t>
            </a:r>
          </a:p>
          <a:p>
            <a:endParaRPr lang="sv-SE" dirty="0"/>
          </a:p>
        </p:txBody>
      </p:sp>
    </p:spTree>
    <p:extLst>
      <p:ext uri="{BB962C8B-B14F-4D97-AF65-F5344CB8AC3E}">
        <p14:creationId xmlns:p14="http://schemas.microsoft.com/office/powerpoint/2010/main" val="40625835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VÄTE</a:t>
            </a:r>
            <a:r>
              <a:rPr lang="sv-SE" dirty="0" smtClean="0"/>
              <a:t>BOMB: VETENSKAPEN STATEN</a:t>
            </a:r>
            <a:endParaRPr lang="sv-SE" dirty="0"/>
          </a:p>
        </p:txBody>
      </p:sp>
      <p:pic>
        <p:nvPicPr>
          <p:cNvPr id="4" name="Platshållare för innehåll 3" descr="Hydrogen-Bomb-B.jpg"/>
          <p:cNvPicPr>
            <a:picLocks noGrp="1" noChangeAspect="1"/>
          </p:cNvPicPr>
          <p:nvPr>
            <p:ph idx="1"/>
          </p:nvPr>
        </p:nvPicPr>
        <p:blipFill>
          <a:blip r:embed="rId2">
            <a:extLst>
              <a:ext uri="{28A0092B-C50C-407E-A947-70E740481C1C}">
                <a14:useLocalDpi xmlns:a14="http://schemas.microsoft.com/office/drawing/2010/main" val="0"/>
              </a:ext>
            </a:extLst>
          </a:blip>
          <a:srcRect t="3513" b="3513"/>
          <a:stretch>
            <a:fillRect/>
          </a:stretch>
        </p:blipFill>
        <p:spPr/>
      </p:pic>
    </p:spTree>
    <p:extLst>
      <p:ext uri="{BB962C8B-B14F-4D97-AF65-F5344CB8AC3E}">
        <p14:creationId xmlns:p14="http://schemas.microsoft.com/office/powerpoint/2010/main" val="381866532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descr="global_temp2.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177" b="2739"/>
          <a:stretch/>
        </p:blipFill>
        <p:spPr>
          <a:xfrm>
            <a:off x="413130" y="274638"/>
            <a:ext cx="8229600" cy="5771750"/>
          </a:xfrm>
        </p:spPr>
      </p:pic>
    </p:spTree>
    <p:extLst>
      <p:ext uri="{BB962C8B-B14F-4D97-AF65-F5344CB8AC3E}">
        <p14:creationId xmlns:p14="http://schemas.microsoft.com/office/powerpoint/2010/main" val="38293653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TYSKLAND 1870 - 1933</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EULER</a:t>
            </a:r>
          </a:p>
          <a:p>
            <a:r>
              <a:rPr lang="sv-SE" dirty="0" smtClean="0"/>
              <a:t>GAUSS RIEMANN</a:t>
            </a:r>
            <a:r>
              <a:rPr lang="sv-SE" dirty="0"/>
              <a:t> </a:t>
            </a:r>
            <a:r>
              <a:rPr lang="sv-SE" dirty="0" smtClean="0"/>
              <a:t>HILBERT</a:t>
            </a:r>
          </a:p>
          <a:p>
            <a:r>
              <a:rPr lang="sv-SE" dirty="0" smtClean="0"/>
              <a:t>CLAUSIUS</a:t>
            </a:r>
          </a:p>
          <a:p>
            <a:endParaRPr lang="sv-SE" dirty="0"/>
          </a:p>
          <a:p>
            <a:pPr marL="0" indent="0">
              <a:buNone/>
            </a:pPr>
            <a:r>
              <a:rPr lang="sv-SE" dirty="0" smtClean="0"/>
              <a:t> </a:t>
            </a:r>
          </a:p>
          <a:p>
            <a:r>
              <a:rPr lang="sv-SE" dirty="0" smtClean="0"/>
              <a:t>BOLTZMANN</a:t>
            </a:r>
          </a:p>
          <a:p>
            <a:r>
              <a:rPr lang="sv-SE" dirty="0" smtClean="0"/>
              <a:t>PLANCK </a:t>
            </a:r>
          </a:p>
          <a:p>
            <a:r>
              <a:rPr lang="sv-SE" dirty="0" smtClean="0"/>
              <a:t>EINSTEIN  HEISENBERG BOHR</a:t>
            </a:r>
          </a:p>
          <a:p>
            <a:r>
              <a:rPr lang="sv-SE" dirty="0" smtClean="0"/>
              <a:t>PRANDTL</a:t>
            </a:r>
          </a:p>
          <a:p>
            <a:endParaRPr lang="sv-SE" dirty="0" smtClean="0"/>
          </a:p>
          <a:p>
            <a:endParaRPr lang="sv-SE" dirty="0"/>
          </a:p>
          <a:p>
            <a:endParaRPr lang="sv-SE" dirty="0"/>
          </a:p>
        </p:txBody>
      </p:sp>
    </p:spTree>
    <p:extLst>
      <p:ext uri="{BB962C8B-B14F-4D97-AF65-F5344CB8AC3E}">
        <p14:creationId xmlns:p14="http://schemas.microsoft.com/office/powerpoint/2010/main" val="406742042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POWERED HUMAN FLIGHT 1903</a:t>
            </a:r>
            <a:endParaRPr lang="sv-SE" dirty="0"/>
          </a:p>
        </p:txBody>
      </p:sp>
      <p:pic>
        <p:nvPicPr>
          <p:cNvPr id="4" name="Platshållare för innehåll 3" descr="1217-wright-bros-1903.jpg"/>
          <p:cNvPicPr>
            <a:picLocks noGrp="1" noChangeAspect="1"/>
          </p:cNvPicPr>
          <p:nvPr>
            <p:ph idx="1"/>
          </p:nvPr>
        </p:nvPicPr>
        <p:blipFill>
          <a:blip r:embed="rId2">
            <a:extLst>
              <a:ext uri="{28A0092B-C50C-407E-A947-70E740481C1C}">
                <a14:useLocalDpi xmlns:a14="http://schemas.microsoft.com/office/drawing/2010/main" val="0"/>
              </a:ext>
            </a:extLst>
          </a:blip>
          <a:srcRect t="5843" b="5843"/>
          <a:stretch>
            <a:fillRect/>
          </a:stretch>
        </p:blipFill>
        <p:spPr/>
      </p:pic>
    </p:spTree>
    <p:extLst>
      <p:ext uri="{BB962C8B-B14F-4D97-AF65-F5344CB8AC3E}">
        <p14:creationId xmlns:p14="http://schemas.microsoft.com/office/powerpoint/2010/main" val="189213260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THEORY OF FLIGHT</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VARFÖR KAN FÅGLAR FLYGA?</a:t>
            </a:r>
          </a:p>
          <a:p>
            <a:r>
              <a:rPr lang="sv-SE" dirty="0" smtClean="0"/>
              <a:t>VARFÖR KAN FLYGPLAN FLYGA?</a:t>
            </a:r>
          </a:p>
          <a:p>
            <a:endParaRPr lang="sv-SE" dirty="0"/>
          </a:p>
          <a:p>
            <a:r>
              <a:rPr lang="sv-SE" dirty="0" smtClean="0"/>
              <a:t>VETENSKAP   </a:t>
            </a:r>
            <a:r>
              <a:rPr lang="sv-SE" dirty="0" smtClean="0"/>
              <a:t>–</a:t>
            </a:r>
            <a:r>
              <a:rPr lang="sv-SE" dirty="0" smtClean="0"/>
              <a:t> 1903: DET GÅR INTE</a:t>
            </a:r>
          </a:p>
          <a:p>
            <a:r>
              <a:rPr lang="sv-SE" dirty="0" smtClean="0"/>
              <a:t>WRIGHT 1903 : DET GÅR</a:t>
            </a:r>
          </a:p>
          <a:p>
            <a:r>
              <a:rPr lang="sv-SE" dirty="0" smtClean="0"/>
              <a:t>VETENSKAPLIGT SAMMANBROTT 1903</a:t>
            </a:r>
          </a:p>
          <a:p>
            <a:r>
              <a:rPr lang="sv-SE" dirty="0" smtClean="0"/>
              <a:t>KUTTA-ZHUKOVSKY-PRANDTL 1904: DET GÅR</a:t>
            </a:r>
          </a:p>
          <a:p>
            <a:r>
              <a:rPr lang="sv-SE" dirty="0" smtClean="0"/>
              <a:t>FELAKTIG FÖRKLARING</a:t>
            </a:r>
          </a:p>
          <a:p>
            <a:r>
              <a:rPr lang="sv-SE" dirty="0" smtClean="0"/>
              <a:t>KORREKT FÖRKLARING 2008-12: SAMMANBROTT?</a:t>
            </a:r>
          </a:p>
          <a:p>
            <a:endParaRPr lang="sv-SE" dirty="0" smtClean="0"/>
          </a:p>
          <a:p>
            <a:endParaRPr lang="sv-SE" dirty="0"/>
          </a:p>
          <a:p>
            <a:endParaRPr lang="sv-SE" dirty="0"/>
          </a:p>
        </p:txBody>
      </p:sp>
    </p:spTree>
    <p:extLst>
      <p:ext uri="{BB962C8B-B14F-4D97-AF65-F5344CB8AC3E}">
        <p14:creationId xmlns:p14="http://schemas.microsoft.com/office/powerpoint/2010/main" val="355582673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PRANDTL DRAG GRÄNSSKIKT 1904</a:t>
            </a:r>
            <a:endParaRPr lang="sv-SE" dirty="0"/>
          </a:p>
        </p:txBody>
      </p:sp>
      <p:pic>
        <p:nvPicPr>
          <p:cNvPr id="4" name="Platshållare för innehåll 3" descr="boundarylayeraerofoi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4538" t="1" r="2259" b="-8828"/>
          <a:stretch/>
        </p:blipFill>
        <p:spPr>
          <a:xfrm>
            <a:off x="108229" y="2780120"/>
            <a:ext cx="8881213" cy="4077880"/>
          </a:xfrm>
        </p:spPr>
      </p:pic>
    </p:spTree>
    <p:extLst>
      <p:ext uri="{BB962C8B-B14F-4D97-AF65-F5344CB8AC3E}">
        <p14:creationId xmlns:p14="http://schemas.microsoft.com/office/powerpoint/2010/main" val="175672965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KUTTA ZHUKOVSKY CIRCULATION LIFT 1904</a:t>
            </a:r>
            <a:endParaRPr lang="sv-SE" dirty="0"/>
          </a:p>
        </p:txBody>
      </p:sp>
      <p:pic>
        <p:nvPicPr>
          <p:cNvPr id="4" name="Platshållare för innehåll 3" descr="circulation.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45" r="-202"/>
          <a:stretch/>
        </p:blipFill>
        <p:spPr>
          <a:xfrm>
            <a:off x="0" y="2171686"/>
            <a:ext cx="9143999" cy="4205149"/>
          </a:xfrm>
        </p:spPr>
      </p:pic>
    </p:spTree>
    <p:extLst>
      <p:ext uri="{BB962C8B-B14F-4D97-AF65-F5344CB8AC3E}">
        <p14:creationId xmlns:p14="http://schemas.microsoft.com/office/powerpoint/2010/main" val="167868666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9665"/>
            <a:ext cx="8229600" cy="1814306"/>
          </a:xfrm>
        </p:spPr>
        <p:txBody>
          <a:bodyPr>
            <a:normAutofit fontScale="90000"/>
          </a:bodyPr>
          <a:lstStyle/>
          <a:p>
            <a:r>
              <a:rPr lang="sv-SE" dirty="0" smtClean="0"/>
              <a:t>KZP WRONG: NOT BOUNDARY LAYER  NOT CIRCULATION </a:t>
            </a:r>
            <a:br>
              <a:rPr lang="sv-SE" dirty="0" smtClean="0"/>
            </a:br>
            <a:r>
              <a:rPr lang="sv-SE" dirty="0" smtClean="0"/>
              <a:t>BUT 3D ROTATIONAL SEPARATION</a:t>
            </a:r>
            <a:endParaRPr lang="sv-SE" dirty="0"/>
          </a:p>
        </p:txBody>
      </p:sp>
      <p:sp>
        <p:nvSpPr>
          <p:cNvPr id="3" name="Platshållare för innehåll 2"/>
          <p:cNvSpPr>
            <a:spLocks noGrp="1"/>
          </p:cNvSpPr>
          <p:nvPr>
            <p:ph idx="1"/>
          </p:nvPr>
        </p:nvSpPr>
        <p:spPr/>
        <p:txBody>
          <a:bodyPr/>
          <a:lstStyle/>
          <a:p>
            <a:endParaRPr lang="sv-SE" dirty="0"/>
          </a:p>
          <a:p>
            <a:endParaRPr lang="sv-SE" dirty="0"/>
          </a:p>
          <a:p>
            <a:endParaRPr lang="sv-SE" dirty="0"/>
          </a:p>
          <a:p>
            <a:endParaRPr lang="sv-SE" dirty="0"/>
          </a:p>
        </p:txBody>
      </p:sp>
      <p:pic>
        <p:nvPicPr>
          <p:cNvPr id="4" name="Bildobjekt 3" descr="cylinde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93" y="2093075"/>
            <a:ext cx="6683600" cy="4202314"/>
          </a:xfrm>
          <a:prstGeom prst="rect">
            <a:avLst/>
          </a:prstGeom>
        </p:spPr>
      </p:pic>
    </p:spTree>
    <p:extLst>
      <p:ext uri="{BB962C8B-B14F-4D97-AF65-F5344CB8AC3E}">
        <p14:creationId xmlns:p14="http://schemas.microsoft.com/office/powerpoint/2010/main" val="82443263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WRONG: NEWTON 1680 </a:t>
            </a:r>
            <a:r>
              <a:rPr lang="sv-SE" dirty="0" smtClean="0"/>
              <a:t>–</a:t>
            </a:r>
            <a:r>
              <a:rPr lang="sv-SE" dirty="0" smtClean="0"/>
              <a:t> 1904</a:t>
            </a:r>
            <a:br>
              <a:rPr lang="sv-SE" dirty="0" smtClean="0"/>
            </a:br>
            <a:r>
              <a:rPr lang="sv-SE" dirty="0" smtClean="0"/>
              <a:t>KZP  1904 - 2008 </a:t>
            </a:r>
            <a:endParaRPr lang="sv-SE" dirty="0"/>
          </a:p>
        </p:txBody>
      </p:sp>
      <p:sp>
        <p:nvSpPr>
          <p:cNvPr id="3" name="Platshållare för innehåll 2"/>
          <p:cNvSpPr>
            <a:spLocks noGrp="1"/>
          </p:cNvSpPr>
          <p:nvPr>
            <p:ph idx="1"/>
          </p:nvPr>
        </p:nvSpPr>
        <p:spPr/>
        <p:txBody>
          <a:bodyPr/>
          <a:lstStyle/>
          <a:p>
            <a:r>
              <a:rPr lang="sv-SE" dirty="0" smtClean="0"/>
              <a:t>NEWTON PROVED POWERED FLIGHT IMPOSSIBLE (INCORRECT PROOF)) </a:t>
            </a:r>
          </a:p>
          <a:p>
            <a:r>
              <a:rPr lang="sv-SE" dirty="0" smtClean="0"/>
              <a:t>WRIGHT BROTHERS SHOWED POWERED FLIGHT POSSIBLE 1903 </a:t>
            </a:r>
          </a:p>
          <a:p>
            <a:r>
              <a:rPr lang="sv-SE" dirty="0" smtClean="0"/>
              <a:t>KZ PROVED POWERED FLIGHT POSSIBLE (INCORRECT PROOF)</a:t>
            </a:r>
          </a:p>
          <a:p>
            <a:r>
              <a:rPr lang="sv-SE" dirty="0" smtClean="0"/>
              <a:t>HJJ PROVED FLYING IS POSSIBLE 2008 (CORRECT PROOF)</a:t>
            </a:r>
            <a:endParaRPr lang="sv-SE" dirty="0"/>
          </a:p>
        </p:txBody>
      </p:sp>
    </p:spTree>
    <p:extLst>
      <p:ext uri="{BB962C8B-B14F-4D97-AF65-F5344CB8AC3E}">
        <p14:creationId xmlns:p14="http://schemas.microsoft.com/office/powerpoint/2010/main" val="271663192"/>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USA 1933 - </a:t>
            </a:r>
            <a:endParaRPr lang="sv-SE" dirty="0"/>
          </a:p>
        </p:txBody>
      </p:sp>
      <p:sp>
        <p:nvSpPr>
          <p:cNvPr id="3" name="Platshållare för innehåll 2"/>
          <p:cNvSpPr>
            <a:spLocks noGrp="1"/>
          </p:cNvSpPr>
          <p:nvPr>
            <p:ph idx="1"/>
          </p:nvPr>
        </p:nvSpPr>
        <p:spPr/>
        <p:txBody>
          <a:bodyPr/>
          <a:lstStyle/>
          <a:p>
            <a:r>
              <a:rPr lang="sv-SE" dirty="0" smtClean="0"/>
              <a:t>VON NEUMANN</a:t>
            </a:r>
          </a:p>
          <a:p>
            <a:r>
              <a:rPr lang="sv-SE" dirty="0" smtClean="0"/>
              <a:t>FEYNMAN</a:t>
            </a:r>
          </a:p>
          <a:p>
            <a:r>
              <a:rPr lang="sv-SE" dirty="0" smtClean="0"/>
              <a:t>WEINBERG</a:t>
            </a:r>
          </a:p>
          <a:p>
            <a:r>
              <a:rPr lang="sv-SE" dirty="0" smtClean="0"/>
              <a:t>WITTEN</a:t>
            </a:r>
            <a:endParaRPr lang="sv-SE" dirty="0"/>
          </a:p>
        </p:txBody>
      </p:sp>
    </p:spTree>
    <p:extLst>
      <p:ext uri="{BB962C8B-B14F-4D97-AF65-F5344CB8AC3E}">
        <p14:creationId xmlns:p14="http://schemas.microsoft.com/office/powerpoint/2010/main" val="226153944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ENGLAND 1688 - </a:t>
            </a:r>
            <a:endParaRPr lang="sv-SE" dirty="0"/>
          </a:p>
        </p:txBody>
      </p:sp>
      <p:sp>
        <p:nvSpPr>
          <p:cNvPr id="3" name="Platshållare för innehåll 2"/>
          <p:cNvSpPr>
            <a:spLocks noGrp="1"/>
          </p:cNvSpPr>
          <p:nvPr>
            <p:ph idx="1"/>
          </p:nvPr>
        </p:nvSpPr>
        <p:spPr/>
        <p:txBody>
          <a:bodyPr/>
          <a:lstStyle/>
          <a:p>
            <a:r>
              <a:rPr lang="sv-SE" dirty="0" smtClean="0"/>
              <a:t>NEWTON HOOKE </a:t>
            </a:r>
          </a:p>
          <a:p>
            <a:r>
              <a:rPr lang="sv-SE" dirty="0" smtClean="0"/>
              <a:t>BOYLE</a:t>
            </a:r>
          </a:p>
          <a:p>
            <a:r>
              <a:rPr lang="sv-SE" dirty="0" smtClean="0"/>
              <a:t>MAXWELL</a:t>
            </a:r>
            <a:endParaRPr lang="sv-SE" dirty="0"/>
          </a:p>
        </p:txBody>
      </p:sp>
    </p:spTree>
    <p:extLst>
      <p:ext uri="{BB962C8B-B14F-4D97-AF65-F5344CB8AC3E}">
        <p14:creationId xmlns:p14="http://schemas.microsoft.com/office/powerpoint/2010/main" val="12091539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8753</TotalTime>
  <Words>3266</Words>
  <Application>Microsoft Macintosh PowerPoint</Application>
  <PresentationFormat>Bildspel på skärmen (4:3)</PresentationFormat>
  <Paragraphs>624</Paragraphs>
  <Slides>106</Slides>
  <Notes>1</Notes>
  <HiddenSlides>0</HiddenSlides>
  <MMClips>0</MMClips>
  <ScaleCrop>false</ScaleCrop>
  <HeadingPairs>
    <vt:vector size="4" baseType="variant">
      <vt:variant>
        <vt:lpstr>Tema</vt:lpstr>
      </vt:variant>
      <vt:variant>
        <vt:i4>1</vt:i4>
      </vt:variant>
      <vt:variant>
        <vt:lpstr>Bildrubriker</vt:lpstr>
      </vt:variant>
      <vt:variant>
        <vt:i4>106</vt:i4>
      </vt:variant>
    </vt:vector>
  </HeadingPairs>
  <TitlesOfParts>
    <vt:vector size="107" baseType="lpstr">
      <vt:lpstr>Office-tema</vt:lpstr>
      <vt:lpstr>STATEN OCH VETENSKAPEN</vt:lpstr>
      <vt:lpstr>NATURE MAY 9 2012: BIAS</vt:lpstr>
      <vt:lpstr>VETENSKAP = IGNORANCE 2012</vt:lpstr>
      <vt:lpstr>STATENS INTRESSE?</vt:lpstr>
      <vt:lpstr>LEIBNIZ 1646 - 1716</vt:lpstr>
      <vt:lpstr>  1     VAD ÄR VETENSKAP?    </vt:lpstr>
      <vt:lpstr>LEIBNIZ:</vt:lpstr>
      <vt:lpstr>2 VETENSKAP = FYSIK-MATEMATIK</vt:lpstr>
      <vt:lpstr>VÄTEBOMB: VETENSKAPEN STATEN</vt:lpstr>
      <vt:lpstr>ATOMBOMBSOBSERVERATÖRER</vt:lpstr>
      <vt:lpstr>AL GORE – PACHAURI IPCC NOBEL PEACE PRIZE 2007</vt:lpstr>
      <vt:lpstr>VETENSKAP: FYSIK - MATEMATIK </vt:lpstr>
      <vt:lpstr>3   STAT - VETENSKAP</vt:lpstr>
      <vt:lpstr> 4    UPPLYSNINGEN 1500 - 1900</vt:lpstr>
      <vt:lpstr>1900TALET: SAMMANBROTTENS TID</vt:lpstr>
      <vt:lpstr>SAMMANBROTTEN 1900 STATEN – VETENSKAPEN - KULTUREN</vt:lpstr>
      <vt:lpstr>SAMMANBROTT 2A VÄRLDSKRIGET</vt:lpstr>
      <vt:lpstr>BARBAISM AND CIVILIZATION</vt:lpstr>
      <vt:lpstr>SAMMANBROTT -- REVOLUTION</vt:lpstr>
      <vt:lpstr>SAMMANBROTT: MATEMATIKUTBILDNING</vt:lpstr>
      <vt:lpstr>C J</vt:lpstr>
      <vt:lpstr>C J</vt:lpstr>
      <vt:lpstr>VETENSKAP-RELIGION</vt:lpstr>
      <vt:lpstr>ROBERT MERTONS TES</vt:lpstr>
      <vt:lpstr>VETENSKAP – RELIGION – ANDETRO</vt:lpstr>
      <vt:lpstr>RELIGION – VETENSKAP - STAT</vt:lpstr>
      <vt:lpstr>THOMAS KUHN: SAMMANBROTT </vt:lpstr>
      <vt:lpstr>THOMAS KUHN 1922-96 </vt:lpstr>
      <vt:lpstr>CO2 ALARMISM = ULTIMATA SAMMANBROTTET AV VETENSKAP</vt:lpstr>
      <vt:lpstr>SHELLNHUBER: POTSDAM INSTITUTE FOR CLIMATE CHANGE IMPACT</vt:lpstr>
      <vt:lpstr>IPCC FN KLIMATPANEL:  CO2 ALARMISM</vt:lpstr>
      <vt:lpstr>IPCC ASSESSMENT REPORTS AR</vt:lpstr>
      <vt:lpstr>THE TRUTH ABOUT AGW</vt:lpstr>
      <vt:lpstr>STYRNING – KONTROLL CO2 UTSLÄPP</vt:lpstr>
      <vt:lpstr>KOLESTEROL</vt:lpstr>
      <vt:lpstr>GEORGE ORWELL 1984</vt:lpstr>
      <vt:lpstr>A dirty joke sort of mental rebellion.  </vt:lpstr>
      <vt:lpstr>GREKISKT ÖDESDRAMA</vt:lpstr>
      <vt:lpstr>SAMMANBROTT MODERN FYSIK: MYSTICISM FORMALISM</vt:lpstr>
      <vt:lpstr>BOLTZMANN: STATISTISK FYSIK  2ND LAW</vt:lpstr>
      <vt:lpstr>PLANCK 1900 STATISTISK  SVARTKROPPSTRÅLNING</vt:lpstr>
      <vt:lpstr>NIELS BOHR 1925 KVANTMEK PARTIKEL – VÅG KOMPLEMENTARITET </vt:lpstr>
      <vt:lpstr>JAMES HANSEN 1988  GLOBAL UPPVÄRMNING CO2 IPCC </vt:lpstr>
      <vt:lpstr>JAMES HANSEN SCIENCE 2012</vt:lpstr>
      <vt:lpstr>MICHAEL MANN 2000 HOCKEY STICK </vt:lpstr>
      <vt:lpstr>CLIMATE GATE 2009 2011 IPCC</vt:lpstr>
      <vt:lpstr>ARRHENIUS 1896 CO2 ISTID? KVA</vt:lpstr>
      <vt:lpstr>KVA  RETZIUS RASBIOLOGI KVA = STAT + VETENSKAP </vt:lpstr>
      <vt:lpstr>STAT FOLKHÄLSA VETENSKAP</vt:lpstr>
      <vt:lpstr>BERT BOLIN ORDF IPCC 1988-97 B B CENTER CLIMATE RESEARCH 70 P </vt:lpstr>
      <vt:lpstr>LENNART BENGTSSON KVA IPCC</vt:lpstr>
      <vt:lpstr>KVA 2012 NEJ TILL VINDKRAFT</vt:lpstr>
      <vt:lpstr>STEVEN WEINBERG 2012</vt:lpstr>
      <vt:lpstr>VAD SÄGER FYSIKER OM CO2?</vt:lpstr>
      <vt:lpstr>VAD SÄGER FYSIKER OM VÄXTHUSEFFEKTEN?</vt:lpstr>
      <vt:lpstr>NY TEKNIK 2010: CENSUR PÅ KTH </vt:lpstr>
      <vt:lpstr>KTH-GATE: VAD CENSURERADES?</vt:lpstr>
      <vt:lpstr>SAMMANBROTTEN </vt:lpstr>
      <vt:lpstr>VÄTEBOMB: VETENSKAPEN STATEN</vt:lpstr>
      <vt:lpstr>ATOMBOMBSOBSERVERATÖRER</vt:lpstr>
      <vt:lpstr>DESTRUKTION VIETNAM NAPALM</vt:lpstr>
      <vt:lpstr>LOGIKENS SAMMANBROTT</vt:lpstr>
      <vt:lpstr>PowerPoint-presentation</vt:lpstr>
      <vt:lpstr>PINGVINLOGIK 1</vt:lpstr>
      <vt:lpstr>PINGVINLOGIK 2</vt:lpstr>
      <vt:lpstr>PINGVINLOGIK 3</vt:lpstr>
      <vt:lpstr>PINGVINLOGIK 4</vt:lpstr>
      <vt:lpstr>PINGVINLOGIK 5</vt:lpstr>
      <vt:lpstr>PINGVINLOGIK 6</vt:lpstr>
      <vt:lpstr>ARGUMENTUM AD IGNORANTIAM</vt:lpstr>
      <vt:lpstr>ARGUMENTUM MUSCA</vt:lpstr>
      <vt:lpstr>VETENSKAP</vt:lpstr>
      <vt:lpstr>SEN MODERNISM 1900 - </vt:lpstr>
      <vt:lpstr>POSTMODERNISM 1945 - </vt:lpstr>
      <vt:lpstr>STAT – POLITIK - VETENSKAP</vt:lpstr>
      <vt:lpstr>VANNEVAR BUSH  MANHATTAN PROJECT </vt:lpstr>
      <vt:lpstr>VANNEVAR BUSH 1945</vt:lpstr>
      <vt:lpstr>EISENHOWER 1961</vt:lpstr>
      <vt:lpstr>EISENHOWER 1961</vt:lpstr>
      <vt:lpstr>LYSENKO 1928 - 1965</vt:lpstr>
      <vt:lpstr>LYSENKOISM</vt:lpstr>
      <vt:lpstr>IPCC FN KLIMATPANEL</vt:lpstr>
      <vt:lpstr>ROYAL SOCIETY: NULLIUS IN VERBA</vt:lpstr>
      <vt:lpstr>ROYAL SOCIETY 2000 -</vt:lpstr>
      <vt:lpstr>ROYAL SOCIETY 2000 - </vt:lpstr>
      <vt:lpstr>KVA = ROYAL SOCIETY</vt:lpstr>
      <vt:lpstr>WARMING - COOLING</vt:lpstr>
      <vt:lpstr>CO2 SPÅRGAS 0.04%</vt:lpstr>
      <vt:lpstr>CO2 GLOBAL COOLING</vt:lpstr>
      <vt:lpstr>PowerPoint-presentation</vt:lpstr>
      <vt:lpstr>TYSKLAND 1870 - 1933</vt:lpstr>
      <vt:lpstr>POWERED HUMAN FLIGHT 1903</vt:lpstr>
      <vt:lpstr>THEORY OF FLIGHT</vt:lpstr>
      <vt:lpstr>PRANDTL DRAG GRÄNSSKIKT 1904</vt:lpstr>
      <vt:lpstr>KUTTA ZHUKOVSKY CIRCULATION LIFT 1904</vt:lpstr>
      <vt:lpstr>KZP WRONG: NOT BOUNDARY LAYER  NOT CIRCULATION  BUT 3D ROTATIONAL SEPARATION</vt:lpstr>
      <vt:lpstr>WRONG: NEWTON 1680 – 1904 KZP  1904 - 2008 </vt:lpstr>
      <vt:lpstr>USA 1933 - </vt:lpstr>
      <vt:lpstr>ENGLAND 1688 - </vt:lpstr>
      <vt:lpstr>FRANKRIKE 1789 - 1870</vt:lpstr>
      <vt:lpstr>SVERIGE</vt:lpstr>
      <vt:lpstr>TRYCKPRESSEN OCH DATORN: INFORMATION FÖR MÅNGA</vt:lpstr>
      <vt:lpstr>SAMMANFATTNING</vt:lpstr>
      <vt:lpstr>KURZWEIL: 2045</vt:lpstr>
      <vt:lpstr>KURZWEIL SIX EPOCHS OF EVOLUTION</vt:lpstr>
      <vt:lpstr>KURZWEIL SINGULARITETEN 2045</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STATEN OCH VETENSKAPEN</dc:title>
  <dc:creator>Claes Johnson</dc:creator>
  <cp:lastModifiedBy>Claes Johnson</cp:lastModifiedBy>
  <cp:revision>246</cp:revision>
  <dcterms:created xsi:type="dcterms:W3CDTF">2012-05-06T08:58:22Z</dcterms:created>
  <dcterms:modified xsi:type="dcterms:W3CDTF">2012-05-12T10:52:01Z</dcterms:modified>
</cp:coreProperties>
</file>