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media/media1.gif" ContentType="video/unknown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15.xml" ContentType="application/vnd.openxmlformats-officedocument.presentationml.slide+xml"/>
  <Default Extension="tiff" ContentType="image/tiff"/>
  <Override PartName="/ppt/slides/slide46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304" r:id="rId3"/>
    <p:sldId id="305" r:id="rId4"/>
    <p:sldId id="276" r:id="rId5"/>
    <p:sldId id="277" r:id="rId6"/>
    <p:sldId id="257" r:id="rId7"/>
    <p:sldId id="328" r:id="rId8"/>
    <p:sldId id="289" r:id="rId9"/>
    <p:sldId id="291" r:id="rId10"/>
    <p:sldId id="293" r:id="rId11"/>
    <p:sldId id="312" r:id="rId12"/>
    <p:sldId id="300" r:id="rId13"/>
    <p:sldId id="301" r:id="rId14"/>
    <p:sldId id="302" r:id="rId15"/>
    <p:sldId id="303" r:id="rId16"/>
    <p:sldId id="294" r:id="rId17"/>
    <p:sldId id="322" r:id="rId18"/>
    <p:sldId id="326" r:id="rId19"/>
    <p:sldId id="270" r:id="rId20"/>
    <p:sldId id="323" r:id="rId21"/>
    <p:sldId id="265" r:id="rId22"/>
    <p:sldId id="266" r:id="rId23"/>
    <p:sldId id="279" r:id="rId24"/>
    <p:sldId id="335" r:id="rId25"/>
    <p:sldId id="334" r:id="rId26"/>
    <p:sldId id="337" r:id="rId27"/>
    <p:sldId id="330" r:id="rId28"/>
    <p:sldId id="332" r:id="rId29"/>
    <p:sldId id="324" r:id="rId30"/>
    <p:sldId id="314" r:id="rId31"/>
    <p:sldId id="280" r:id="rId32"/>
    <p:sldId id="321" r:id="rId33"/>
    <p:sldId id="329" r:id="rId34"/>
    <p:sldId id="315" r:id="rId35"/>
    <p:sldId id="262" r:id="rId36"/>
    <p:sldId id="258" r:id="rId37"/>
    <p:sldId id="310" r:id="rId38"/>
    <p:sldId id="307" r:id="rId39"/>
    <p:sldId id="309" r:id="rId40"/>
    <p:sldId id="282" r:id="rId41"/>
    <p:sldId id="267" r:id="rId42"/>
    <p:sldId id="316" r:id="rId43"/>
    <p:sldId id="269" r:id="rId44"/>
    <p:sldId id="317" r:id="rId45"/>
    <p:sldId id="268" r:id="rId46"/>
    <p:sldId id="271" r:id="rId47"/>
    <p:sldId id="318" r:id="rId48"/>
    <p:sldId id="298" r:id="rId49"/>
    <p:sldId id="260" r:id="rId50"/>
    <p:sldId id="284" r:id="rId51"/>
    <p:sldId id="283" r:id="rId52"/>
    <p:sldId id="299" r:id="rId53"/>
    <p:sldId id="319" r:id="rId54"/>
    <p:sldId id="320" r:id="rId55"/>
    <p:sldId id="286" r:id="rId56"/>
    <p:sldId id="287" r:id="rId57"/>
    <p:sldId id="274" r:id="rId58"/>
    <p:sldId id="295" r:id="rId59"/>
    <p:sldId id="296" r:id="rId60"/>
    <p:sldId id="297" r:id="rId61"/>
    <p:sldId id="311" r:id="rId62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7130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722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707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5758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624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593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286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561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3558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8364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947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8DDCB-68F9-8940-83BC-2CF56F8F5D70}" type="datetimeFigureOut">
              <a:rPr lang="sv-SE" smtClean="0"/>
              <a:pPr/>
              <a:t>9/9/11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0EF5-788D-394B-B6DF-3786B38C0706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478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gif"/><Relationship Id="rId4" Type="http://schemas.openxmlformats.org/officeDocument/2006/relationships/image" Target="../media/image1.png"/><Relationship Id="rId1" Type="http://schemas.openxmlformats.org/officeDocument/2006/relationships/video" Target="../media/media1.gif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gif"/><Relationship Id="rId4" Type="http://schemas.openxmlformats.org/officeDocument/2006/relationships/image" Target="../media/image1.png"/><Relationship Id="rId1" Type="http://schemas.openxmlformats.org/officeDocument/2006/relationships/video" Target="../media/media1.gif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gif"/><Relationship Id="rId4" Type="http://schemas.openxmlformats.org/officeDocument/2006/relationships/image" Target="../media/image1.png"/><Relationship Id="rId1" Type="http://schemas.openxmlformats.org/officeDocument/2006/relationships/video" Target="../media/media1.gif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1.gif"/><Relationship Id="rId4" Type="http://schemas.openxmlformats.org/officeDocument/2006/relationships/image" Target="../media/image1.png"/><Relationship Id="rId1" Type="http://schemas.openxmlformats.org/officeDocument/2006/relationships/video" Target="../media/media1.gif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CO2 CLIMATE ALARMISM DEBUNKED BY MATHEMATICS</a:t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Claes Johnson KTH  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 smtClean="0"/>
          </a:p>
          <a:p>
            <a:pPr marL="457200" indent="-457200">
              <a:buFont typeface="Arial"/>
              <a:buChar char="•"/>
            </a:pPr>
            <a:endParaRPr lang="sv-SE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64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SECRET OF FLIGHT: LIFT + DRAG</a:t>
            </a:r>
            <a:endParaRPr lang="sv-SE" dirty="0"/>
          </a:p>
        </p:txBody>
      </p:sp>
      <p:pic>
        <p:nvPicPr>
          <p:cNvPr id="6" name="Platshållare för innehåll 5" descr="cylinderse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979" b="5979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417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BEGINNING STALL AOA = 14</a:t>
            </a:r>
            <a:endParaRPr lang="sv-SE" dirty="0"/>
          </a:p>
        </p:txBody>
      </p:sp>
      <p:pic>
        <p:nvPicPr>
          <p:cNvPr id="6" name="Platshållare för innehåll 5" descr="aoa14_surface.avi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11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JOULE EXP 1845: VELOCITY T = 6</a:t>
            </a:r>
            <a:endParaRPr lang="sv-SE" dirty="0"/>
          </a:p>
        </p:txBody>
      </p:sp>
      <p:pic>
        <p:nvPicPr>
          <p:cNvPr id="4" name="Platshållare för innehåll 3" descr="vel_T_6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272" b="8272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43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JOULE EXP: TEMP T = 12</a:t>
            </a:r>
            <a:endParaRPr lang="sv-SE" dirty="0"/>
          </a:p>
        </p:txBody>
      </p:sp>
      <p:pic>
        <p:nvPicPr>
          <p:cNvPr id="4" name="Platshållare för innehåll 3" descr="Tem_T_12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272" b="8272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262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JOULE EXP: TURBULENT DISSIPATION</a:t>
            </a:r>
            <a:endParaRPr lang="sv-SE" dirty="0"/>
          </a:p>
        </p:txBody>
      </p:sp>
      <p:pic>
        <p:nvPicPr>
          <p:cNvPr id="4" name="Platshållare för innehåll 3" descr="tur_disp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8796" b="8796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883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DENSITY + TEMPERATURE: </a:t>
            </a:r>
            <a:br>
              <a:rPr lang="sv-SE" dirty="0" smtClean="0"/>
            </a:br>
            <a:r>
              <a:rPr lang="sv-SE" dirty="0" smtClean="0"/>
              <a:t>GAP LEFT RIGHT </a:t>
            </a:r>
            <a:endParaRPr lang="sv-SE" dirty="0"/>
          </a:p>
        </p:txBody>
      </p:sp>
      <p:pic>
        <p:nvPicPr>
          <p:cNvPr id="5" name="Bildobjekt 4" descr="T_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44849" y="1590106"/>
            <a:ext cx="3748754" cy="2819933"/>
          </a:xfrm>
          <a:prstGeom prst="rect">
            <a:avLst/>
          </a:prstGeom>
        </p:spPr>
      </p:pic>
      <p:pic>
        <p:nvPicPr>
          <p:cNvPr id="7" name="Platshållare för innehåll 6" descr="Rho_1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445" b="13445"/>
          <a:stretch>
            <a:fillRect/>
          </a:stretch>
        </p:blipFill>
        <p:spPr>
          <a:xfrm>
            <a:off x="457200" y="1979037"/>
            <a:ext cx="4420312" cy="2431002"/>
          </a:xfrm>
        </p:spPr>
      </p:pic>
      <p:sp>
        <p:nvSpPr>
          <p:cNvPr id="8" name="textruta 7"/>
          <p:cNvSpPr txBox="1"/>
          <p:nvPr/>
        </p:nvSpPr>
        <p:spPr>
          <a:xfrm>
            <a:off x="800467" y="5015771"/>
            <a:ext cx="775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 smtClean="0"/>
              <a:t>STATISTICAL MECH: NO GAP: WRONG</a:t>
            </a:r>
            <a:endParaRPr lang="sv-SE" sz="2800" dirty="0"/>
          </a:p>
        </p:txBody>
      </p:sp>
      <p:sp>
        <p:nvSpPr>
          <p:cNvPr id="10" name="textruta 9"/>
          <p:cNvSpPr txBox="1"/>
          <p:nvPr/>
        </p:nvSpPr>
        <p:spPr>
          <a:xfrm>
            <a:off x="672391" y="5816160"/>
            <a:ext cx="7503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 smtClean="0"/>
              <a:t>COMPUT MECH: SPEC. GAP: CORRECT</a:t>
            </a:r>
            <a:endParaRPr lang="sv-SE" sz="3600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66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MAIN RESULTS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 smtClean="0"/>
              <a:t>RESOLUTION D’ALEMBERT’S PARADOX 1752</a:t>
            </a:r>
          </a:p>
          <a:p>
            <a:r>
              <a:rPr lang="sv-SE" dirty="0" smtClean="0"/>
              <a:t>NEW THEORY OF FLIGHT</a:t>
            </a:r>
          </a:p>
          <a:p>
            <a:r>
              <a:rPr lang="sv-SE" dirty="0" smtClean="0"/>
              <a:t>DETERMINISTIC 2ND WITHOUT ENTROPY:</a:t>
            </a:r>
          </a:p>
          <a:p>
            <a:r>
              <a:rPr lang="sv-SE" dirty="0" smtClean="0"/>
              <a:t>KINETIC, HEAT ENERGY, WORK + TURB DISSIPATION</a:t>
            </a:r>
          </a:p>
          <a:p>
            <a:endParaRPr lang="sv-SE" dirty="0" smtClean="0"/>
          </a:p>
          <a:p>
            <a:r>
              <a:rPr lang="sv-SE" dirty="0" smtClean="0"/>
              <a:t>FINITE PRECISION COMPUTATION: ANALOG vs DIGITAL</a:t>
            </a:r>
          </a:p>
          <a:p>
            <a:endParaRPr lang="sv-SE" dirty="0" smtClean="0"/>
          </a:p>
          <a:p>
            <a:r>
              <a:rPr lang="sv-SE" dirty="0" smtClean="0"/>
              <a:t>COMPUTATION OF TURBULENT FLOW</a:t>
            </a:r>
          </a:p>
          <a:p>
            <a:r>
              <a:rPr lang="sv-SE" dirty="0" smtClean="0"/>
              <a:t>MEANVALUES COMPUTABLE</a:t>
            </a:r>
          </a:p>
          <a:p>
            <a:r>
              <a:rPr lang="sv-SE" dirty="0" smtClean="0"/>
              <a:t>MONTHLY MEAN VALUE PREDICTABLE OVER YEARS</a:t>
            </a:r>
          </a:p>
          <a:p>
            <a:r>
              <a:rPr lang="sv-SE" dirty="0" smtClean="0"/>
              <a:t>DAILY TEMPERATURE UNPREDICTABLE  OVER WEEKS</a:t>
            </a:r>
          </a:p>
          <a:p>
            <a:r>
              <a:rPr lang="sv-SE" dirty="0" smtClean="0"/>
              <a:t>REFORM OF MATH EDUCATION: BODY&amp;SOUL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749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2ND LAW WITHOUT ENTROPY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smtClean="0"/>
              <a:t>E = HEAT ENERGY</a:t>
            </a:r>
          </a:p>
          <a:p>
            <a:r>
              <a:rPr lang="sv-SE" dirty="0" smtClean="0"/>
              <a:t>K = KINETICS ENERGY</a:t>
            </a:r>
          </a:p>
          <a:p>
            <a:r>
              <a:rPr lang="sv-SE" dirty="0" smtClean="0"/>
              <a:t>W = WORK</a:t>
            </a:r>
          </a:p>
          <a:p>
            <a:r>
              <a:rPr lang="sv-SE" dirty="0" smtClean="0"/>
              <a:t>D = TURBULENT DISSIPATION &gt; 0</a:t>
            </a:r>
          </a:p>
          <a:p>
            <a:endParaRPr lang="sv-SE" dirty="0"/>
          </a:p>
          <a:p>
            <a:r>
              <a:rPr lang="sv-SE" dirty="0" err="1" smtClean="0"/>
              <a:t>dK</a:t>
            </a:r>
            <a:r>
              <a:rPr lang="sv-SE" dirty="0" smtClean="0"/>
              <a:t> = W – D, </a:t>
            </a:r>
            <a:r>
              <a:rPr lang="sv-SE" dirty="0" err="1"/>
              <a:t>dE</a:t>
            </a:r>
            <a:r>
              <a:rPr lang="sv-SE" dirty="0"/>
              <a:t> = </a:t>
            </a:r>
            <a:r>
              <a:rPr lang="sv-SE" dirty="0" smtClean="0"/>
              <a:t>- W </a:t>
            </a:r>
            <a:r>
              <a:rPr lang="sv-SE" dirty="0"/>
              <a:t>+ </a:t>
            </a:r>
            <a:r>
              <a:rPr lang="sv-SE" dirty="0" smtClean="0"/>
              <a:t>D, </a:t>
            </a:r>
            <a:r>
              <a:rPr lang="sv-SE" dirty="0" err="1" smtClean="0"/>
              <a:t>dK</a:t>
            </a:r>
            <a:r>
              <a:rPr lang="sv-SE" dirty="0" smtClean="0"/>
              <a:t> + </a:t>
            </a:r>
            <a:r>
              <a:rPr lang="sv-SE" dirty="0" err="1" smtClean="0"/>
              <a:t>dE</a:t>
            </a:r>
            <a:r>
              <a:rPr lang="sv-SE" dirty="0" smtClean="0"/>
              <a:t> = 0</a:t>
            </a:r>
          </a:p>
          <a:p>
            <a:endParaRPr lang="sv-SE" dirty="0" smtClean="0"/>
          </a:p>
          <a:p>
            <a:r>
              <a:rPr lang="sv-SE" dirty="0" smtClean="0"/>
              <a:t>W &gt; 0 EXPANSION, W &lt; 0 COMPRESSION</a:t>
            </a:r>
          </a:p>
          <a:p>
            <a:r>
              <a:rPr lang="sv-SE" dirty="0" smtClean="0"/>
              <a:t>D &gt; 0 IRREVERSIBLE: FROM K TO 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82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TWO TOPICS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sv-SE" dirty="0" smtClean="0"/>
          </a:p>
          <a:p>
            <a:pPr>
              <a:buNone/>
            </a:pPr>
            <a:r>
              <a:rPr lang="sv-SE" dirty="0" smtClean="0"/>
              <a:t>CLIMATE SENSITIVITY:</a:t>
            </a:r>
          </a:p>
          <a:p>
            <a:r>
              <a:rPr lang="sv-SE" dirty="0" smtClean="0"/>
              <a:t>CHANGE OF TEMP UNDER CHANGE OF HEAT FORCING</a:t>
            </a:r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r>
              <a:rPr lang="sv-SE" smtClean="0"/>
              <a:t>BACKRADIATION:</a:t>
            </a:r>
          </a:p>
          <a:p>
            <a:r>
              <a:rPr lang="sv-SE" dirty="0" smtClean="0"/>
              <a:t>UNPHYSICAL </a:t>
            </a:r>
          </a:p>
          <a:p>
            <a:r>
              <a:rPr lang="sv-SE" dirty="0" smtClean="0"/>
              <a:t>FALSE STEFAN-BOLTZMANN</a:t>
            </a:r>
          </a:p>
          <a:p>
            <a:r>
              <a:rPr lang="sv-SE" dirty="0" smtClean="0"/>
              <a:t>NOT IN PHYSICS LITERATURE</a:t>
            </a:r>
          </a:p>
          <a:p>
            <a:endParaRPr lang="sv-SE" dirty="0" smtClean="0"/>
          </a:p>
          <a:p>
            <a:endParaRPr lang="sv-SE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823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CLIMATE SENSITIVITY</a:t>
            </a:r>
            <a:endParaRPr lang="sv-SE" dirty="0"/>
          </a:p>
        </p:txBody>
      </p:sp>
      <p:pic>
        <p:nvPicPr>
          <p:cNvPr id="6" name="earth_rad_budget_kiehl_trenberth_1997_big[1].gif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350" y="1600200"/>
            <a:ext cx="6589713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28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CENSORS OF SCIENCE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 smtClean="0"/>
              <a:t>SCIENTIFIC JOURNALS</a:t>
            </a:r>
          </a:p>
          <a:p>
            <a:r>
              <a:rPr lang="sv-SE" dirty="0" smtClean="0"/>
              <a:t>SCIENTIFIC SOCIETIES</a:t>
            </a:r>
          </a:p>
          <a:p>
            <a:r>
              <a:rPr lang="sv-SE" dirty="0" smtClean="0"/>
              <a:t>(INTER) GOVERNMENTAL INST.</a:t>
            </a:r>
          </a:p>
          <a:p>
            <a:r>
              <a:rPr lang="sv-SE" dirty="0" smtClean="0"/>
              <a:t>MEDIA</a:t>
            </a:r>
          </a:p>
          <a:p>
            <a:r>
              <a:rPr lang="sv-SE" dirty="0" smtClean="0"/>
              <a:t>WIKIPEDIA</a:t>
            </a:r>
          </a:p>
          <a:p>
            <a:r>
              <a:rPr lang="sv-SE" dirty="0" smtClean="0"/>
              <a:t>CLIMATE SCIENCE: POLITICAL CORRECTNESS</a:t>
            </a:r>
          </a:p>
          <a:p>
            <a:endParaRPr lang="sv-SE" dirty="0"/>
          </a:p>
          <a:p>
            <a:r>
              <a:rPr lang="sv-SE" dirty="0" smtClean="0"/>
              <a:t>KTH-GATE: MATH BOOK BURNED 2010</a:t>
            </a:r>
          </a:p>
          <a:p>
            <a:r>
              <a:rPr lang="sv-SE" dirty="0" smtClean="0"/>
              <a:t>HELP FROM ROYAL SWEDISH ACAD </a:t>
            </a:r>
            <a:r>
              <a:rPr lang="sv-SE" dirty="0" err="1" smtClean="0"/>
              <a:t>of</a:t>
            </a:r>
            <a:r>
              <a:rPr lang="sv-SE" dirty="0" smtClean="0"/>
              <a:t> SCIENCES</a:t>
            </a:r>
          </a:p>
          <a:p>
            <a:r>
              <a:rPr lang="sv-SE" dirty="0" smtClean="0"/>
              <a:t>HOSTED CLIMATE ALARMIST NOBEL SYMP 2011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9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GLOBAL CLIMATE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TOA TEMPERATURE AT 5 KM: -18 C</a:t>
            </a:r>
          </a:p>
          <a:p>
            <a:r>
              <a:rPr lang="sv-SE" dirty="0" smtClean="0"/>
              <a:t>EFFECTIVE OUTGOING RAD. = 235 W/m2</a:t>
            </a:r>
          </a:p>
          <a:p>
            <a:r>
              <a:rPr lang="sv-SE" dirty="0" smtClean="0"/>
              <a:t>= INSOLATION X ALBEDO = 235 W/m2</a:t>
            </a:r>
          </a:p>
          <a:p>
            <a:endParaRPr lang="sv-SE" dirty="0"/>
          </a:p>
          <a:p>
            <a:r>
              <a:rPr lang="sv-SE" dirty="0" smtClean="0"/>
              <a:t>OBSERVED LAPSE RATE = 6.5 C/KM</a:t>
            </a:r>
          </a:p>
          <a:p>
            <a:r>
              <a:rPr lang="sv-SE" dirty="0" smtClean="0"/>
              <a:t>OBSERVED SURFACE TEMPERATURE = + 15 C</a:t>
            </a:r>
          </a:p>
          <a:p>
            <a:endParaRPr lang="sv-SE" dirty="0"/>
          </a:p>
          <a:p>
            <a:r>
              <a:rPr lang="sv-SE" dirty="0" smtClean="0"/>
              <a:t>CHANGE: TOA ALTITUDE + LAPSE RATE   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93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CLIMATE SENSITIVITY: CO2 ALARMISM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NO FEED-BACK STEFAN-BOLTZMANN: 1 C</a:t>
            </a:r>
          </a:p>
          <a:p>
            <a:endParaRPr lang="sv-SE" dirty="0"/>
          </a:p>
          <a:p>
            <a:r>
              <a:rPr lang="sv-SE" dirty="0"/>
              <a:t>LINEARIZED SB: </a:t>
            </a:r>
            <a:r>
              <a:rPr lang="sv-SE" dirty="0" err="1"/>
              <a:t>dQ</a:t>
            </a:r>
            <a:r>
              <a:rPr lang="sv-SE" dirty="0"/>
              <a:t> = 4 </a:t>
            </a:r>
            <a:r>
              <a:rPr lang="sv-SE" dirty="0" err="1"/>
              <a:t>dT</a:t>
            </a:r>
            <a:endParaRPr lang="sv-SE" dirty="0"/>
          </a:p>
          <a:p>
            <a:endParaRPr lang="sv-SE" dirty="0"/>
          </a:p>
          <a:p>
            <a:r>
              <a:rPr lang="sv-SE" dirty="0"/>
              <a:t>RADIATIVE FORCING FROM DOUBLED </a:t>
            </a:r>
            <a:r>
              <a:rPr lang="sv-SE" dirty="0" smtClean="0"/>
              <a:t>CO2 = 4 W/m2</a:t>
            </a:r>
          </a:p>
          <a:p>
            <a:endParaRPr lang="sv-SE" dirty="0"/>
          </a:p>
          <a:p>
            <a:r>
              <a:rPr lang="sv-SE" dirty="0" smtClean="0"/>
              <a:t>WITH FEED-BACK: 3 - 4 C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79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ATMOSPHERIC CLIMATE SENSITIVITY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 smtClean="0"/>
          </a:p>
          <a:p>
            <a:r>
              <a:rPr lang="sv-SE" dirty="0" smtClean="0"/>
              <a:t>ATMOSPHERE EFFECT = 33 C   (288 – 255 K)</a:t>
            </a:r>
          </a:p>
          <a:p>
            <a:endParaRPr lang="sv-SE" dirty="0" smtClean="0"/>
          </a:p>
          <a:p>
            <a:r>
              <a:rPr lang="sv-SE" dirty="0" smtClean="0"/>
              <a:t>DOUBLED C02 = 1% CHANGE OF ATMOSPHERE</a:t>
            </a:r>
          </a:p>
          <a:p>
            <a:endParaRPr lang="sv-SE" dirty="0" smtClean="0"/>
          </a:p>
          <a:p>
            <a:r>
              <a:rPr lang="sv-SE" dirty="0" smtClean="0"/>
              <a:t>1% OF EFFECT = 0.4 C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63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OBSERVATION: 0.4 C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VARIATION OF TEMP VS INSOLATION</a:t>
            </a:r>
          </a:p>
          <a:p>
            <a:r>
              <a:rPr lang="sv-SE" dirty="0" smtClean="0"/>
              <a:t>DAILY, SEASONAL, REGIONAL,…</a:t>
            </a:r>
          </a:p>
          <a:p>
            <a:r>
              <a:rPr lang="sv-SE" dirty="0" err="1" smtClean="0"/>
              <a:t>dQ</a:t>
            </a:r>
            <a:r>
              <a:rPr lang="sv-SE" dirty="0" smtClean="0"/>
              <a:t> = 10 </a:t>
            </a:r>
            <a:r>
              <a:rPr lang="sv-SE" dirty="0" err="1" smtClean="0"/>
              <a:t>dT</a:t>
            </a:r>
            <a:r>
              <a:rPr lang="sv-SE" dirty="0" smtClean="0"/>
              <a:t> </a:t>
            </a:r>
          </a:p>
          <a:p>
            <a:endParaRPr lang="sv-SE" dirty="0" smtClean="0"/>
          </a:p>
          <a:p>
            <a:r>
              <a:rPr lang="sv-SE" dirty="0" smtClean="0"/>
              <a:t>IDSO</a:t>
            </a:r>
            <a:r>
              <a:rPr lang="sv-SE" dirty="0"/>
              <a:t>, LINDZEN, SPENCER,</a:t>
            </a:r>
            <a:r>
              <a:rPr lang="sv-SE" dirty="0" smtClean="0"/>
              <a:t>…</a:t>
            </a:r>
          </a:p>
          <a:p>
            <a:endParaRPr lang="sv-SE" dirty="0"/>
          </a:p>
          <a:p>
            <a:r>
              <a:rPr lang="sv-SE" dirty="0" smtClean="0"/>
              <a:t>IPCC: 4 C: FACTOR 10??</a:t>
            </a:r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67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YEARLY VARIATION STOCKHOLM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5329015"/>
            <a:ext cx="8229600" cy="797148"/>
          </a:xfrm>
        </p:spPr>
        <p:txBody>
          <a:bodyPr>
            <a:normAutofit/>
          </a:bodyPr>
          <a:lstStyle/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</p:txBody>
      </p:sp>
      <p:pic>
        <p:nvPicPr>
          <p:cNvPr id="4" name="Picture 3" descr="stocktem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50" y="1784350"/>
            <a:ext cx="4102100" cy="32893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67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DIURNAL + YEARLY VARIATION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sv-SE" dirty="0" smtClean="0"/>
              <a:t>BASIC MODEL:  </a:t>
            </a:r>
            <a:r>
              <a:rPr lang="sv-SE" dirty="0" smtClean="0"/>
              <a:t>C </a:t>
            </a:r>
            <a:r>
              <a:rPr lang="sv-SE" dirty="0" err="1" smtClean="0"/>
              <a:t>dT/dt</a:t>
            </a:r>
            <a:r>
              <a:rPr lang="sv-SE" dirty="0" smtClean="0"/>
              <a:t> = </a:t>
            </a:r>
            <a:r>
              <a:rPr lang="sv-SE" dirty="0" err="1" smtClean="0"/>
              <a:t>F(t</a:t>
            </a:r>
            <a:r>
              <a:rPr lang="sv-SE" dirty="0" smtClean="0"/>
              <a:t>) – Lambda T</a:t>
            </a:r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r>
              <a:rPr lang="sv-SE" dirty="0" smtClean="0"/>
              <a:t>SENSITIVITY: S = 1/Lambda</a:t>
            </a:r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r>
              <a:rPr lang="sv-SE" dirty="0" smtClean="0"/>
              <a:t>DETERMINE C + S FROM MEASURED </a:t>
            </a:r>
            <a:r>
              <a:rPr lang="sv-SE" dirty="0" err="1" smtClean="0"/>
              <a:t>T(t</a:t>
            </a:r>
            <a:r>
              <a:rPr lang="sv-SE" dirty="0" smtClean="0"/>
              <a:t>) + </a:t>
            </a:r>
            <a:r>
              <a:rPr lang="sv-SE" dirty="0" err="1" smtClean="0"/>
              <a:t>F(t</a:t>
            </a:r>
            <a:r>
              <a:rPr lang="sv-SE" dirty="0" smtClean="0"/>
              <a:t>)</a:t>
            </a:r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r>
              <a:rPr lang="sv-SE" dirty="0" smtClean="0"/>
              <a:t>DIURNAL + YEARLY: S &lt; 0.1 </a:t>
            </a:r>
          </a:p>
          <a:p>
            <a:pPr>
              <a:buNone/>
            </a:pPr>
            <a:r>
              <a:rPr lang="sv-SE" dirty="0" smtClean="0"/>
              <a:t>IPCC S </a:t>
            </a:r>
            <a:r>
              <a:rPr lang="sv-SE" smtClean="0"/>
              <a:t>= 1: </a:t>
            </a:r>
            <a:r>
              <a:rPr lang="sv-SE" dirty="0" smtClean="0"/>
              <a:t>10 TIMES BIGGER.</a:t>
            </a:r>
            <a:endParaRPr lang="sv-SE" dirty="0" smtClean="0"/>
          </a:p>
          <a:p>
            <a:pPr>
              <a:buNone/>
            </a:pPr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67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PHASE LAG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LARGE:  1/4 PERIOD:  Lambda SMALL</a:t>
            </a:r>
          </a:p>
          <a:p>
            <a:r>
              <a:rPr lang="sv-SE" dirty="0" smtClean="0"/>
              <a:t>SMALL: 1/8 PERIOD: Lambda LARGE + S SMALL</a:t>
            </a:r>
          </a:p>
          <a:p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OBSERVATION: SMALL:</a:t>
            </a:r>
          </a:p>
          <a:p>
            <a:r>
              <a:rPr lang="sv-SE" dirty="0" smtClean="0"/>
              <a:t>DIURNAL: 3 HOURS: SMALL</a:t>
            </a:r>
          </a:p>
          <a:p>
            <a:r>
              <a:rPr lang="sv-SE" dirty="0" smtClean="0"/>
              <a:t>YEARLY : ONE MONTH: SMALL</a:t>
            </a:r>
            <a:r>
              <a:rPr lang="sv-SE" dirty="0" smtClean="0"/>
              <a:t> </a:t>
            </a:r>
            <a:endParaRPr lang="sv-SE" dirty="0" smtClean="0"/>
          </a:p>
          <a:p>
            <a:endParaRPr lang="sv-SE" dirty="0" smtClean="0"/>
          </a:p>
          <a:p>
            <a:pPr>
              <a:buNone/>
            </a:pPr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67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RADIATIVE FORCING: FACTOR 4</a:t>
            </a:r>
            <a:endParaRPr lang="en-US" dirty="0"/>
          </a:p>
        </p:txBody>
      </p:sp>
      <p:pic>
        <p:nvPicPr>
          <p:cNvPr id="4" name="Content Placeholder 3" descr="FIRST_Auto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394" r="-17394"/>
          <a:stretch>
            <a:fillRect/>
          </a:stretch>
        </p:blipFill>
        <p:spPr>
          <a:xfrm>
            <a:off x="1739412" y="1417638"/>
            <a:ext cx="5553095" cy="3053988"/>
          </a:xfrm>
        </p:spPr>
      </p:pic>
      <p:sp>
        <p:nvSpPr>
          <p:cNvPr id="5" name="TextBox 4"/>
          <p:cNvSpPr txBox="1"/>
          <p:nvPr/>
        </p:nvSpPr>
        <p:spPr>
          <a:xfrm>
            <a:off x="731657" y="4707755"/>
            <a:ext cx="79551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RADIATIVE FORCING = DIP IN THE SPECTRUM = 4% OF TOTAL AREA</a:t>
            </a:r>
          </a:p>
          <a:p>
            <a:endParaRPr lang="en-US" dirty="0" smtClean="0"/>
          </a:p>
          <a:p>
            <a:r>
              <a:rPr lang="en-US" dirty="0" smtClean="0"/>
              <a:t>DOUBLED C02 = 10% CHANGE OF WIDTH OF DIP = 0.4% OF TOTAL 250 = 1 W/m2</a:t>
            </a:r>
          </a:p>
          <a:p>
            <a:endParaRPr lang="en-US" dirty="0" smtClean="0"/>
          </a:p>
          <a:p>
            <a:r>
              <a:rPr lang="en-US" dirty="0" smtClean="0"/>
              <a:t>IPCC = 4 W/m2 = 4: FACTOR 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IPCC TRICK: + 3 C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smtClean="0"/>
              <a:t>RADIATIVE FORCING </a:t>
            </a:r>
            <a:r>
              <a:rPr lang="sv-SE" dirty="0" err="1" smtClean="0"/>
              <a:t>dQ</a:t>
            </a:r>
            <a:r>
              <a:rPr lang="sv-SE" dirty="0" smtClean="0"/>
              <a:t> = 4 W/m2 </a:t>
            </a:r>
          </a:p>
          <a:p>
            <a:r>
              <a:rPr lang="sv-SE" dirty="0" smtClean="0"/>
              <a:t>= 6.3 LOG(2) W/m2 = AD HOC FORMULA</a:t>
            </a:r>
          </a:p>
          <a:p>
            <a:r>
              <a:rPr lang="sv-SE" dirty="0" smtClean="0"/>
              <a:t>4 TIMES TOO BIG VS OBSERVATION</a:t>
            </a:r>
          </a:p>
          <a:p>
            <a:endParaRPr lang="sv-SE" dirty="0" smtClean="0"/>
          </a:p>
          <a:p>
            <a:r>
              <a:rPr lang="sv-SE" dirty="0" smtClean="0"/>
              <a:t>NO-FEEDBACK SENSITIVITY </a:t>
            </a:r>
            <a:r>
              <a:rPr lang="sv-SE" dirty="0" err="1" smtClean="0"/>
              <a:t>dQ</a:t>
            </a:r>
            <a:r>
              <a:rPr lang="sv-SE" dirty="0" smtClean="0"/>
              <a:t> = 4 </a:t>
            </a:r>
            <a:r>
              <a:rPr lang="sv-SE" dirty="0" err="1" smtClean="0"/>
              <a:t>dT</a:t>
            </a:r>
            <a:endParaRPr lang="sv-SE" dirty="0" smtClean="0"/>
          </a:p>
          <a:p>
            <a:r>
              <a:rPr lang="sv-SE" dirty="0" err="1" smtClean="0"/>
              <a:t>dT</a:t>
            </a:r>
            <a:r>
              <a:rPr lang="sv-SE" dirty="0" smtClean="0"/>
              <a:t> = 1 C</a:t>
            </a:r>
          </a:p>
          <a:p>
            <a:r>
              <a:rPr lang="sv-SE" dirty="0" smtClean="0"/>
              <a:t>ONLY A DEFINITION; NOT ANY REALITY</a:t>
            </a:r>
          </a:p>
          <a:p>
            <a:endParaRPr lang="sv-SE" dirty="0" smtClean="0"/>
          </a:p>
          <a:p>
            <a:r>
              <a:rPr lang="sv-SE" dirty="0" smtClean="0"/>
              <a:t>FEED BACK </a:t>
            </a:r>
            <a:r>
              <a:rPr lang="sv-SE" dirty="0" err="1" smtClean="0"/>
              <a:t>dT</a:t>
            </a:r>
            <a:r>
              <a:rPr lang="sv-SE" dirty="0" smtClean="0"/>
              <a:t> = 3 C = CLIMATE SENSITIVITY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367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BACKRADIATION</a:t>
            </a:r>
            <a:endParaRPr lang="sv-SE" dirty="0"/>
          </a:p>
        </p:txBody>
      </p:sp>
      <p:pic>
        <p:nvPicPr>
          <p:cNvPr id="6" name="earth_rad_budget_kiehl_trenberth_1997_big[1].gif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350" y="1600200"/>
            <a:ext cx="6589713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28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SCIENCE: EXPERT KNOWLEGDE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 smtClean="0"/>
              <a:t>ONLY PHYSICIST CAN UNDERSTAND PHYSICS</a:t>
            </a:r>
          </a:p>
          <a:p>
            <a:r>
              <a:rPr lang="sv-SE" dirty="0" smtClean="0"/>
              <a:t>ONLY PRIEST CAN UNDERSTAND RELIGION</a:t>
            </a:r>
          </a:p>
          <a:p>
            <a:endParaRPr lang="sv-SE" dirty="0" smtClean="0"/>
          </a:p>
          <a:p>
            <a:r>
              <a:rPr lang="sv-SE" dirty="0" smtClean="0"/>
              <a:t>PHYSICS MADE IMPOSSIBLE TO UNDERSTAND</a:t>
            </a:r>
          </a:p>
          <a:p>
            <a:endParaRPr lang="sv-SE" dirty="0" smtClean="0"/>
          </a:p>
          <a:p>
            <a:r>
              <a:rPr lang="sv-SE" dirty="0" smtClean="0"/>
              <a:t>MODERN PHYSICS: IRRATIONAL AFTER 1900</a:t>
            </a:r>
          </a:p>
          <a:p>
            <a:r>
              <a:rPr lang="sv-SE" dirty="0" smtClean="0"/>
              <a:t>CLASSICAL PHYSICS: RATIONAL BEFORE 1900</a:t>
            </a:r>
          </a:p>
          <a:p>
            <a:endParaRPr lang="sv-SE" dirty="0"/>
          </a:p>
          <a:p>
            <a:r>
              <a:rPr lang="sv-SE" dirty="0" smtClean="0"/>
              <a:t>FAUSTIAN DRAMA: SELL SOUL FOR POWER</a:t>
            </a:r>
          </a:p>
          <a:p>
            <a:r>
              <a:rPr lang="sv-SE" dirty="0" smtClean="0"/>
              <a:t>BOOK: DR FAUSTUS OF MODERN PHYSICS</a:t>
            </a:r>
          </a:p>
          <a:p>
            <a:pPr marL="457200" lvl="1" indent="0">
              <a:buNone/>
            </a:pPr>
            <a:r>
              <a:rPr lang="sv-SE" dirty="0" smtClean="0"/>
              <a:t> 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796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BACKRADIATION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ATMOSPHERE </a:t>
            </a:r>
            <a:r>
              <a:rPr lang="sv-SE" dirty="0" err="1" smtClean="0"/>
              <a:t>to</a:t>
            </a:r>
            <a:r>
              <a:rPr lang="sv-SE" dirty="0" smtClean="0"/>
              <a:t> SURFACE 330 W/m2</a:t>
            </a:r>
          </a:p>
          <a:p>
            <a:r>
              <a:rPr lang="sv-SE" dirty="0" smtClean="0"/>
              <a:t>SURFACE INSOLATION = 170 W/m2</a:t>
            </a:r>
          </a:p>
          <a:p>
            <a:endParaRPr lang="sv-SE" dirty="0" smtClean="0"/>
          </a:p>
          <a:p>
            <a:r>
              <a:rPr lang="sv-SE" dirty="0" smtClean="0"/>
              <a:t>GROSS SURFACE INFLUX = 500 W/m2</a:t>
            </a:r>
          </a:p>
          <a:p>
            <a:endParaRPr lang="sv-SE" dirty="0" smtClean="0"/>
          </a:p>
          <a:p>
            <a:r>
              <a:rPr lang="sv-SE" dirty="0" smtClean="0"/>
              <a:t>NET FLUX EXCHANGE = 60 W/m2</a:t>
            </a:r>
          </a:p>
          <a:p>
            <a:endParaRPr lang="sv-SE" dirty="0"/>
          </a:p>
          <a:p>
            <a:r>
              <a:rPr lang="sv-SE" dirty="0" smtClean="0"/>
              <a:t>FACTOR 10: GROSS FLUX VS NET FLUX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6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CLIMATE SENSITIVTY: REAL vs FICTION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dirty="0" smtClean="0"/>
              <a:t>OBSERVATION = 0.4 C</a:t>
            </a:r>
          </a:p>
          <a:p>
            <a:endParaRPr lang="sv-SE" dirty="0"/>
          </a:p>
          <a:p>
            <a:r>
              <a:rPr lang="sv-SE" dirty="0" smtClean="0"/>
              <a:t>BY DEFINITION SB = 1 C </a:t>
            </a:r>
          </a:p>
          <a:p>
            <a:r>
              <a:rPr lang="sv-SE" dirty="0" smtClean="0"/>
              <a:t>SIMPLISTIC RADIATION MODEL</a:t>
            </a:r>
          </a:p>
          <a:p>
            <a:r>
              <a:rPr lang="sv-SE" dirty="0" smtClean="0"/>
              <a:t>SAYS NOTHING ABOUT REALITY</a:t>
            </a:r>
          </a:p>
          <a:p>
            <a:endParaRPr lang="sv-SE" dirty="0"/>
          </a:p>
          <a:p>
            <a:r>
              <a:rPr lang="sv-SE" dirty="0" smtClean="0"/>
              <a:t>IPCC FEED BACK = 4 C </a:t>
            </a:r>
          </a:p>
          <a:p>
            <a:r>
              <a:rPr lang="sv-SE" dirty="0" smtClean="0"/>
              <a:t>INFLATION FACTOR = 10</a:t>
            </a:r>
          </a:p>
          <a:p>
            <a:endParaRPr lang="sv-SE" dirty="0" smtClean="0"/>
          </a:p>
          <a:p>
            <a:r>
              <a:rPr lang="sv-SE" dirty="0" smtClean="0"/>
              <a:t>HOW TO MAKE SMALL BIG</a:t>
            </a:r>
          </a:p>
          <a:p>
            <a:r>
              <a:rPr lang="sv-SE" dirty="0" smtClean="0"/>
              <a:t>A BIG LIE MORE CREDIBLE THAN SMALL LIE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212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IPCC FACTOR 10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CLIMATE SENSITIVITY</a:t>
            </a:r>
          </a:p>
          <a:p>
            <a:r>
              <a:rPr lang="sv-SE" dirty="0" smtClean="0"/>
              <a:t>PERTURBATIONS OF HEAT FLUX</a:t>
            </a:r>
          </a:p>
          <a:p>
            <a:endParaRPr lang="sv-SE" dirty="0" smtClean="0"/>
          </a:p>
          <a:p>
            <a:r>
              <a:rPr lang="sv-SE" dirty="0" smtClean="0"/>
              <a:t>PERTURBATIONS OF NET FLUX</a:t>
            </a:r>
          </a:p>
          <a:p>
            <a:endParaRPr lang="sv-SE" dirty="0"/>
          </a:p>
          <a:p>
            <a:r>
              <a:rPr lang="sv-SE" dirty="0"/>
              <a:t>PERTURBATIONS OF GROSS </a:t>
            </a:r>
            <a:r>
              <a:rPr lang="sv-SE" dirty="0" smtClean="0"/>
              <a:t>FLUX??</a:t>
            </a:r>
          </a:p>
          <a:p>
            <a:r>
              <a:rPr lang="sv-SE" dirty="0" smtClean="0"/>
              <a:t>FACTOR 10??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79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= 10 - 9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1% of 1 = 0.01</a:t>
            </a:r>
          </a:p>
          <a:p>
            <a:endParaRPr lang="en-US" dirty="0" smtClean="0"/>
          </a:p>
          <a:p>
            <a:r>
              <a:rPr lang="en-US" dirty="0" smtClean="0"/>
              <a:t>1% of 10 = 0.1</a:t>
            </a:r>
          </a:p>
          <a:p>
            <a:endParaRPr lang="en-US" dirty="0" smtClean="0"/>
          </a:p>
          <a:p>
            <a:r>
              <a:rPr lang="en-US" dirty="0" smtClean="0"/>
              <a:t>FACTOR 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MATHEMATICAL ANALYSIS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BACKRADIATION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2ND LAW THERMODYNAMICS</a:t>
            </a:r>
          </a:p>
          <a:p>
            <a:endParaRPr lang="sv-SE" dirty="0"/>
          </a:p>
          <a:p>
            <a:r>
              <a:rPr lang="sv-SE" dirty="0" smtClean="0"/>
              <a:t>FACTOR 10?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769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MATH-PHYSICS-REALITY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dirty="0" smtClean="0"/>
              <a:t>REAL PHYSICS: ANALOG COMPUTATION</a:t>
            </a:r>
          </a:p>
          <a:p>
            <a:endParaRPr lang="sv-SE" dirty="0"/>
          </a:p>
          <a:p>
            <a:r>
              <a:rPr lang="sv-SE" dirty="0" smtClean="0"/>
              <a:t>SIMULATION: DIGITAL COMPUTATION</a:t>
            </a:r>
          </a:p>
          <a:p>
            <a:endParaRPr lang="sv-SE" dirty="0"/>
          </a:p>
          <a:p>
            <a:r>
              <a:rPr lang="sv-SE" dirty="0" smtClean="0"/>
              <a:t>FINITE PRECISION COMPUTATION </a:t>
            </a:r>
          </a:p>
          <a:p>
            <a:r>
              <a:rPr lang="sv-SE" dirty="0" smtClean="0"/>
              <a:t>DETERMINISTIC</a:t>
            </a:r>
          </a:p>
          <a:p>
            <a:r>
              <a:rPr lang="sv-SE" dirty="0" smtClean="0"/>
              <a:t>UNDERSTANDABLE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STATISTICAL PHYSICS</a:t>
            </a:r>
          </a:p>
          <a:p>
            <a:r>
              <a:rPr lang="sv-SE" dirty="0" smtClean="0"/>
              <a:t>NOT UNDERSTANDABLE</a:t>
            </a:r>
          </a:p>
          <a:p>
            <a:r>
              <a:rPr lang="sv-SE" dirty="0" smtClean="0"/>
              <a:t>NON-PHYSICAL 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5293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2ND LAW: TURBULENT DISSIPATION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dirty="0" smtClean="0"/>
              <a:t>SMOOTHING-DECREASE DIFFERENCE-AVERAGE</a:t>
            </a:r>
          </a:p>
          <a:p>
            <a:r>
              <a:rPr lang="sv-SE" dirty="0" smtClean="0"/>
              <a:t>DIFFUSION: HEAT CONDUCTION </a:t>
            </a:r>
          </a:p>
          <a:p>
            <a:r>
              <a:rPr lang="sv-SE" dirty="0" smtClean="0"/>
              <a:t>DETAILS LOST: FINITE PRECISION</a:t>
            </a:r>
          </a:p>
          <a:p>
            <a:r>
              <a:rPr lang="sv-SE" dirty="0" smtClean="0"/>
              <a:t>TURBULENCE</a:t>
            </a:r>
          </a:p>
          <a:p>
            <a:endParaRPr lang="sv-SE" dirty="0" smtClean="0"/>
          </a:p>
          <a:p>
            <a:r>
              <a:rPr lang="sv-SE" dirty="0" smtClean="0"/>
              <a:t>NO BACK-CONDUCTION</a:t>
            </a:r>
          </a:p>
          <a:p>
            <a:r>
              <a:rPr lang="sv-SE" dirty="0" smtClean="0"/>
              <a:t>NO BACK-RADIATION</a:t>
            </a:r>
          </a:p>
          <a:p>
            <a:r>
              <a:rPr lang="sv-SE" dirty="0" smtClean="0"/>
              <a:t>UNSTABLE – UNPHYSICAL: </a:t>
            </a:r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  <a:p>
            <a:r>
              <a:rPr lang="sv-SE" dirty="0" smtClean="0"/>
              <a:t>IRREVERSIBLE: DIRECTION OF TIME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733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2ND LAW: BURNING BOOKS IS EASY</a:t>
            </a:r>
            <a:endParaRPr lang="sv-SE" dirty="0"/>
          </a:p>
        </p:txBody>
      </p:sp>
      <p:pic>
        <p:nvPicPr>
          <p:cNvPr id="4" name="Platshållare för innehåll 3" descr="book-bur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273" b="13273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3276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2ND LAW: CATABOLIC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 smtClean="0"/>
              <a:t>FINE IMAGE TO COARSE IMAGE: POSSIBLE</a:t>
            </a:r>
          </a:p>
          <a:p>
            <a:r>
              <a:rPr lang="sv-SE" dirty="0" smtClean="0"/>
              <a:t>JPEG</a:t>
            </a:r>
          </a:p>
          <a:p>
            <a:endParaRPr lang="sv-SE" dirty="0"/>
          </a:p>
          <a:p>
            <a:r>
              <a:rPr lang="sv-SE" dirty="0" smtClean="0"/>
              <a:t>COARSE IMAGE TO FINE IMAGE: IMPOSSIBLE</a:t>
            </a:r>
          </a:p>
          <a:p>
            <a:endParaRPr lang="sv-SE" dirty="0" smtClean="0"/>
          </a:p>
          <a:p>
            <a:r>
              <a:rPr lang="sv-SE" dirty="0" smtClean="0"/>
              <a:t>BURNING BOOKS EASY </a:t>
            </a:r>
          </a:p>
          <a:p>
            <a:r>
              <a:rPr lang="sv-SE" dirty="0" smtClean="0"/>
              <a:t>WRITING BOOKS DIFFICULT</a:t>
            </a:r>
          </a:p>
          <a:p>
            <a:endParaRPr lang="sv-SE" dirty="0" smtClean="0"/>
          </a:p>
          <a:p>
            <a:r>
              <a:rPr lang="sv-SE" dirty="0" smtClean="0"/>
              <a:t>DESTRUCTION: QUICK AND EASY: CATABOLISM</a:t>
            </a:r>
          </a:p>
          <a:p>
            <a:r>
              <a:rPr lang="sv-SE" dirty="0" smtClean="0"/>
              <a:t>CONSTRUCTION: SLOW AND DIFFICULT: ANABOLISM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66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2ND LAW:FINITE PRECISION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smtClean="0"/>
              <a:t>HIGH FREQ TO LOW FREQ: POSSIBLE</a:t>
            </a:r>
          </a:p>
          <a:p>
            <a:endParaRPr lang="sv-SE" dirty="0"/>
          </a:p>
          <a:p>
            <a:r>
              <a:rPr lang="sv-SE" dirty="0" smtClean="0"/>
              <a:t>LOW FREQ TO HIGH FREQ: IMPOSSIBLE</a:t>
            </a:r>
          </a:p>
          <a:p>
            <a:endParaRPr lang="sv-SE" dirty="0" smtClean="0"/>
          </a:p>
          <a:p>
            <a:r>
              <a:rPr lang="sv-SE" dirty="0" smtClean="0"/>
              <a:t>WARM – HIGH FREQ TO COLD – LOW FREQ: POSSIBLE</a:t>
            </a:r>
          </a:p>
          <a:p>
            <a:endParaRPr lang="sv-SE" dirty="0" smtClean="0"/>
          </a:p>
          <a:p>
            <a:r>
              <a:rPr lang="sv-SE" dirty="0" smtClean="0"/>
              <a:t>HEAT FROM WARM TO COLD: POSSIBLE</a:t>
            </a:r>
          </a:p>
          <a:p>
            <a:r>
              <a:rPr lang="sv-SE" dirty="0" smtClean="0"/>
              <a:t>HEAT FROM COLD TO WARM: IMPOSSIBLE</a:t>
            </a:r>
          </a:p>
          <a:p>
            <a:r>
              <a:rPr lang="sv-SE" dirty="0" smtClean="0"/>
              <a:t>BACK-RADIATION UNPHYSICAL, UNSTABLE</a:t>
            </a:r>
          </a:p>
          <a:p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470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ATMOSPHERE: AIR CONDITIONER</a:t>
            </a:r>
            <a:endParaRPr lang="sv-SE" dirty="0"/>
          </a:p>
        </p:txBody>
      </p:sp>
      <p:pic>
        <p:nvPicPr>
          <p:cNvPr id="6" name="earth_rad_budget_kiehl_trenberth_1997_big[1].gif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350" y="1600200"/>
            <a:ext cx="6589713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286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FINITE PREC COMPUTATION 2ND LAW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DETERMINISTIC 2ND LAW</a:t>
            </a:r>
          </a:p>
          <a:p>
            <a:r>
              <a:rPr lang="sv-SE" dirty="0" smtClean="0"/>
              <a:t>NO STATISTICS</a:t>
            </a:r>
          </a:p>
          <a:p>
            <a:r>
              <a:rPr lang="sv-SE" dirty="0" smtClean="0"/>
              <a:t>UNDERSTANDABLE</a:t>
            </a:r>
          </a:p>
          <a:p>
            <a:r>
              <a:rPr lang="sv-SE" dirty="0" smtClean="0"/>
              <a:t>NO BACKRADIATION</a:t>
            </a:r>
            <a:endParaRPr lang="sv-SE" dirty="0"/>
          </a:p>
          <a:p>
            <a:endParaRPr lang="sv-SE" dirty="0" smtClean="0"/>
          </a:p>
          <a:p>
            <a:r>
              <a:rPr lang="sv-SE" dirty="0" smtClean="0"/>
              <a:t>BOLTZMANN 2ND LAW</a:t>
            </a:r>
          </a:p>
          <a:p>
            <a:r>
              <a:rPr lang="sv-SE" dirty="0" smtClean="0"/>
              <a:t>STATISTICS</a:t>
            </a:r>
          </a:p>
          <a:p>
            <a:r>
              <a:rPr lang="sv-SE" dirty="0" smtClean="0"/>
              <a:t>AD HOC NOT UNDERSTANDABLE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50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BLACKBODY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v-SE" dirty="0" smtClean="0"/>
              <a:t>OSCILLATOR: LATTICE OF ATOMS (MATTER)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smtClean="0"/>
              <a:t>RADIATION: ACC. CHARGE gener. EM-LIGHT </a:t>
            </a:r>
          </a:p>
          <a:p>
            <a:pPr marL="514350" indent="-514350">
              <a:buFont typeface="+mj-lt"/>
              <a:buAutoNum type="arabicPeriod"/>
            </a:pPr>
            <a:r>
              <a:rPr lang="sv-SE" dirty="0" smtClean="0"/>
              <a:t>FORCING: 	EM-LIGHT</a:t>
            </a:r>
          </a:p>
          <a:p>
            <a:pPr marL="514350" indent="-514350">
              <a:buFont typeface="+mj-lt"/>
              <a:buAutoNum type="arabicPeriod"/>
            </a:pPr>
            <a:endParaRPr lang="sv-SE" dirty="0"/>
          </a:p>
          <a:p>
            <a:pPr marL="0" indent="0">
              <a:buNone/>
            </a:pPr>
            <a:r>
              <a:rPr lang="sv-SE" dirty="0" smtClean="0"/>
              <a:t>INTERACTION MATTER-LIGHT: FORCE BALANCE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OSC FORCE + RADIATION PRESSURE = FORCING</a:t>
            </a:r>
          </a:p>
          <a:p>
            <a:r>
              <a:rPr lang="sv-SE" dirty="0" smtClean="0"/>
              <a:t>d OSC ENERGY/dt + RADIANCE = INPUT ENERGY</a:t>
            </a:r>
          </a:p>
          <a:p>
            <a:r>
              <a:rPr lang="sv-SE" dirty="0" smtClean="0"/>
              <a:t>d INTERNAL/dt + OUTPUT = INPUT </a:t>
            </a:r>
          </a:p>
          <a:p>
            <a:r>
              <a:rPr lang="sv-SE" dirty="0" smtClean="0"/>
              <a:t>STATIONARY: OUTPUT = FORCING ENERGY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727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STUDENT-TEACHER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STUDENT:  BLACKBODY</a:t>
            </a:r>
          </a:p>
          <a:p>
            <a:r>
              <a:rPr lang="sv-SE" dirty="0" smtClean="0"/>
              <a:t>TEACHER: FORCING SPECTRUM: LOW TO HIGH</a:t>
            </a:r>
          </a:p>
          <a:p>
            <a:r>
              <a:rPr lang="sv-SE" dirty="0" smtClean="0"/>
              <a:t>STUDENT ABSORBS ALL BELOW CUT-OFF</a:t>
            </a:r>
          </a:p>
          <a:p>
            <a:r>
              <a:rPr lang="sv-SE" dirty="0" smtClean="0"/>
              <a:t>RE-EMITS ALL BELOW CUT-OFF</a:t>
            </a:r>
          </a:p>
          <a:p>
            <a:r>
              <a:rPr lang="sv-SE" dirty="0" smtClean="0"/>
              <a:t>HEATS UP BY FORCING ABOVE CUT-OFF</a:t>
            </a:r>
          </a:p>
          <a:p>
            <a:r>
              <a:rPr lang="sv-SE" dirty="0" smtClean="0"/>
              <a:t>CUT-OFF INCREASE WITH TEMPERATURE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97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CUT-OFF FREQUENCY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ABSORPTION + RE-EMISSION BELOW CUT-OFF</a:t>
            </a:r>
          </a:p>
          <a:p>
            <a:r>
              <a:rPr lang="sv-SE" dirty="0" smtClean="0"/>
              <a:t>ABSORPTION + HEATING ABOVE CUT-OFF</a:t>
            </a:r>
          </a:p>
          <a:p>
            <a:r>
              <a:rPr lang="sv-SE" dirty="0" smtClean="0"/>
              <a:t>WARM HEATS COLD</a:t>
            </a:r>
          </a:p>
          <a:p>
            <a:r>
              <a:rPr lang="sv-SE" dirty="0" smtClean="0"/>
              <a:t>CUT-OFF INCREASE WITH TEMPERATURE</a:t>
            </a:r>
          </a:p>
          <a:p>
            <a:r>
              <a:rPr lang="sv-SE" dirty="0" smtClean="0"/>
              <a:t>TRANSFORMATION FROM HIGH TO LOW FREQ</a:t>
            </a:r>
          </a:p>
          <a:p>
            <a:endParaRPr lang="sv-SE" dirty="0" smtClean="0"/>
          </a:p>
          <a:p>
            <a:r>
              <a:rPr lang="sv-SE" dirty="0" smtClean="0"/>
              <a:t>STABLE - PHYSICAL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01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BACKRADIATION UNPHYSICAL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BACKRADIATION</a:t>
            </a:r>
            <a:r>
              <a:rPr lang="sv-SE" dirty="0"/>
              <a:t>: LOW FREQ TO HIGH FREQ</a:t>
            </a:r>
          </a:p>
          <a:p>
            <a:r>
              <a:rPr lang="sv-SE" dirty="0"/>
              <a:t>COLD HEATS WARM </a:t>
            </a:r>
          </a:p>
          <a:p>
            <a:r>
              <a:rPr lang="sv-SE" dirty="0"/>
              <a:t>UNSTABLE – UNPHYSICAL</a:t>
            </a:r>
          </a:p>
          <a:p>
            <a:r>
              <a:rPr lang="sv-SE" dirty="0"/>
              <a:t>VIOLATION OF 2ND LAW</a:t>
            </a:r>
          </a:p>
          <a:p>
            <a:endParaRPr lang="sv-SE" dirty="0" smtClean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932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SWING AS BLACKBODY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endParaRPr lang="sv-SE" dirty="0"/>
          </a:p>
          <a:p>
            <a:r>
              <a:rPr lang="sv-SE" dirty="0" smtClean="0"/>
              <a:t>SMALL RADIATION COEFF.</a:t>
            </a:r>
          </a:p>
          <a:p>
            <a:r>
              <a:rPr lang="sv-SE" dirty="0" smtClean="0"/>
              <a:t>FORCING OUT-OF-PHASE WITH OSC VELOCITY</a:t>
            </a:r>
          </a:p>
          <a:p>
            <a:r>
              <a:rPr lang="sv-SE" dirty="0" smtClean="0"/>
              <a:t>FORCING IN-PHASE WITH OSC 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3341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SWING + DAMPING = FORCING</a:t>
            </a:r>
            <a:endParaRPr lang="sv-SE" dirty="0"/>
          </a:p>
        </p:txBody>
      </p:sp>
      <p:pic>
        <p:nvPicPr>
          <p:cNvPr id="4" name="Platshållare för innehåll 3" descr="DF-Satyr-pushing-girl-on-sw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079" b="14079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28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PIANO AS BLACKBODY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 smtClean="0"/>
          </a:p>
          <a:p>
            <a:r>
              <a:rPr lang="sv-SE" dirty="0" smtClean="0"/>
              <a:t>FORCING </a:t>
            </a:r>
            <a:r>
              <a:rPr lang="sv-SE" dirty="0"/>
              <a:t>BALANCED BY OSC</a:t>
            </a:r>
          </a:p>
          <a:p>
            <a:r>
              <a:rPr lang="sv-SE" dirty="0"/>
              <a:t>PIANO AS ACOUSTIC BLACKBODY</a:t>
            </a:r>
          </a:p>
          <a:p>
            <a:r>
              <a:rPr lang="sv-SE" dirty="0"/>
              <a:t>FINITE NUMBER OF KEYS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965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STRING-SOUNDBORD-OUTPUT</a:t>
            </a:r>
            <a:endParaRPr lang="sv-SE" dirty="0"/>
          </a:p>
        </p:txBody>
      </p:sp>
      <p:pic>
        <p:nvPicPr>
          <p:cNvPr id="4" name="Platshållare för innehåll 3" descr="Piano_soundboard-300x2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809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STEFAN-BOLTZMANN LAW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 smtClean="0"/>
          </a:p>
          <a:p>
            <a:r>
              <a:rPr lang="sv-SE" dirty="0" smtClean="0"/>
              <a:t>RADIANCE = R = c T</a:t>
            </a:r>
            <a:r>
              <a:rPr lang="sv-SE" baseline="30000" dirty="0" smtClean="0"/>
              <a:t>4</a:t>
            </a:r>
            <a:r>
              <a:rPr lang="sv-SE" dirty="0" smtClean="0"/>
              <a:t>, T TEMPERATURE</a:t>
            </a:r>
          </a:p>
          <a:p>
            <a:endParaRPr lang="sv-SE" dirty="0"/>
          </a:p>
          <a:p>
            <a:r>
              <a:rPr lang="sv-SE" dirty="0" smtClean="0"/>
              <a:t>R-NET = c (T</a:t>
            </a:r>
            <a:r>
              <a:rPr lang="sv-SE" baseline="30000" dirty="0" smtClean="0"/>
              <a:t>4</a:t>
            </a:r>
            <a:r>
              <a:rPr lang="sv-SE" dirty="0" smtClean="0"/>
              <a:t> – TB</a:t>
            </a:r>
            <a:r>
              <a:rPr lang="sv-SE" baseline="30000" dirty="0" smtClean="0"/>
              <a:t>4</a:t>
            </a:r>
            <a:r>
              <a:rPr lang="sv-SE" dirty="0" smtClean="0"/>
              <a:t>), TB = BACKGROUND TEMP</a:t>
            </a:r>
          </a:p>
          <a:p>
            <a:endParaRPr lang="sv-SE" dirty="0"/>
          </a:p>
          <a:p>
            <a:r>
              <a:rPr lang="sv-SE" dirty="0" smtClean="0"/>
              <a:t>PHYSICAL: WARM HEATS COLD</a:t>
            </a:r>
          </a:p>
          <a:p>
            <a:r>
              <a:rPr lang="sv-SE" dirty="0" smtClean="0"/>
              <a:t>ONE-WAY NET HEAT TRANSFER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307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AIR CONDITIONER: HEAT PUMP</a:t>
            </a:r>
            <a:endParaRPr lang="sv-SE" dirty="0"/>
          </a:p>
        </p:txBody>
      </p:sp>
      <p:pic>
        <p:nvPicPr>
          <p:cNvPr id="4" name="Platshållare för innehåll 3" descr="heat_pum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7078" b="17078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5600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UNPHYSICAL FALSE SB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dirty="0" smtClean="0"/>
              <a:t>R-NET = c T</a:t>
            </a:r>
            <a:r>
              <a:rPr lang="sv-SE" baseline="30000" dirty="0" smtClean="0"/>
              <a:t>4</a:t>
            </a:r>
            <a:r>
              <a:rPr lang="sv-SE" dirty="0" smtClean="0"/>
              <a:t> – c TB</a:t>
            </a:r>
            <a:r>
              <a:rPr lang="sv-SE" baseline="30000" dirty="0" smtClean="0"/>
              <a:t>4</a:t>
            </a:r>
            <a:r>
              <a:rPr lang="sv-SE" dirty="0" smtClean="0"/>
              <a:t> = R-OUT – R-IN</a:t>
            </a:r>
          </a:p>
          <a:p>
            <a:r>
              <a:rPr lang="sv-SE" dirty="0" smtClean="0"/>
              <a:t>R-OUT = c T</a:t>
            </a:r>
            <a:r>
              <a:rPr lang="sv-SE" baseline="30000" dirty="0" smtClean="0"/>
              <a:t>4</a:t>
            </a:r>
            <a:endParaRPr lang="sv-SE" dirty="0" smtClean="0"/>
          </a:p>
          <a:p>
            <a:r>
              <a:rPr lang="sv-SE" dirty="0" smtClean="0"/>
              <a:t>R-IN = c TB</a:t>
            </a:r>
            <a:r>
              <a:rPr lang="sv-SE" baseline="30000" dirty="0" smtClean="0"/>
              <a:t>4</a:t>
            </a:r>
            <a:r>
              <a:rPr lang="sv-SE" dirty="0"/>
              <a:t> </a:t>
            </a:r>
            <a:r>
              <a:rPr lang="sv-SE" dirty="0" smtClean="0"/>
              <a:t>BACKRADIATION</a:t>
            </a:r>
          </a:p>
          <a:p>
            <a:endParaRPr lang="sv-SE" dirty="0" smtClean="0"/>
          </a:p>
          <a:p>
            <a:r>
              <a:rPr lang="sv-SE" dirty="0" smtClean="0"/>
              <a:t>TWO-WAY GROSS HEAT TRANSFER</a:t>
            </a:r>
          </a:p>
          <a:p>
            <a:endParaRPr lang="sv-SE" dirty="0" smtClean="0"/>
          </a:p>
          <a:p>
            <a:r>
              <a:rPr lang="sv-SE" dirty="0"/>
              <a:t>c </a:t>
            </a:r>
            <a:r>
              <a:rPr lang="sv-SE" dirty="0" smtClean="0"/>
              <a:t>T</a:t>
            </a:r>
            <a:r>
              <a:rPr lang="sv-SE" baseline="30000" dirty="0" smtClean="0"/>
              <a:t>4</a:t>
            </a:r>
            <a:r>
              <a:rPr lang="sv-SE" dirty="0" smtClean="0"/>
              <a:t> </a:t>
            </a:r>
            <a:r>
              <a:rPr lang="sv-SE" dirty="0"/>
              <a:t>– c </a:t>
            </a:r>
            <a:r>
              <a:rPr lang="sv-SE" dirty="0" smtClean="0"/>
              <a:t>TB</a:t>
            </a:r>
            <a:r>
              <a:rPr lang="sv-SE" baseline="30000" dirty="0" smtClean="0"/>
              <a:t>4 </a:t>
            </a:r>
            <a:r>
              <a:rPr lang="sv-SE" dirty="0" smtClean="0"/>
              <a:t> = c (T</a:t>
            </a:r>
            <a:r>
              <a:rPr lang="sv-SE" baseline="30000" dirty="0" smtClean="0"/>
              <a:t>4</a:t>
            </a:r>
            <a:r>
              <a:rPr lang="sv-SE" dirty="0" smtClean="0"/>
              <a:t> </a:t>
            </a:r>
            <a:r>
              <a:rPr lang="sv-SE" dirty="0"/>
              <a:t>– </a:t>
            </a:r>
            <a:r>
              <a:rPr lang="sv-SE" dirty="0" smtClean="0"/>
              <a:t>TB</a:t>
            </a:r>
            <a:r>
              <a:rPr lang="sv-SE" baseline="30000" dirty="0" smtClean="0"/>
              <a:t>4</a:t>
            </a:r>
            <a:r>
              <a:rPr lang="sv-SE" dirty="0" smtClean="0"/>
              <a:t>) </a:t>
            </a:r>
          </a:p>
          <a:p>
            <a:r>
              <a:rPr lang="sv-SE" dirty="0" smtClean="0"/>
              <a:t>ALGBRAICALLY BUT NOT PHYSICALLY</a:t>
            </a:r>
          </a:p>
          <a:p>
            <a:endParaRPr lang="sv-SE" dirty="0" smtClean="0"/>
          </a:p>
          <a:p>
            <a:r>
              <a:rPr lang="sv-SE" dirty="0" smtClean="0"/>
              <a:t>R-IN = R-OUT – R-NET: BACKRADIATION</a:t>
            </a:r>
          </a:p>
          <a:p>
            <a:r>
              <a:rPr lang="sv-SE" dirty="0" smtClean="0"/>
              <a:t>UNPHYSICAL – UNSTABLE: COLD HEATS WARM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896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PYRGEOMETER FICTION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MEASURES R-NET FROM TB AND T</a:t>
            </a:r>
          </a:p>
          <a:p>
            <a:r>
              <a:rPr lang="sv-SE" dirty="0" smtClean="0"/>
              <a:t>DEFINES R-IN = R-OUT – R-NET</a:t>
            </a:r>
          </a:p>
          <a:p>
            <a:endParaRPr lang="sv-SE" dirty="0"/>
          </a:p>
          <a:p>
            <a:r>
              <a:rPr lang="sv-SE" dirty="0" smtClean="0"/>
              <a:t>EXISTENCE BY DEFINITION NOT OBSERVATION</a:t>
            </a:r>
          </a:p>
          <a:p>
            <a:r>
              <a:rPr lang="sv-SE" dirty="0" smtClean="0"/>
              <a:t>INVENTED TWO-WAY GROSS HEAT TRANSER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25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MEASURING WHAT DOES NOT EXIST</a:t>
            </a:r>
            <a:endParaRPr lang="sv-SE" dirty="0"/>
          </a:p>
        </p:txBody>
      </p:sp>
      <p:pic>
        <p:nvPicPr>
          <p:cNvPr id="4" name="Platshållare för innehåll 3" descr="Pyrgeometer_CGR4_kippzone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113" r="4113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64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PHOTON - WAVES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BACKRADITION: UN-PHYSICAL</a:t>
            </a:r>
          </a:p>
          <a:p>
            <a:r>
              <a:rPr lang="sv-SE" dirty="0" smtClean="0"/>
              <a:t>TWO-WAY STREAM OF PHOTONS</a:t>
            </a:r>
          </a:p>
          <a:p>
            <a:r>
              <a:rPr lang="sv-SE" dirty="0" smtClean="0"/>
              <a:t>PRIMITIVE TRIVIAL MODEL</a:t>
            </a:r>
          </a:p>
          <a:p>
            <a:endParaRPr lang="sv-SE" dirty="0"/>
          </a:p>
          <a:p>
            <a:r>
              <a:rPr lang="sv-SE" dirty="0" smtClean="0"/>
              <a:t>NO BACKRADIATION: PHYSICAL</a:t>
            </a:r>
          </a:p>
          <a:p>
            <a:r>
              <a:rPr lang="sv-SE" dirty="0" smtClean="0"/>
              <a:t>ONE-WAY NET HEAT TRANSFER</a:t>
            </a:r>
          </a:p>
          <a:p>
            <a:r>
              <a:rPr lang="sv-SE" dirty="0" smtClean="0"/>
              <a:t>TWO-WAY LIGHT WAVES</a:t>
            </a:r>
          </a:p>
          <a:p>
            <a:r>
              <a:rPr lang="sv-SE" dirty="0" smtClean="0"/>
              <a:t>EDUCATED NON-TRIVIAL MODEL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53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ECONOMY VS NATURE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MASSIVE BACKRADITION =</a:t>
            </a:r>
          </a:p>
          <a:p>
            <a:r>
              <a:rPr lang="sv-SE" dirty="0" smtClean="0"/>
              <a:t>MASSIVE TRANSFERS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UNSTABLE TWO-WAY FLOW OF MONEY</a:t>
            </a:r>
          </a:p>
          <a:p>
            <a:r>
              <a:rPr lang="sv-SE" dirty="0" smtClean="0"/>
              <a:t>ROTATION OF MONEY </a:t>
            </a:r>
          </a:p>
          <a:p>
            <a:r>
              <a:rPr lang="sv-SE" dirty="0" smtClean="0"/>
              <a:t>UNSTABLE TAX SYSTEM</a:t>
            </a:r>
          </a:p>
          <a:p>
            <a:endParaRPr lang="sv-SE" dirty="0"/>
          </a:p>
          <a:p>
            <a:r>
              <a:rPr lang="sv-SE" dirty="0" smtClean="0"/>
              <a:t>NATURE HAS NO TAX SYSTEM</a:t>
            </a:r>
          </a:p>
          <a:p>
            <a:r>
              <a:rPr lang="sv-SE" dirty="0" smtClean="0"/>
              <a:t>NATURE ABHORS INSTABILITY</a:t>
            </a:r>
          </a:p>
          <a:p>
            <a:r>
              <a:rPr lang="sv-SE" dirty="0" smtClean="0"/>
              <a:t>NO BACKRADIATION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48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UNSTABLE TWO-WAY HEAT TRANSFER </a:t>
            </a:r>
            <a:endParaRPr lang="sv-SE" dirty="0"/>
          </a:p>
        </p:txBody>
      </p:sp>
      <p:pic>
        <p:nvPicPr>
          <p:cNvPr id="6" name="earth_rad_budget_kiehl_trenberth_1997_big[1].gif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6350" y="1600200"/>
            <a:ext cx="6589713" cy="4525963"/>
          </a:xfr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15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HOW TO MAKE SMALL BIG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1 = 11 – 10</a:t>
            </a:r>
          </a:p>
          <a:p>
            <a:r>
              <a:rPr lang="sv-SE" dirty="0" smtClean="0"/>
              <a:t>1 SMALL</a:t>
            </a:r>
          </a:p>
          <a:p>
            <a:r>
              <a:rPr lang="sv-SE" dirty="0" smtClean="0"/>
              <a:t>10 BIG</a:t>
            </a:r>
          </a:p>
          <a:p>
            <a:endParaRPr lang="sv-SE" dirty="0"/>
          </a:p>
          <a:p>
            <a:r>
              <a:rPr lang="sv-SE" dirty="0" smtClean="0"/>
              <a:t>ONE-WAY NET FLOW = 60 W/m2</a:t>
            </a:r>
          </a:p>
          <a:p>
            <a:r>
              <a:rPr lang="sv-SE" dirty="0" smtClean="0"/>
              <a:t>TWO-WAY GROSS FLOW = 500 W/m2</a:t>
            </a:r>
          </a:p>
          <a:p>
            <a:r>
              <a:rPr lang="sv-SE" dirty="0" smtClean="0"/>
              <a:t>60 = 500 – 440</a:t>
            </a:r>
          </a:p>
          <a:p>
            <a:r>
              <a:rPr lang="sv-SE" dirty="0" smtClean="0"/>
              <a:t>INFLATION FACTOR 10: FROM 0.4 C TO 4 C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170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GLOBAL CIRCULATION MODELS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NAVIER-STOKES + RADIATION</a:t>
            </a:r>
          </a:p>
          <a:p>
            <a:r>
              <a:rPr lang="sv-SE" dirty="0" smtClean="0"/>
              <a:t>TURBULENT (CHAOTIC) SOLUTIONS </a:t>
            </a:r>
          </a:p>
          <a:p>
            <a:r>
              <a:rPr lang="sv-SE" dirty="0" smtClean="0"/>
              <a:t>MEAN-VALUES COMPUTABLE</a:t>
            </a:r>
          </a:p>
          <a:p>
            <a:endParaRPr lang="sv-SE" dirty="0" smtClean="0"/>
          </a:p>
          <a:p>
            <a:r>
              <a:rPr lang="sv-SE" dirty="0" smtClean="0"/>
              <a:t>POSSIBLE PRECISION: 5% ??</a:t>
            </a:r>
          </a:p>
          <a:p>
            <a:r>
              <a:rPr lang="sv-SE" dirty="0" smtClean="0"/>
              <a:t>LONG TIME – SHORT TIME</a:t>
            </a:r>
          </a:p>
          <a:p>
            <a:r>
              <a:rPr lang="sv-SE" dirty="0" smtClean="0"/>
              <a:t>DATA (SUN…) – MODELING (CLOUDS…)</a:t>
            </a:r>
          </a:p>
          <a:p>
            <a:r>
              <a:rPr lang="sv-SE" dirty="0" smtClean="0"/>
              <a:t>THE ONLY THING WE HAVE…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62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CONCLUSION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CO2 ALARMISM </a:t>
            </a:r>
            <a:r>
              <a:rPr lang="sv-SE" dirty="0" err="1" smtClean="0"/>
              <a:t>based</a:t>
            </a:r>
            <a:r>
              <a:rPr lang="sv-SE" dirty="0" smtClean="0"/>
              <a:t> on</a:t>
            </a:r>
          </a:p>
          <a:p>
            <a:r>
              <a:rPr lang="sv-SE" dirty="0" smtClean="0"/>
              <a:t>INFLATED CLIMATE SENSITIVITY </a:t>
            </a:r>
            <a:r>
              <a:rPr lang="sv-SE" dirty="0" err="1" smtClean="0"/>
              <a:t>based</a:t>
            </a:r>
            <a:r>
              <a:rPr lang="sv-SE" dirty="0" smtClean="0"/>
              <a:t> on</a:t>
            </a:r>
          </a:p>
          <a:p>
            <a:r>
              <a:rPr lang="sv-SE" dirty="0" smtClean="0"/>
              <a:t>UNPHYSICAL BACKRADIATION </a:t>
            </a:r>
            <a:r>
              <a:rPr lang="sv-SE" dirty="0" err="1" smtClean="0"/>
              <a:t>based</a:t>
            </a:r>
            <a:r>
              <a:rPr lang="sv-SE" dirty="0" smtClean="0"/>
              <a:t> on</a:t>
            </a:r>
          </a:p>
          <a:p>
            <a:r>
              <a:rPr lang="sv-SE" dirty="0" smtClean="0"/>
              <a:t>UNPHYSICAL FALSE STEFAN-BOLTZMANN LAW</a:t>
            </a:r>
          </a:p>
          <a:p>
            <a:endParaRPr lang="sv-SE" dirty="0"/>
          </a:p>
          <a:p>
            <a:r>
              <a:rPr lang="sv-SE" dirty="0" smtClean="0"/>
              <a:t>BIGGEST SCIENTIFIC FRAUD EVER?</a:t>
            </a:r>
          </a:p>
          <a:p>
            <a:r>
              <a:rPr lang="sv-SE" dirty="0" smtClean="0"/>
              <a:t>IN FREE FALL: TRAGEDY OF SCIENCE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43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SCIENTIFIC FRAUD OF CO2 ALARMISM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v-SE" dirty="0" smtClean="0"/>
              <a:t>MANIPULATION OF THEORY:</a:t>
            </a:r>
          </a:p>
          <a:p>
            <a:endParaRPr lang="sv-SE" dirty="0" smtClean="0"/>
          </a:p>
          <a:p>
            <a:r>
              <a:rPr lang="sv-SE" dirty="0" smtClean="0"/>
              <a:t>DEFINITION AS PHYS. FACT: </a:t>
            </a:r>
          </a:p>
          <a:p>
            <a:r>
              <a:rPr lang="sv-SE" dirty="0" smtClean="0"/>
              <a:t>NO-FEEDBACK CLIMATE SENSITIVITY = 1 C</a:t>
            </a:r>
          </a:p>
          <a:p>
            <a:r>
              <a:rPr lang="sv-SE" dirty="0" smtClean="0"/>
              <a:t>FALSE SB LAW WITH BACKRADITION</a:t>
            </a:r>
          </a:p>
          <a:p>
            <a:endParaRPr lang="sv-SE" dirty="0"/>
          </a:p>
          <a:p>
            <a:r>
              <a:rPr lang="sv-SE" dirty="0" smtClean="0"/>
              <a:t>MANIPULATION OF DATA:</a:t>
            </a:r>
          </a:p>
          <a:p>
            <a:r>
              <a:rPr lang="sv-SE" dirty="0" smtClean="0"/>
              <a:t>HOCKEY-STICK… 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43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HEAT PUMP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dirty="0" smtClean="0"/>
          </a:p>
          <a:p>
            <a:r>
              <a:rPr lang="sv-SE" dirty="0" smtClean="0"/>
              <a:t>THERMODYNAMICS + RADIATION</a:t>
            </a:r>
          </a:p>
          <a:p>
            <a:endParaRPr lang="sv-SE" dirty="0"/>
          </a:p>
          <a:p>
            <a:r>
              <a:rPr lang="sv-SE" dirty="0" smtClean="0"/>
              <a:t>NAVIER-STOKES + RADIATIVE TRANSFER EQ</a:t>
            </a:r>
          </a:p>
          <a:p>
            <a:endParaRPr lang="sv-SE" dirty="0"/>
          </a:p>
          <a:p>
            <a:r>
              <a:rPr lang="sv-SE" dirty="0" smtClean="0"/>
              <a:t>2ND LAW </a:t>
            </a:r>
            <a:r>
              <a:rPr lang="sv-SE" dirty="0" err="1" smtClean="0"/>
              <a:t>of</a:t>
            </a:r>
            <a:r>
              <a:rPr lang="sv-SE" dirty="0"/>
              <a:t> </a:t>
            </a:r>
            <a:r>
              <a:rPr lang="sv-SE" dirty="0" smtClean="0"/>
              <a:t>THERMODYNAMICS</a:t>
            </a:r>
          </a:p>
          <a:p>
            <a:r>
              <a:rPr lang="sv-SE" dirty="0" smtClean="0"/>
              <a:t>BLACKBODY RADIATION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76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WHY PHYSICISTS SAY NOTHING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smtClean="0"/>
              <a:t>DEFINITION AS PHYS FACT COMMON IN PHYSICS: </a:t>
            </a:r>
          </a:p>
          <a:p>
            <a:r>
              <a:rPr lang="sv-SE" dirty="0" smtClean="0"/>
              <a:t>CONSTANCY OF SPEED OF LIGHT BOTH DEFINITION AND PHYSICAL FACT</a:t>
            </a:r>
          </a:p>
          <a:p>
            <a:endParaRPr lang="sv-SE" dirty="0"/>
          </a:p>
          <a:p>
            <a:r>
              <a:rPr lang="sv-SE" dirty="0" smtClean="0"/>
              <a:t>FALSE STEFAN-BOLTZMANN:</a:t>
            </a:r>
          </a:p>
          <a:p>
            <a:r>
              <a:rPr lang="sv-SE" dirty="0" smtClean="0"/>
              <a:t>PLANCK’S LAW NOT UNDERSTOOD BECAUSE</a:t>
            </a:r>
          </a:p>
          <a:p>
            <a:r>
              <a:rPr lang="sv-SE" dirty="0"/>
              <a:t>PLANCKS PROOF NOT </a:t>
            </a:r>
            <a:r>
              <a:rPr lang="sv-SE" dirty="0" smtClean="0"/>
              <a:t>UNDERSTOOD</a:t>
            </a:r>
            <a:endParaRPr lang="sv-SE" dirty="0"/>
          </a:p>
          <a:p>
            <a:endParaRPr lang="sv-SE" dirty="0" smtClean="0"/>
          </a:p>
          <a:p>
            <a:r>
              <a:rPr lang="sv-SE" dirty="0" smtClean="0"/>
              <a:t>ABOUT FUNDING:</a:t>
            </a:r>
          </a:p>
          <a:p>
            <a:r>
              <a:rPr lang="sv-SE" dirty="0" smtClean="0"/>
              <a:t>LHC MORE IMPORTANT THAN CO2 ALARMISM</a:t>
            </a:r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9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BLOGOSPHERE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WINDOW OF SKEPTICSIM</a:t>
            </a:r>
          </a:p>
          <a:p>
            <a:r>
              <a:rPr lang="sv-SE" dirty="0" smtClean="0"/>
              <a:t>ARENA OF SKEPTICISM</a:t>
            </a:r>
          </a:p>
          <a:p>
            <a:r>
              <a:rPr lang="sv-SE" dirty="0" smtClean="0"/>
              <a:t>CANNOT BE CENSORED</a:t>
            </a:r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  <a:p>
            <a:r>
              <a:rPr lang="sv-SE" dirty="0" smtClean="0"/>
              <a:t>STOPPING CO2 ALARMISM</a:t>
            </a:r>
          </a:p>
          <a:p>
            <a:r>
              <a:rPr lang="sv-SE" dirty="0" smtClean="0"/>
              <a:t>CHANGING SCIENCE</a:t>
            </a:r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  <a:p>
            <a:pPr marL="0" indent="0">
              <a:buNone/>
            </a:pP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4809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STABLE SYSTEM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endParaRPr lang="sv-SE" dirty="0" smtClean="0"/>
          </a:p>
          <a:p>
            <a:r>
              <a:rPr lang="sv-SE" dirty="0" smtClean="0"/>
              <a:t>HEATS</a:t>
            </a:r>
          </a:p>
          <a:p>
            <a:r>
              <a:rPr lang="sv-SE" dirty="0" smtClean="0"/>
              <a:t>COOLS</a:t>
            </a:r>
          </a:p>
          <a:p>
            <a:endParaRPr lang="sv-SE" dirty="0" smtClean="0"/>
          </a:p>
          <a:p>
            <a:r>
              <a:rPr lang="sv-SE" dirty="0" smtClean="0"/>
              <a:t>MAINTAINS TEMPERATURE </a:t>
            </a:r>
          </a:p>
          <a:p>
            <a:r>
              <a:rPr lang="sv-SE" dirty="0" smtClean="0"/>
              <a:t>NO RUN AWAY EFFECTS</a:t>
            </a:r>
          </a:p>
          <a:p>
            <a:endParaRPr lang="sv-SE" dirty="0" smtClean="0"/>
          </a:p>
          <a:p>
            <a:r>
              <a:rPr lang="sv-SE" dirty="0" smtClean="0"/>
              <a:t>SMALL FORCING – SMALL EFFECT</a:t>
            </a:r>
          </a:p>
          <a:p>
            <a:r>
              <a:rPr lang="sv-SE" dirty="0" smtClean="0"/>
              <a:t>DOUBLED CO2 – SMALL FORCING</a:t>
            </a:r>
          </a:p>
          <a:p>
            <a:endParaRPr lang="sv-SE" dirty="0" smtClean="0"/>
          </a:p>
          <a:p>
            <a:pPr>
              <a:buNone/>
            </a:pPr>
            <a:endParaRPr lang="sv-SE" dirty="0" smtClean="0"/>
          </a:p>
          <a:p>
            <a:pPr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5763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BACKGROUND CJ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 err="1" smtClean="0"/>
              <a:t>Computational</a:t>
            </a:r>
            <a:r>
              <a:rPr lang="sv-SE" dirty="0" smtClean="0"/>
              <a:t> </a:t>
            </a:r>
            <a:r>
              <a:rPr lang="sv-SE" dirty="0" err="1" smtClean="0"/>
              <a:t>Mathematics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Finite</a:t>
            </a:r>
            <a:r>
              <a:rPr lang="sv-SE" dirty="0" smtClean="0"/>
              <a:t> Element </a:t>
            </a:r>
            <a:r>
              <a:rPr lang="sv-SE" dirty="0" err="1" smtClean="0"/>
              <a:t>Methods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Computational</a:t>
            </a:r>
            <a:r>
              <a:rPr lang="sv-SE" dirty="0" smtClean="0"/>
              <a:t> Fluid Dynamics: </a:t>
            </a:r>
            <a:r>
              <a:rPr lang="sv-SE" dirty="0" err="1" smtClean="0"/>
              <a:t>Turbulence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Computational</a:t>
            </a:r>
            <a:r>
              <a:rPr lang="sv-SE" dirty="0" smtClean="0"/>
              <a:t> </a:t>
            </a:r>
            <a:r>
              <a:rPr lang="sv-SE" dirty="0" err="1" smtClean="0"/>
              <a:t>Thermodynamics</a:t>
            </a:r>
            <a:r>
              <a:rPr lang="sv-SE" dirty="0" smtClean="0"/>
              <a:t>: 2ND LAW </a:t>
            </a:r>
          </a:p>
          <a:p>
            <a:r>
              <a:rPr lang="sv-SE" dirty="0" err="1" smtClean="0"/>
              <a:t>Computational</a:t>
            </a:r>
            <a:r>
              <a:rPr lang="sv-SE" dirty="0" smtClean="0"/>
              <a:t> </a:t>
            </a:r>
            <a:r>
              <a:rPr lang="sv-SE" dirty="0" err="1" smtClean="0"/>
              <a:t>Blackbody</a:t>
            </a:r>
            <a:r>
              <a:rPr lang="sv-SE" dirty="0" smtClean="0"/>
              <a:t> </a:t>
            </a:r>
            <a:r>
              <a:rPr lang="sv-SE" dirty="0" err="1" smtClean="0"/>
              <a:t>Radiation</a:t>
            </a:r>
            <a:endParaRPr lang="sv-SE" dirty="0" smtClean="0"/>
          </a:p>
          <a:p>
            <a:r>
              <a:rPr lang="sv-SE" dirty="0" err="1"/>
              <a:t>b</a:t>
            </a:r>
            <a:r>
              <a:rPr lang="sv-SE" dirty="0" err="1" smtClean="0"/>
              <a:t>ooks</a:t>
            </a:r>
            <a:r>
              <a:rPr lang="sv-SE" dirty="0" smtClean="0"/>
              <a:t>, </a:t>
            </a:r>
            <a:r>
              <a:rPr lang="sv-SE" dirty="0" err="1" smtClean="0"/>
              <a:t>articles</a:t>
            </a:r>
            <a:r>
              <a:rPr lang="sv-SE" dirty="0" smtClean="0"/>
              <a:t>, </a:t>
            </a:r>
            <a:r>
              <a:rPr lang="sv-SE" dirty="0" err="1"/>
              <a:t>k</a:t>
            </a:r>
            <a:r>
              <a:rPr lang="sv-SE" dirty="0" err="1" smtClean="0"/>
              <a:t>nols</a:t>
            </a:r>
            <a:r>
              <a:rPr lang="sv-SE" dirty="0" smtClean="0"/>
              <a:t>, </a:t>
            </a:r>
            <a:r>
              <a:rPr lang="sv-SE" dirty="0" err="1" smtClean="0"/>
              <a:t>blog</a:t>
            </a:r>
            <a:r>
              <a:rPr lang="sv-SE" dirty="0" smtClean="0"/>
              <a:t>,…</a:t>
            </a:r>
          </a:p>
          <a:p>
            <a:endParaRPr lang="sv-SE" dirty="0" smtClean="0"/>
          </a:p>
          <a:p>
            <a:r>
              <a:rPr lang="sv-SE" dirty="0" smtClean="0"/>
              <a:t>Chalmers, KTH, </a:t>
            </a:r>
            <a:r>
              <a:rPr lang="sv-SE" dirty="0" err="1" smtClean="0"/>
              <a:t>U</a:t>
            </a:r>
            <a:r>
              <a:rPr lang="sv-SE" dirty="0" err="1"/>
              <a:t>C</a:t>
            </a:r>
            <a:r>
              <a:rPr lang="sv-SE" dirty="0" err="1" smtClean="0"/>
              <a:t>hicago</a:t>
            </a:r>
            <a:r>
              <a:rPr lang="sv-SE" dirty="0" smtClean="0"/>
              <a:t>,…</a:t>
            </a:r>
          </a:p>
          <a:p>
            <a:r>
              <a:rPr lang="sv-SE" dirty="0" err="1" smtClean="0"/>
              <a:t>ICIHighlyCited</a:t>
            </a:r>
            <a:r>
              <a:rPr lang="sv-SE" dirty="0" smtClean="0"/>
              <a:t>, Humboldt </a:t>
            </a:r>
            <a:r>
              <a:rPr lang="sv-SE" dirty="0" err="1" smtClean="0"/>
              <a:t>Prize</a:t>
            </a: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  <a:p>
            <a:pPr marL="0" indent="0">
              <a:buNone/>
            </a:pPr>
            <a:endParaRPr lang="sv-SE" dirty="0" smtClean="0"/>
          </a:p>
          <a:p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737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TURBULENT FLOW: DRAG</a:t>
            </a:r>
            <a:endParaRPr lang="sv-SE" dirty="0"/>
          </a:p>
        </p:txBody>
      </p:sp>
      <p:pic>
        <p:nvPicPr>
          <p:cNvPr id="4" name="Platshållare för innehåll 3" descr="volvocar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227" b="5227"/>
          <a:stretch>
            <a:fillRect/>
          </a:stretch>
        </p:blipFill>
        <p:spPr/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59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6668</TotalTime>
  <Words>1727</Words>
  <Application>Microsoft Macintosh PowerPoint</Application>
  <PresentationFormat>On-screen Show (4:3)</PresentationFormat>
  <Paragraphs>445</Paragraphs>
  <Slides>61</Slides>
  <Notes>0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Office-tema</vt:lpstr>
      <vt:lpstr>CO2 CLIMATE ALARMISM DEBUNKED BY MATHEMATICS  Claes Johnson KTH  </vt:lpstr>
      <vt:lpstr>CENSORS OF SCIENCE</vt:lpstr>
      <vt:lpstr>SCIENCE: EXPERT KNOWLEGDE</vt:lpstr>
      <vt:lpstr>ATMOSPHERE: AIR CONDITIONER</vt:lpstr>
      <vt:lpstr>AIR CONDITIONER: HEAT PUMP</vt:lpstr>
      <vt:lpstr>HEAT PUMP</vt:lpstr>
      <vt:lpstr>STABLE SYSTEM</vt:lpstr>
      <vt:lpstr>BACKGROUND CJ</vt:lpstr>
      <vt:lpstr>TURBULENT FLOW: DRAG</vt:lpstr>
      <vt:lpstr>SECRET OF FLIGHT: LIFT + DRAG</vt:lpstr>
      <vt:lpstr>BEGINNING STALL AOA = 14</vt:lpstr>
      <vt:lpstr>JOULE EXP 1845: VELOCITY T = 6</vt:lpstr>
      <vt:lpstr>JOULE EXP: TEMP T = 12</vt:lpstr>
      <vt:lpstr>JOULE EXP: TURBULENT DISSIPATION</vt:lpstr>
      <vt:lpstr>DENSITY + TEMPERATURE:  GAP LEFT RIGHT </vt:lpstr>
      <vt:lpstr>MAIN RESULTS</vt:lpstr>
      <vt:lpstr>2ND LAW WITHOUT ENTROPY</vt:lpstr>
      <vt:lpstr>TWO TOPICS</vt:lpstr>
      <vt:lpstr>CLIMATE SENSITIVITY</vt:lpstr>
      <vt:lpstr>GLOBAL CLIMATE</vt:lpstr>
      <vt:lpstr>CLIMATE SENSITIVITY: CO2 ALARMISM</vt:lpstr>
      <vt:lpstr>ATMOSPHERIC CLIMATE SENSITIVITY </vt:lpstr>
      <vt:lpstr>OBSERVATION: 0.4 C</vt:lpstr>
      <vt:lpstr>YEARLY VARIATION STOCKHOLM</vt:lpstr>
      <vt:lpstr>DIURNAL + YEARLY VARIATION</vt:lpstr>
      <vt:lpstr>PHASE LAG</vt:lpstr>
      <vt:lpstr>RADIATIVE FORCING: FACTOR 4</vt:lpstr>
      <vt:lpstr>THE IPCC TRICK: + 3 C</vt:lpstr>
      <vt:lpstr>BACKRADIATION</vt:lpstr>
      <vt:lpstr>BACKRADIATION</vt:lpstr>
      <vt:lpstr>CLIMATE SENSITIVTY: REAL vs FICTION</vt:lpstr>
      <vt:lpstr>IPCC FACTOR 10</vt:lpstr>
      <vt:lpstr>1 = 10 - 9</vt:lpstr>
      <vt:lpstr>MATHEMATICAL ANALYSIS</vt:lpstr>
      <vt:lpstr>MATH-PHYSICS-REALITY</vt:lpstr>
      <vt:lpstr>2ND LAW: TURBULENT DISSIPATION</vt:lpstr>
      <vt:lpstr>2ND LAW: BURNING BOOKS IS EASY</vt:lpstr>
      <vt:lpstr>2ND LAW: CATABOLIC </vt:lpstr>
      <vt:lpstr>2ND LAW:FINITE PRECISION</vt:lpstr>
      <vt:lpstr>FINITE PREC COMPUTATION 2ND LAW</vt:lpstr>
      <vt:lpstr>BLACKBODY </vt:lpstr>
      <vt:lpstr>STUDENT-TEACHER</vt:lpstr>
      <vt:lpstr>CUT-OFF FREQUENCY</vt:lpstr>
      <vt:lpstr>BACKRADIATION UNPHYSICAL</vt:lpstr>
      <vt:lpstr>SWING AS BLACKBODY</vt:lpstr>
      <vt:lpstr>SWING + DAMPING = FORCING</vt:lpstr>
      <vt:lpstr>PIANO AS BLACKBODY</vt:lpstr>
      <vt:lpstr>STRING-SOUNDBORD-OUTPUT</vt:lpstr>
      <vt:lpstr>STEFAN-BOLTZMANN LAW</vt:lpstr>
      <vt:lpstr>UNPHYSICAL FALSE SB</vt:lpstr>
      <vt:lpstr>PYRGEOMETER FICTION</vt:lpstr>
      <vt:lpstr>MEASURING WHAT DOES NOT EXIST</vt:lpstr>
      <vt:lpstr>PHOTON - WAVES</vt:lpstr>
      <vt:lpstr>ECONOMY VS NATURE</vt:lpstr>
      <vt:lpstr>UNSTABLE TWO-WAY HEAT TRANSFER </vt:lpstr>
      <vt:lpstr>HOW TO MAKE SMALL BIG</vt:lpstr>
      <vt:lpstr>GLOBAL CIRCULATION MODELS</vt:lpstr>
      <vt:lpstr>CONCLUSION</vt:lpstr>
      <vt:lpstr>SCIENTIFIC FRAUD OF CO2 ALARMISM</vt:lpstr>
      <vt:lpstr>WHY PHYSICISTS SAY NOTHING</vt:lpstr>
      <vt:lpstr>BLOGOSPHERE</vt:lpstr>
    </vt:vector>
  </TitlesOfParts>
  <Company>KTH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MATHEMATICS  </dc:title>
  <dc:creator>Claes Johnson</dc:creator>
  <cp:lastModifiedBy>claes johnson</cp:lastModifiedBy>
  <cp:revision>105</cp:revision>
  <dcterms:created xsi:type="dcterms:W3CDTF">2011-09-09T11:52:57Z</dcterms:created>
  <dcterms:modified xsi:type="dcterms:W3CDTF">2011-09-09T19:15:32Z</dcterms:modified>
</cp:coreProperties>
</file>