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notesMasterIdLst>
    <p:notesMasterId r:id="rId11"/>
  </p:notesMasterIdLst>
  <p:sldIdLst>
    <p:sldId id="256" r:id="rId2"/>
    <p:sldId id="257" r:id="rId3"/>
    <p:sldId id="259" r:id="rId4"/>
    <p:sldId id="258" r:id="rId5"/>
    <p:sldId id="260" r:id="rId6"/>
    <p:sldId id="261" r:id="rId7"/>
    <p:sldId id="262" r:id="rId8"/>
    <p:sldId id="264" r:id="rId9"/>
    <p:sldId id="263"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Format med tema 1 - dekorfärg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Format med tema 1 - dekorfär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p:restoredTop sz="90764"/>
  </p:normalViewPr>
  <p:slideViewPr>
    <p:cSldViewPr snapToGrid="0" snapToObjects="1">
      <p:cViewPr>
        <p:scale>
          <a:sx n="79" d="100"/>
          <a:sy n="79" d="100"/>
        </p:scale>
        <p:origin x="144" y="60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05AD39-275D-D748-8942-B566BF554664}" type="datetimeFigureOut">
              <a:rPr lang="en-GB" smtClean="0"/>
              <a:t>03/11/15</a:t>
            </a:fld>
            <a:endParaRPr lang="en-GB"/>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5CDC15-CFE0-9E47-A51C-5439906C150B}" type="slidenum">
              <a:rPr lang="en-GB" smtClean="0"/>
              <a:t>‹#›</a:t>
            </a:fld>
            <a:endParaRPr lang="en-GB"/>
          </a:p>
        </p:txBody>
      </p:sp>
    </p:spTree>
    <p:extLst>
      <p:ext uri="{BB962C8B-B14F-4D97-AF65-F5344CB8AC3E}">
        <p14:creationId xmlns:p14="http://schemas.microsoft.com/office/powerpoint/2010/main" val="789888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dirty="0" smtClean="0"/>
              <a:t>Depending</a:t>
            </a:r>
            <a:r>
              <a:rPr lang="en-GB" baseline="0" dirty="0" smtClean="0"/>
              <a:t> on your hash function collisions will occur. With collisions means when your hash function generates the same index but for different keys. When this happens there are some ways to deal with collisions. </a:t>
            </a:r>
            <a:endParaRPr lang="en-GB" dirty="0"/>
          </a:p>
        </p:txBody>
      </p:sp>
      <p:sp>
        <p:nvSpPr>
          <p:cNvPr id="4" name="Platshållare för bildnummer 3"/>
          <p:cNvSpPr>
            <a:spLocks noGrp="1"/>
          </p:cNvSpPr>
          <p:nvPr>
            <p:ph type="sldNum" sz="quarter" idx="10"/>
          </p:nvPr>
        </p:nvSpPr>
        <p:spPr/>
        <p:txBody>
          <a:bodyPr/>
          <a:lstStyle/>
          <a:p>
            <a:fld id="{645CDC15-CFE0-9E47-A51C-5439906C150B}" type="slidenum">
              <a:rPr lang="en-GB" smtClean="0"/>
              <a:t>5</a:t>
            </a:fld>
            <a:endParaRPr lang="en-GB"/>
          </a:p>
        </p:txBody>
      </p:sp>
    </p:spTree>
    <p:extLst>
      <p:ext uri="{BB962C8B-B14F-4D97-AF65-F5344CB8AC3E}">
        <p14:creationId xmlns:p14="http://schemas.microsoft.com/office/powerpoint/2010/main" val="2067311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v-SE" smtClean="0"/>
              <a:t>Klicka här för att ändra format</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CE662626-8F48-0D4F-BA98-734946EB141F}" type="datetimeFigureOut">
              <a:rPr lang="sv-SE" smtClean="0"/>
              <a:t>03/11/15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B0DBDC4-18E3-174B-BF5E-6E1F9E74EE15}" type="slidenum">
              <a:rPr lang="sv-SE" smtClean="0"/>
              <a:t>‹#›</a:t>
            </a:fld>
            <a:endParaRPr lang="sv-S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2965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CE662626-8F48-0D4F-BA98-734946EB141F}" type="datetimeFigureOut">
              <a:rPr lang="sv-SE" smtClean="0"/>
              <a:t>03/11/15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B0DBDC4-18E3-174B-BF5E-6E1F9E74EE15}" type="slidenum">
              <a:rPr lang="sv-SE" smtClean="0"/>
              <a:t>‹#›</a:t>
            </a:fld>
            <a:endParaRPr lang="sv-SE"/>
          </a:p>
        </p:txBody>
      </p:sp>
    </p:spTree>
    <p:extLst>
      <p:ext uri="{BB962C8B-B14F-4D97-AF65-F5344CB8AC3E}">
        <p14:creationId xmlns:p14="http://schemas.microsoft.com/office/powerpoint/2010/main" val="1519414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CE662626-8F48-0D4F-BA98-734946EB141F}" type="datetimeFigureOut">
              <a:rPr lang="sv-SE" smtClean="0"/>
              <a:t>03/11/15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B0DBDC4-18E3-174B-BF5E-6E1F9E74EE15}" type="slidenum">
              <a:rPr lang="sv-SE" smtClean="0"/>
              <a:t>‹#›</a:t>
            </a:fld>
            <a:endParaRPr lang="sv-SE"/>
          </a:p>
        </p:txBody>
      </p:sp>
    </p:spTree>
    <p:extLst>
      <p:ext uri="{BB962C8B-B14F-4D97-AF65-F5344CB8AC3E}">
        <p14:creationId xmlns:p14="http://schemas.microsoft.com/office/powerpoint/2010/main" val="1079270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CE662626-8F48-0D4F-BA98-734946EB141F}" type="datetimeFigureOut">
              <a:rPr lang="sv-SE" smtClean="0"/>
              <a:t>03/11/15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B0DBDC4-18E3-174B-BF5E-6E1F9E74EE15}" type="slidenum">
              <a:rPr lang="sv-SE" smtClean="0"/>
              <a:t>‹#›</a:t>
            </a:fld>
            <a:endParaRPr lang="sv-SE"/>
          </a:p>
        </p:txBody>
      </p:sp>
    </p:spTree>
    <p:extLst>
      <p:ext uri="{BB962C8B-B14F-4D97-AF65-F5344CB8AC3E}">
        <p14:creationId xmlns:p14="http://schemas.microsoft.com/office/powerpoint/2010/main" val="543854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sv-SE" smtClean="0"/>
              <a:t>Klicka här för att ändra format</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CE662626-8F48-0D4F-BA98-734946EB141F}" type="datetimeFigureOut">
              <a:rPr lang="sv-SE" smtClean="0"/>
              <a:t>03/11/15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B0DBDC4-18E3-174B-BF5E-6E1F9E74EE15}" type="slidenum">
              <a:rPr lang="sv-SE" smtClean="0"/>
              <a:t>‹#›</a:t>
            </a:fld>
            <a:endParaRPr lang="sv-S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4667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sv-SE" smtClean="0"/>
              <a:t>Klicka här för att ändra format</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CE662626-8F48-0D4F-BA98-734946EB141F}" type="datetimeFigureOut">
              <a:rPr lang="sv-SE" smtClean="0"/>
              <a:t>03/11/15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B0DBDC4-18E3-174B-BF5E-6E1F9E74EE15}" type="slidenum">
              <a:rPr lang="sv-SE" smtClean="0"/>
              <a:t>‹#›</a:t>
            </a:fld>
            <a:endParaRPr lang="sv-SE"/>
          </a:p>
        </p:txBody>
      </p:sp>
    </p:spTree>
    <p:extLst>
      <p:ext uri="{BB962C8B-B14F-4D97-AF65-F5344CB8AC3E}">
        <p14:creationId xmlns:p14="http://schemas.microsoft.com/office/powerpoint/2010/main" val="438765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sv-SE" smtClean="0"/>
              <a:t>Klicka här för att ändra format</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1097280" y="2582334"/>
            <a:ext cx="4937760" cy="33782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6217920" y="2582334"/>
            <a:ext cx="4937760" cy="33782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CE662626-8F48-0D4F-BA98-734946EB141F}" type="datetimeFigureOut">
              <a:rPr lang="sv-SE" smtClean="0"/>
              <a:t>03/11/15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3B0DBDC4-18E3-174B-BF5E-6E1F9E74EE15}" type="slidenum">
              <a:rPr lang="sv-SE" smtClean="0"/>
              <a:t>‹#›</a:t>
            </a:fld>
            <a:endParaRPr lang="sv-SE"/>
          </a:p>
        </p:txBody>
      </p:sp>
    </p:spTree>
    <p:extLst>
      <p:ext uri="{BB962C8B-B14F-4D97-AF65-F5344CB8AC3E}">
        <p14:creationId xmlns:p14="http://schemas.microsoft.com/office/powerpoint/2010/main" val="2027524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CE662626-8F48-0D4F-BA98-734946EB141F}" type="datetimeFigureOut">
              <a:rPr lang="sv-SE" smtClean="0"/>
              <a:t>03/11/15</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3B0DBDC4-18E3-174B-BF5E-6E1F9E74EE15}" type="slidenum">
              <a:rPr lang="sv-SE" smtClean="0"/>
              <a:t>‹#›</a:t>
            </a:fld>
            <a:endParaRPr lang="sv-SE"/>
          </a:p>
        </p:txBody>
      </p:sp>
    </p:spTree>
    <p:extLst>
      <p:ext uri="{BB962C8B-B14F-4D97-AF65-F5344CB8AC3E}">
        <p14:creationId xmlns:p14="http://schemas.microsoft.com/office/powerpoint/2010/main" val="334046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E662626-8F48-0D4F-BA98-734946EB141F}" type="datetimeFigureOut">
              <a:rPr lang="sv-SE" smtClean="0"/>
              <a:t>03/11/15</a:t>
            </a:fld>
            <a:endParaRPr lang="sv-S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sv-SE"/>
          </a:p>
        </p:txBody>
      </p:sp>
      <p:sp>
        <p:nvSpPr>
          <p:cNvPr id="9" name="Slide Number Placeholder 8"/>
          <p:cNvSpPr>
            <a:spLocks noGrp="1"/>
          </p:cNvSpPr>
          <p:nvPr>
            <p:ph type="sldNum" sz="quarter" idx="12"/>
          </p:nvPr>
        </p:nvSpPr>
        <p:spPr/>
        <p:txBody>
          <a:bodyPr/>
          <a:lstStyle/>
          <a:p>
            <a:fld id="{3B0DBDC4-18E3-174B-BF5E-6E1F9E74EE15}" type="slidenum">
              <a:rPr lang="sv-SE" smtClean="0"/>
              <a:t>‹#›</a:t>
            </a:fld>
            <a:endParaRPr lang="sv-SE"/>
          </a:p>
        </p:txBody>
      </p:sp>
    </p:spTree>
    <p:extLst>
      <p:ext uri="{BB962C8B-B14F-4D97-AF65-F5344CB8AC3E}">
        <p14:creationId xmlns:p14="http://schemas.microsoft.com/office/powerpoint/2010/main" val="799339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v-SE" smtClean="0"/>
              <a:t>Klicka här för att ändra format</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E662626-8F48-0D4F-BA98-734946EB141F}" type="datetimeFigureOut">
              <a:rPr lang="sv-SE" smtClean="0"/>
              <a:t>03/11/15</a:t>
            </a:fld>
            <a:endParaRPr lang="sv-S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sv-S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B0DBDC4-18E3-174B-BF5E-6E1F9E74EE15}" type="slidenum">
              <a:rPr lang="sv-SE" smtClean="0"/>
              <a:t>‹#›</a:t>
            </a:fld>
            <a:endParaRPr lang="sv-SE"/>
          </a:p>
        </p:txBody>
      </p:sp>
    </p:spTree>
    <p:extLst>
      <p:ext uri="{BB962C8B-B14F-4D97-AF65-F5344CB8AC3E}">
        <p14:creationId xmlns:p14="http://schemas.microsoft.com/office/powerpoint/2010/main" val="1988814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sv-SE" smtClean="0"/>
              <a:t>Klicka här för att ändra format</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Dra bilden till platshållaren eller klicka på ikonen för att lägga till den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CE662626-8F48-0D4F-BA98-734946EB141F}" type="datetimeFigureOut">
              <a:rPr lang="sv-SE" smtClean="0"/>
              <a:t>03/11/15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B0DBDC4-18E3-174B-BF5E-6E1F9E74EE15}" type="slidenum">
              <a:rPr lang="sv-SE" smtClean="0"/>
              <a:t>‹#›</a:t>
            </a:fld>
            <a:endParaRPr lang="sv-SE"/>
          </a:p>
        </p:txBody>
      </p:sp>
    </p:spTree>
    <p:extLst>
      <p:ext uri="{BB962C8B-B14F-4D97-AF65-F5344CB8AC3E}">
        <p14:creationId xmlns:p14="http://schemas.microsoft.com/office/powerpoint/2010/main" val="4296637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sv-SE" smtClean="0"/>
              <a:t>Klicka här för att ändra format</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E662626-8F48-0D4F-BA98-734946EB141F}" type="datetimeFigureOut">
              <a:rPr lang="sv-SE" smtClean="0"/>
              <a:t>03/11/15</a:t>
            </a:fld>
            <a:endParaRPr lang="sv-S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sv-SE"/>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B0DBDC4-18E3-174B-BF5E-6E1F9E74EE15}" type="slidenum">
              <a:rPr lang="sv-SE" smtClean="0"/>
              <a:t>‹#›</a:t>
            </a:fld>
            <a:endParaRPr lang="sv-S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9371408"/>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err="1" smtClean="0"/>
              <a:t>Hashing</a:t>
            </a:r>
            <a:endParaRPr lang="sv-SE" dirty="0"/>
          </a:p>
        </p:txBody>
      </p:sp>
      <p:sp>
        <p:nvSpPr>
          <p:cNvPr id="3" name="Underrubrik 2"/>
          <p:cNvSpPr>
            <a:spLocks noGrp="1"/>
          </p:cNvSpPr>
          <p:nvPr>
            <p:ph type="subTitle" idx="1"/>
          </p:nvPr>
        </p:nvSpPr>
        <p:spPr>
          <a:xfrm>
            <a:off x="1097280" y="4455621"/>
            <a:ext cx="10058400" cy="1143000"/>
          </a:xfrm>
        </p:spPr>
        <p:txBody>
          <a:bodyPr/>
          <a:lstStyle/>
          <a:p>
            <a:r>
              <a:rPr lang="sv-SE" dirty="0" smtClean="0"/>
              <a:t>Martin Åkerblad</a:t>
            </a:r>
          </a:p>
          <a:p>
            <a:r>
              <a:rPr lang="sv-SE" dirty="0" smtClean="0"/>
              <a:t>William </a:t>
            </a:r>
            <a:r>
              <a:rPr lang="sv-SE" dirty="0" err="1" smtClean="0"/>
              <a:t>bruce</a:t>
            </a:r>
            <a:endParaRPr lang="sv-SE" dirty="0"/>
          </a:p>
        </p:txBody>
      </p:sp>
    </p:spTree>
    <p:extLst>
      <p:ext uri="{BB962C8B-B14F-4D97-AF65-F5344CB8AC3E}">
        <p14:creationId xmlns:p14="http://schemas.microsoft.com/office/powerpoint/2010/main" val="197500644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What is </a:t>
            </a:r>
            <a:r>
              <a:rPr lang="en-US" i="1" dirty="0" smtClean="0"/>
              <a:t>Hashing?</a:t>
            </a:r>
            <a:endParaRPr lang="en-US" dirty="0"/>
          </a:p>
        </p:txBody>
      </p:sp>
      <p:graphicFrame>
        <p:nvGraphicFramePr>
          <p:cNvPr id="5" name="Tabell 4"/>
          <p:cNvGraphicFramePr>
            <a:graphicFrameLocks noGrp="1"/>
          </p:cNvGraphicFramePr>
          <p:nvPr>
            <p:extLst>
              <p:ext uri="{D42A27DB-BD31-4B8C-83A1-F6EECF244321}">
                <p14:modId xmlns:p14="http://schemas.microsoft.com/office/powerpoint/2010/main" val="141672131"/>
              </p:ext>
            </p:extLst>
          </p:nvPr>
        </p:nvGraphicFramePr>
        <p:xfrm>
          <a:off x="8175414" y="2384849"/>
          <a:ext cx="2980266" cy="3795816"/>
        </p:xfrm>
        <a:graphic>
          <a:graphicData uri="http://schemas.openxmlformats.org/drawingml/2006/table">
            <a:tbl>
              <a:tblPr firstRow="1" bandRow="1">
                <a:tableStyleId>{2D5ABB26-0587-4C30-8999-92F81FD0307C}</a:tableStyleId>
              </a:tblPr>
              <a:tblGrid>
                <a:gridCol w="1490133"/>
                <a:gridCol w="1490133"/>
              </a:tblGrid>
              <a:tr h="474477">
                <a:tc>
                  <a:txBody>
                    <a:bodyPr/>
                    <a:lstStyle/>
                    <a:p>
                      <a:pPr algn="ctr"/>
                      <a:r>
                        <a:rPr lang="sv-SE" dirty="0" smtClean="0"/>
                        <a:t>Index</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sv-SE" noProof="1" smtClean="0"/>
                        <a:t>Key</a:t>
                      </a:r>
                      <a:endParaRPr lang="sv-SE" noProof="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r>
                        <a:rPr lang="sv-SE" dirty="0" smtClean="0"/>
                        <a:t>1</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r>
                        <a:rPr lang="sv-SE" dirty="0" smtClean="0"/>
                        <a:t>2</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r>
                        <a:rPr lang="sv-SE" dirty="0" smtClean="0"/>
                        <a:t>3</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r>
                        <a:rPr lang="sv-SE" dirty="0" smtClean="0"/>
                        <a:t>4</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r>
                        <a:rPr lang="sv-SE" dirty="0" smtClean="0"/>
                        <a:t>5</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r>
                        <a:rPr lang="sv-SE" dirty="0" smtClean="0"/>
                        <a:t>6</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r>
                        <a:rPr lang="sv-SE" dirty="0" smtClean="0"/>
                        <a:t>7</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3" name="Tabell 2"/>
          <p:cNvGraphicFramePr>
            <a:graphicFrameLocks noGrp="1"/>
          </p:cNvGraphicFramePr>
          <p:nvPr>
            <p:extLst>
              <p:ext uri="{D42A27DB-BD31-4B8C-83A1-F6EECF244321}">
                <p14:modId xmlns:p14="http://schemas.microsoft.com/office/powerpoint/2010/main" val="1241476494"/>
              </p:ext>
            </p:extLst>
          </p:nvPr>
        </p:nvGraphicFramePr>
        <p:xfrm>
          <a:off x="1097280" y="2384849"/>
          <a:ext cx="1378465" cy="3795816"/>
        </p:xfrm>
        <a:graphic>
          <a:graphicData uri="http://schemas.openxmlformats.org/drawingml/2006/table">
            <a:tbl>
              <a:tblPr firstRow="1" bandRow="1">
                <a:tableStyleId>{2D5ABB26-0587-4C30-8999-92F81FD0307C}</a:tableStyleId>
              </a:tblPr>
              <a:tblGrid>
                <a:gridCol w="1378465"/>
              </a:tblGrid>
              <a:tr h="474477">
                <a:tc>
                  <a:txBody>
                    <a:bodyPr/>
                    <a:lstStyle/>
                    <a:p>
                      <a:pPr algn="ctr"/>
                      <a:r>
                        <a:rPr lang="sv-SE" dirty="0" err="1" smtClean="0"/>
                        <a:t>Key</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r>
                        <a:rPr lang="sv-SE" dirty="0" smtClean="0"/>
                        <a:t>56</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r>
                        <a:rPr lang="sv-SE" dirty="0" smtClean="0"/>
                        <a:t>84</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r>
                        <a:rPr lang="sv-SE" dirty="0" smtClean="0"/>
                        <a:t>23</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r>
                        <a:rPr lang="sv-SE" dirty="0" smtClean="0"/>
                        <a:t>42</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r>
                        <a:rPr lang="sv-SE" dirty="0" smtClean="0"/>
                        <a:t>71</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r>
                        <a:rPr lang="sv-SE" dirty="0" smtClean="0"/>
                        <a:t>97</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r>
                        <a:rPr lang="sv-SE" dirty="0" smtClean="0"/>
                        <a:t>55</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ktangel med rundade hörn diagonalt 7"/>
          <p:cNvSpPr/>
          <p:nvPr/>
        </p:nvSpPr>
        <p:spPr>
          <a:xfrm>
            <a:off x="4224087" y="3439978"/>
            <a:ext cx="2202984" cy="1685557"/>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Hash</a:t>
            </a:r>
            <a:r>
              <a:rPr lang="sv-SE" dirty="0" smtClean="0"/>
              <a:t> </a:t>
            </a:r>
            <a:r>
              <a:rPr lang="sv-SE" dirty="0" err="1" smtClean="0"/>
              <a:t>function</a:t>
            </a:r>
            <a:endParaRPr lang="sv-SE" dirty="0"/>
          </a:p>
        </p:txBody>
      </p:sp>
      <p:cxnSp>
        <p:nvCxnSpPr>
          <p:cNvPr id="10" name="Kurva 9"/>
          <p:cNvCxnSpPr/>
          <p:nvPr/>
        </p:nvCxnSpPr>
        <p:spPr>
          <a:xfrm>
            <a:off x="2475745" y="3113903"/>
            <a:ext cx="1748342" cy="852616"/>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Kurva 12"/>
          <p:cNvCxnSpPr>
            <a:stCxn id="8" idx="0"/>
          </p:cNvCxnSpPr>
          <p:nvPr/>
        </p:nvCxnSpPr>
        <p:spPr>
          <a:xfrm>
            <a:off x="6427071" y="4282757"/>
            <a:ext cx="1748342" cy="1168853"/>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ruta 14"/>
          <p:cNvSpPr txBox="1"/>
          <p:nvPr/>
        </p:nvSpPr>
        <p:spPr>
          <a:xfrm>
            <a:off x="10169045" y="5266944"/>
            <a:ext cx="418704" cy="369332"/>
          </a:xfrm>
          <a:prstGeom prst="rect">
            <a:avLst/>
          </a:prstGeom>
          <a:noFill/>
        </p:spPr>
        <p:txBody>
          <a:bodyPr wrap="none" rtlCol="0">
            <a:spAutoFit/>
          </a:bodyPr>
          <a:lstStyle/>
          <a:p>
            <a:r>
              <a:rPr lang="sv-SE" dirty="0" smtClean="0">
                <a:solidFill>
                  <a:srgbClr val="FF0000"/>
                </a:solidFill>
              </a:rPr>
              <a:t>56</a:t>
            </a:r>
          </a:p>
        </p:txBody>
      </p:sp>
      <p:sp>
        <p:nvSpPr>
          <p:cNvPr id="30" name="textruta 29"/>
          <p:cNvSpPr txBox="1"/>
          <p:nvPr/>
        </p:nvSpPr>
        <p:spPr>
          <a:xfrm>
            <a:off x="10169045" y="3439978"/>
            <a:ext cx="418704" cy="369332"/>
          </a:xfrm>
          <a:prstGeom prst="rect">
            <a:avLst/>
          </a:prstGeom>
          <a:noFill/>
        </p:spPr>
        <p:txBody>
          <a:bodyPr wrap="none" rtlCol="0">
            <a:spAutoFit/>
          </a:bodyPr>
          <a:lstStyle/>
          <a:p>
            <a:r>
              <a:rPr lang="sv-SE" dirty="0" smtClean="0">
                <a:solidFill>
                  <a:srgbClr val="FF0000"/>
                </a:solidFill>
              </a:rPr>
              <a:t>42</a:t>
            </a:r>
            <a:endParaRPr lang="sv-SE" dirty="0">
              <a:solidFill>
                <a:srgbClr val="FF0000"/>
              </a:solidFill>
            </a:endParaRPr>
          </a:p>
        </p:txBody>
      </p:sp>
      <p:cxnSp>
        <p:nvCxnSpPr>
          <p:cNvPr id="9" name="Kurva 8"/>
          <p:cNvCxnSpPr>
            <a:endCxn id="8" idx="2"/>
          </p:cNvCxnSpPr>
          <p:nvPr/>
        </p:nvCxnSpPr>
        <p:spPr>
          <a:xfrm flipV="1">
            <a:off x="2475745" y="4282757"/>
            <a:ext cx="1748342" cy="239816"/>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Kurva 11"/>
          <p:cNvCxnSpPr>
            <a:stCxn id="8" idx="0"/>
          </p:cNvCxnSpPr>
          <p:nvPr/>
        </p:nvCxnSpPr>
        <p:spPr>
          <a:xfrm flipV="1">
            <a:off x="6427071" y="3589867"/>
            <a:ext cx="1748342" cy="69289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ruta 15"/>
          <p:cNvSpPr txBox="1"/>
          <p:nvPr/>
        </p:nvSpPr>
        <p:spPr>
          <a:xfrm>
            <a:off x="10169045" y="2929237"/>
            <a:ext cx="418704" cy="369332"/>
          </a:xfrm>
          <a:prstGeom prst="rect">
            <a:avLst/>
          </a:prstGeom>
          <a:noFill/>
        </p:spPr>
        <p:txBody>
          <a:bodyPr wrap="none" rtlCol="0">
            <a:spAutoFit/>
          </a:bodyPr>
          <a:lstStyle/>
          <a:p>
            <a:r>
              <a:rPr lang="sv-SE" dirty="0" smtClean="0">
                <a:solidFill>
                  <a:srgbClr val="FF0000"/>
                </a:solidFill>
              </a:rPr>
              <a:t>71</a:t>
            </a:r>
            <a:endParaRPr lang="sv-SE" dirty="0">
              <a:solidFill>
                <a:srgbClr val="FF0000"/>
              </a:solidFill>
            </a:endParaRPr>
          </a:p>
        </p:txBody>
      </p:sp>
      <p:sp>
        <p:nvSpPr>
          <p:cNvPr id="17" name="textruta 16"/>
          <p:cNvSpPr txBox="1"/>
          <p:nvPr/>
        </p:nvSpPr>
        <p:spPr>
          <a:xfrm>
            <a:off x="10169045" y="3865951"/>
            <a:ext cx="418704" cy="369332"/>
          </a:xfrm>
          <a:prstGeom prst="rect">
            <a:avLst/>
          </a:prstGeom>
          <a:noFill/>
        </p:spPr>
        <p:txBody>
          <a:bodyPr wrap="none" rtlCol="0">
            <a:spAutoFit/>
          </a:bodyPr>
          <a:lstStyle/>
          <a:p>
            <a:r>
              <a:rPr lang="sv-SE" dirty="0" smtClean="0">
                <a:solidFill>
                  <a:srgbClr val="FF0000"/>
                </a:solidFill>
              </a:rPr>
              <a:t>23</a:t>
            </a:r>
            <a:endParaRPr lang="sv-SE" dirty="0">
              <a:solidFill>
                <a:srgbClr val="FF0000"/>
              </a:solidFill>
            </a:endParaRPr>
          </a:p>
        </p:txBody>
      </p:sp>
      <p:sp>
        <p:nvSpPr>
          <p:cNvPr id="18" name="textruta 17"/>
          <p:cNvSpPr txBox="1"/>
          <p:nvPr/>
        </p:nvSpPr>
        <p:spPr>
          <a:xfrm>
            <a:off x="10169045" y="4313883"/>
            <a:ext cx="418704" cy="369332"/>
          </a:xfrm>
          <a:prstGeom prst="rect">
            <a:avLst/>
          </a:prstGeom>
          <a:noFill/>
        </p:spPr>
        <p:txBody>
          <a:bodyPr wrap="none" rtlCol="0">
            <a:spAutoFit/>
          </a:bodyPr>
          <a:lstStyle/>
          <a:p>
            <a:r>
              <a:rPr lang="sv-SE" dirty="0" smtClean="0">
                <a:solidFill>
                  <a:srgbClr val="FF0000"/>
                </a:solidFill>
              </a:rPr>
              <a:t>84</a:t>
            </a:r>
            <a:endParaRPr lang="sv-SE" dirty="0">
              <a:solidFill>
                <a:srgbClr val="FF0000"/>
              </a:solidFill>
            </a:endParaRPr>
          </a:p>
        </p:txBody>
      </p:sp>
      <p:sp>
        <p:nvSpPr>
          <p:cNvPr id="19" name="textruta 18"/>
          <p:cNvSpPr txBox="1"/>
          <p:nvPr/>
        </p:nvSpPr>
        <p:spPr>
          <a:xfrm>
            <a:off x="10169045" y="4758721"/>
            <a:ext cx="418704" cy="369332"/>
          </a:xfrm>
          <a:prstGeom prst="rect">
            <a:avLst/>
          </a:prstGeom>
          <a:noFill/>
        </p:spPr>
        <p:txBody>
          <a:bodyPr wrap="none" rtlCol="0">
            <a:spAutoFit/>
          </a:bodyPr>
          <a:lstStyle/>
          <a:p>
            <a:r>
              <a:rPr lang="sv-SE" dirty="0" smtClean="0">
                <a:solidFill>
                  <a:srgbClr val="FF0000"/>
                </a:solidFill>
              </a:rPr>
              <a:t>55</a:t>
            </a:r>
            <a:endParaRPr lang="sv-SE" dirty="0">
              <a:solidFill>
                <a:srgbClr val="FF0000"/>
              </a:solidFill>
            </a:endParaRPr>
          </a:p>
        </p:txBody>
      </p:sp>
      <p:sp>
        <p:nvSpPr>
          <p:cNvPr id="21" name="textruta 20"/>
          <p:cNvSpPr txBox="1"/>
          <p:nvPr/>
        </p:nvSpPr>
        <p:spPr>
          <a:xfrm>
            <a:off x="10169045" y="5793476"/>
            <a:ext cx="418704" cy="369332"/>
          </a:xfrm>
          <a:prstGeom prst="rect">
            <a:avLst/>
          </a:prstGeom>
          <a:noFill/>
        </p:spPr>
        <p:txBody>
          <a:bodyPr wrap="none" rtlCol="0">
            <a:spAutoFit/>
          </a:bodyPr>
          <a:lstStyle/>
          <a:p>
            <a:r>
              <a:rPr lang="sv-SE" dirty="0" smtClean="0">
                <a:solidFill>
                  <a:srgbClr val="FF0000"/>
                </a:solidFill>
              </a:rPr>
              <a:t>97</a:t>
            </a:r>
            <a:endParaRPr lang="sv-SE" dirty="0">
              <a:solidFill>
                <a:srgbClr val="FF0000"/>
              </a:solidFill>
            </a:endParaRPr>
          </a:p>
        </p:txBody>
      </p:sp>
      <p:graphicFrame>
        <p:nvGraphicFramePr>
          <p:cNvPr id="4" name="Tabell 3"/>
          <p:cNvGraphicFramePr>
            <a:graphicFrameLocks noGrp="1"/>
          </p:cNvGraphicFramePr>
          <p:nvPr>
            <p:extLst>
              <p:ext uri="{D42A27DB-BD31-4B8C-83A1-F6EECF244321}">
                <p14:modId xmlns:p14="http://schemas.microsoft.com/office/powerpoint/2010/main" val="1997697474"/>
              </p:ext>
            </p:extLst>
          </p:nvPr>
        </p:nvGraphicFramePr>
        <p:xfrm>
          <a:off x="2475744" y="2384848"/>
          <a:ext cx="1378466" cy="3795816"/>
        </p:xfrm>
        <a:graphic>
          <a:graphicData uri="http://schemas.openxmlformats.org/drawingml/2006/table">
            <a:tbl>
              <a:tblPr firstRow="1" bandRow="1">
                <a:tableStyleId>{2D5ABB26-0587-4C30-8999-92F81FD0307C}</a:tableStyleId>
              </a:tblPr>
              <a:tblGrid>
                <a:gridCol w="1378466"/>
              </a:tblGrid>
              <a:tr h="474477">
                <a:tc>
                  <a:txBody>
                    <a:bodyPr/>
                    <a:lstStyle/>
                    <a:p>
                      <a:pPr algn="ctr"/>
                      <a:r>
                        <a:rPr lang="sv-SE" dirty="0" err="1" smtClean="0"/>
                        <a:t>Value</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Cylinder 5"/>
          <p:cNvSpPr/>
          <p:nvPr/>
        </p:nvSpPr>
        <p:spPr>
          <a:xfrm>
            <a:off x="3065331" y="2910175"/>
            <a:ext cx="199293" cy="36933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Kors 6"/>
          <p:cNvSpPr/>
          <p:nvPr/>
        </p:nvSpPr>
        <p:spPr>
          <a:xfrm>
            <a:off x="2983269" y="3418118"/>
            <a:ext cx="363415" cy="32574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Blixt 10"/>
          <p:cNvSpPr/>
          <p:nvPr/>
        </p:nvSpPr>
        <p:spPr>
          <a:xfrm>
            <a:off x="2893866" y="3911010"/>
            <a:ext cx="549907" cy="289601"/>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Moln 13"/>
          <p:cNvSpPr/>
          <p:nvPr/>
        </p:nvSpPr>
        <p:spPr>
          <a:xfrm>
            <a:off x="2911704" y="4332891"/>
            <a:ext cx="534904" cy="26747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Måne 19"/>
          <p:cNvSpPr/>
          <p:nvPr/>
        </p:nvSpPr>
        <p:spPr>
          <a:xfrm>
            <a:off x="2968264" y="4838811"/>
            <a:ext cx="421783" cy="33125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Hjärta 21"/>
          <p:cNvSpPr/>
          <p:nvPr/>
        </p:nvSpPr>
        <p:spPr>
          <a:xfrm>
            <a:off x="2993763" y="5266944"/>
            <a:ext cx="352921" cy="369332"/>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Uttryckssymbol 22"/>
          <p:cNvSpPr/>
          <p:nvPr/>
        </p:nvSpPr>
        <p:spPr>
          <a:xfrm>
            <a:off x="2972536" y="5803331"/>
            <a:ext cx="374148" cy="279361"/>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1711130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9" presetClass="exit" presetSubtype="0" fill="hold" grpId="0" nodeType="withEffect">
                                  <p:stCondLst>
                                    <p:cond delay="0"/>
                                  </p:stCondLst>
                                  <p:childTnLst>
                                    <p:animEffect transition="out" filter="dissolve">
                                      <p:cBhvr>
                                        <p:cTn id="9" dur="500"/>
                                        <p:tgtEl>
                                          <p:spTgt spid="6"/>
                                        </p:tgtEl>
                                      </p:cBhvr>
                                    </p:animEffect>
                                    <p:set>
                                      <p:cBhvr>
                                        <p:cTn id="10" dur="1" fill="hold">
                                          <p:stCondLst>
                                            <p:cond delay="499"/>
                                          </p:stCondLst>
                                        </p:cTn>
                                        <p:tgtEl>
                                          <p:spTgt spid="6"/>
                                        </p:tgtEl>
                                        <p:attrNameLst>
                                          <p:attrName>style.visibility</p:attrName>
                                        </p:attrNameLst>
                                      </p:cBhvr>
                                      <p:to>
                                        <p:strVal val="hidden"/>
                                      </p:to>
                                    </p:set>
                                  </p:childTnLst>
                                </p:cTn>
                              </p:par>
                              <p:par>
                                <p:cTn id="11" presetID="9" presetClass="exit" presetSubtype="0" fill="hold" grpId="0" nodeType="withEffect">
                                  <p:stCondLst>
                                    <p:cond delay="0"/>
                                  </p:stCondLst>
                                  <p:childTnLst>
                                    <p:animEffect transition="out" filter="dissolve">
                                      <p:cBhvr>
                                        <p:cTn id="12" dur="500"/>
                                        <p:tgtEl>
                                          <p:spTgt spid="7"/>
                                        </p:tgtEl>
                                      </p:cBhvr>
                                    </p:animEffect>
                                    <p:set>
                                      <p:cBhvr>
                                        <p:cTn id="13" dur="1" fill="hold">
                                          <p:stCondLst>
                                            <p:cond delay="499"/>
                                          </p:stCondLst>
                                        </p:cTn>
                                        <p:tgtEl>
                                          <p:spTgt spid="7"/>
                                        </p:tgtEl>
                                        <p:attrNameLst>
                                          <p:attrName>style.visibility</p:attrName>
                                        </p:attrNameLst>
                                      </p:cBhvr>
                                      <p:to>
                                        <p:strVal val="hidden"/>
                                      </p:to>
                                    </p:set>
                                  </p:childTnLst>
                                </p:cTn>
                              </p:par>
                              <p:par>
                                <p:cTn id="14" presetID="9" presetClass="exit" presetSubtype="0" fill="hold" grpId="0" nodeType="withEffect">
                                  <p:stCondLst>
                                    <p:cond delay="0"/>
                                  </p:stCondLst>
                                  <p:childTnLst>
                                    <p:animEffect transition="out" filter="dissolve">
                                      <p:cBhvr>
                                        <p:cTn id="15" dur="500"/>
                                        <p:tgtEl>
                                          <p:spTgt spid="11"/>
                                        </p:tgtEl>
                                      </p:cBhvr>
                                    </p:animEffect>
                                    <p:set>
                                      <p:cBhvr>
                                        <p:cTn id="16" dur="1" fill="hold">
                                          <p:stCondLst>
                                            <p:cond delay="499"/>
                                          </p:stCondLst>
                                        </p:cTn>
                                        <p:tgtEl>
                                          <p:spTgt spid="11"/>
                                        </p:tgtEl>
                                        <p:attrNameLst>
                                          <p:attrName>style.visibility</p:attrName>
                                        </p:attrNameLst>
                                      </p:cBhvr>
                                      <p:to>
                                        <p:strVal val="hidden"/>
                                      </p:to>
                                    </p:set>
                                  </p:childTnLst>
                                </p:cTn>
                              </p:par>
                              <p:par>
                                <p:cTn id="17" presetID="9" presetClass="exit" presetSubtype="0" fill="hold" grpId="0" nodeType="withEffect">
                                  <p:stCondLst>
                                    <p:cond delay="0"/>
                                  </p:stCondLst>
                                  <p:childTnLst>
                                    <p:animEffect transition="out" filter="dissolve">
                                      <p:cBhvr>
                                        <p:cTn id="18" dur="500"/>
                                        <p:tgtEl>
                                          <p:spTgt spid="14"/>
                                        </p:tgtEl>
                                      </p:cBhvr>
                                    </p:animEffect>
                                    <p:set>
                                      <p:cBhvr>
                                        <p:cTn id="19" dur="1" fill="hold">
                                          <p:stCondLst>
                                            <p:cond delay="499"/>
                                          </p:stCondLst>
                                        </p:cTn>
                                        <p:tgtEl>
                                          <p:spTgt spid="14"/>
                                        </p:tgtEl>
                                        <p:attrNameLst>
                                          <p:attrName>style.visibility</p:attrName>
                                        </p:attrNameLst>
                                      </p:cBhvr>
                                      <p:to>
                                        <p:strVal val="hidden"/>
                                      </p:to>
                                    </p:set>
                                  </p:childTnLst>
                                </p:cTn>
                              </p:par>
                              <p:par>
                                <p:cTn id="20" presetID="9" presetClass="exit" presetSubtype="0" fill="hold" grpId="0" nodeType="withEffect">
                                  <p:stCondLst>
                                    <p:cond delay="0"/>
                                  </p:stCondLst>
                                  <p:childTnLst>
                                    <p:animEffect transition="out" filter="dissolve">
                                      <p:cBhvr>
                                        <p:cTn id="21" dur="500"/>
                                        <p:tgtEl>
                                          <p:spTgt spid="20"/>
                                        </p:tgtEl>
                                      </p:cBhvr>
                                    </p:animEffect>
                                    <p:set>
                                      <p:cBhvr>
                                        <p:cTn id="22" dur="1" fill="hold">
                                          <p:stCondLst>
                                            <p:cond delay="499"/>
                                          </p:stCondLst>
                                        </p:cTn>
                                        <p:tgtEl>
                                          <p:spTgt spid="20"/>
                                        </p:tgtEl>
                                        <p:attrNameLst>
                                          <p:attrName>style.visibility</p:attrName>
                                        </p:attrNameLst>
                                      </p:cBhvr>
                                      <p:to>
                                        <p:strVal val="hidden"/>
                                      </p:to>
                                    </p:set>
                                  </p:childTnLst>
                                </p:cTn>
                              </p:par>
                              <p:par>
                                <p:cTn id="23" presetID="9" presetClass="exit" presetSubtype="0" fill="hold" grpId="0" nodeType="withEffect">
                                  <p:stCondLst>
                                    <p:cond delay="0"/>
                                  </p:stCondLst>
                                  <p:childTnLst>
                                    <p:animEffect transition="out" filter="dissolve">
                                      <p:cBhvr>
                                        <p:cTn id="24" dur="500"/>
                                        <p:tgtEl>
                                          <p:spTgt spid="22"/>
                                        </p:tgtEl>
                                      </p:cBhvr>
                                    </p:animEffect>
                                    <p:set>
                                      <p:cBhvr>
                                        <p:cTn id="25" dur="1" fill="hold">
                                          <p:stCondLst>
                                            <p:cond delay="499"/>
                                          </p:stCondLst>
                                        </p:cTn>
                                        <p:tgtEl>
                                          <p:spTgt spid="22"/>
                                        </p:tgtEl>
                                        <p:attrNameLst>
                                          <p:attrName>style.visibility</p:attrName>
                                        </p:attrNameLst>
                                      </p:cBhvr>
                                      <p:to>
                                        <p:strVal val="hidden"/>
                                      </p:to>
                                    </p:set>
                                  </p:childTnLst>
                                </p:cTn>
                              </p:par>
                              <p:par>
                                <p:cTn id="26" presetID="9" presetClass="exit" presetSubtype="0" fill="hold" grpId="0" nodeType="withEffect">
                                  <p:stCondLst>
                                    <p:cond delay="0"/>
                                  </p:stCondLst>
                                  <p:childTnLst>
                                    <p:animEffect transition="out" filter="dissolve">
                                      <p:cBhvr>
                                        <p:cTn id="27" dur="500"/>
                                        <p:tgtEl>
                                          <p:spTgt spid="23"/>
                                        </p:tgtEl>
                                      </p:cBhvr>
                                    </p:animEffect>
                                    <p:set>
                                      <p:cBhvr>
                                        <p:cTn id="28" dur="1" fill="hold">
                                          <p:stCondLst>
                                            <p:cond delay="499"/>
                                          </p:stCondLst>
                                        </p:cTn>
                                        <p:tgtEl>
                                          <p:spTgt spid="23"/>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dissolv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dissolve">
                                      <p:cBhvr>
                                        <p:cTn id="42" dur="500"/>
                                        <p:tgtEl>
                                          <p:spTgt spid="13"/>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dissolve">
                                      <p:cBhvr>
                                        <p:cTn id="45" dur="500"/>
                                        <p:tgtEl>
                                          <p:spTgt spid="15"/>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xit" presetSubtype="0" fill="hold" nodeType="clickEffect">
                                  <p:stCondLst>
                                    <p:cond delay="0"/>
                                  </p:stCondLst>
                                  <p:childTnLst>
                                    <p:set>
                                      <p:cBhvr>
                                        <p:cTn id="49" dur="1" fill="hold">
                                          <p:stCondLst>
                                            <p:cond delay="0"/>
                                          </p:stCondLst>
                                        </p:cTn>
                                        <p:tgtEl>
                                          <p:spTgt spid="13"/>
                                        </p:tgtEl>
                                        <p:attrNameLst>
                                          <p:attrName>style.visibility</p:attrName>
                                        </p:attrNameLst>
                                      </p:cBhvr>
                                      <p:to>
                                        <p:strVal val="hidden"/>
                                      </p:to>
                                    </p:set>
                                  </p:childTnLst>
                                </p:cTn>
                              </p:par>
                              <p:par>
                                <p:cTn id="50" presetID="1" presetClass="exit" presetSubtype="0" fill="hold" nodeType="withEffect">
                                  <p:stCondLst>
                                    <p:cond delay="0"/>
                                  </p:stCondLst>
                                  <p:childTnLst>
                                    <p:set>
                                      <p:cBhvr>
                                        <p:cTn id="51" dur="1" fill="hold">
                                          <p:stCondLst>
                                            <p:cond delay="0"/>
                                          </p:stCondLst>
                                        </p:cTn>
                                        <p:tgtEl>
                                          <p:spTgt spid="10"/>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9"/>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12"/>
                                        </p:tgtEl>
                                        <p:attrNameLst>
                                          <p:attrName>style.visibility</p:attrName>
                                        </p:attrNameLst>
                                      </p:cBhvr>
                                      <p:to>
                                        <p:strVal val="visible"/>
                                      </p:to>
                                    </p:set>
                                  </p:childTnLst>
                                </p:cTn>
                              </p:par>
                              <p:par>
                                <p:cTn id="60" presetID="9" presetClass="entr" presetSubtype="0" fill="hold" grpId="0" nodeType="with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dissolve">
                                      <p:cBhvr>
                                        <p:cTn id="62" dur="500"/>
                                        <p:tgtEl>
                                          <p:spTgt spid="30"/>
                                        </p:tgtEl>
                                      </p:cBhvr>
                                    </p:animEffec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9">
                                            <p:txEl>
                                              <p:pRg st="0" end="0"/>
                                            </p:tx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5" grpId="0"/>
      <p:bldP spid="30" grpId="0"/>
      <p:bldP spid="16" grpId="0"/>
      <p:bldP spid="17" grpId="0"/>
      <p:bldP spid="18" grpId="0"/>
      <p:bldP spid="21" grpId="0"/>
      <p:bldP spid="6" grpId="0" animBg="1"/>
      <p:bldP spid="7" grpId="0" animBg="1"/>
      <p:bldP spid="11" grpId="0" animBg="1"/>
      <p:bldP spid="14" grpId="0" animBg="1"/>
      <p:bldP spid="20" grpId="0" animBg="1"/>
      <p:bldP spid="22"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When to use hashing.</a:t>
            </a:r>
            <a:endParaRPr lang="en-GB" dirty="0"/>
          </a:p>
        </p:txBody>
      </p:sp>
      <p:sp>
        <p:nvSpPr>
          <p:cNvPr id="3" name="Platshållare för innehåll 2"/>
          <p:cNvSpPr>
            <a:spLocks noGrp="1"/>
          </p:cNvSpPr>
          <p:nvPr>
            <p:ph idx="1"/>
          </p:nvPr>
        </p:nvSpPr>
        <p:spPr/>
        <p:txBody>
          <a:bodyPr/>
          <a:lstStyle/>
          <a:p>
            <a:pPr>
              <a:buFont typeface="Wingdings" charset="2"/>
              <a:buChar char="v"/>
            </a:pPr>
            <a:r>
              <a:rPr lang="en-GB" dirty="0" smtClean="0"/>
              <a:t> Quick searching in large databases</a:t>
            </a:r>
          </a:p>
          <a:p>
            <a:pPr marL="201168" lvl="1" indent="0">
              <a:buNone/>
            </a:pPr>
            <a:r>
              <a:rPr lang="en-GB" dirty="0"/>
              <a:t>	</a:t>
            </a:r>
            <a:endParaRPr lang="en-GB" dirty="0" smtClean="0"/>
          </a:p>
          <a:p>
            <a:pPr marL="201168" lvl="1" indent="0">
              <a:buNone/>
            </a:pPr>
            <a:endParaRPr lang="en-GB" dirty="0"/>
          </a:p>
          <a:p>
            <a:pPr marL="201168" lvl="1" indent="0">
              <a:buNone/>
            </a:pPr>
            <a:endParaRPr lang="en-GB" dirty="0" smtClean="0"/>
          </a:p>
          <a:p>
            <a:pPr marL="201168" lvl="1" indent="0">
              <a:buNone/>
            </a:pPr>
            <a:endParaRPr lang="en-GB" dirty="0"/>
          </a:p>
          <a:p>
            <a:pPr marL="201168" lvl="1" indent="0">
              <a:buNone/>
            </a:pPr>
            <a:endParaRPr lang="en-GB" dirty="0" smtClean="0"/>
          </a:p>
          <a:p>
            <a:pPr marL="201168" lvl="1" indent="0">
              <a:buNone/>
            </a:pPr>
            <a:endParaRPr lang="en-GB" dirty="0"/>
          </a:p>
          <a:p>
            <a:pPr marL="201168" lvl="1" indent="0">
              <a:buNone/>
            </a:pPr>
            <a:endParaRPr lang="en-GB" dirty="0" smtClean="0"/>
          </a:p>
          <a:p>
            <a:pPr>
              <a:buFont typeface="Wingdings" charset="2"/>
              <a:buChar char="v"/>
            </a:pPr>
            <a:r>
              <a:rPr lang="en-GB" dirty="0" smtClean="0"/>
              <a:t>  Encryption possibilities </a:t>
            </a:r>
          </a:p>
          <a:p>
            <a:pPr marL="0" indent="0">
              <a:buNone/>
            </a:pPr>
            <a:endParaRPr lang="en-GB" dirty="0"/>
          </a:p>
        </p:txBody>
      </p:sp>
      <p:graphicFrame>
        <p:nvGraphicFramePr>
          <p:cNvPr id="4" name="Tabell 3"/>
          <p:cNvGraphicFramePr>
            <a:graphicFrameLocks noGrp="1"/>
          </p:cNvGraphicFramePr>
          <p:nvPr>
            <p:extLst>
              <p:ext uri="{D42A27DB-BD31-4B8C-83A1-F6EECF244321}">
                <p14:modId xmlns:p14="http://schemas.microsoft.com/office/powerpoint/2010/main" val="948149253"/>
              </p:ext>
            </p:extLst>
          </p:nvPr>
        </p:nvGraphicFramePr>
        <p:xfrm>
          <a:off x="1727200" y="2514599"/>
          <a:ext cx="8127999" cy="1112520"/>
        </p:xfrm>
        <a:graphic>
          <a:graphicData uri="http://schemas.openxmlformats.org/drawingml/2006/table">
            <a:tbl>
              <a:tblPr firstRow="1" bandRow="1">
                <a:tableStyleId>{3C2FFA5D-87B4-456A-9821-1D502468CF0F}</a:tableStyleId>
              </a:tblPr>
              <a:tblGrid>
                <a:gridCol w="2709333"/>
                <a:gridCol w="2709333"/>
                <a:gridCol w="2709333"/>
              </a:tblGrid>
              <a:tr h="370840">
                <a:tc>
                  <a:txBody>
                    <a:bodyPr/>
                    <a:lstStyle/>
                    <a:p>
                      <a:r>
                        <a:rPr lang="sv-SE" dirty="0" err="1" smtClean="0"/>
                        <a:t>Type</a:t>
                      </a:r>
                      <a:endParaRPr lang="sv-SE" dirty="0"/>
                    </a:p>
                  </a:txBody>
                  <a:tcPr/>
                </a:tc>
                <a:tc>
                  <a:txBody>
                    <a:bodyPr/>
                    <a:lstStyle/>
                    <a:p>
                      <a:r>
                        <a:rPr lang="sv-SE" dirty="0" err="1" smtClean="0"/>
                        <a:t>Worst</a:t>
                      </a:r>
                      <a:r>
                        <a:rPr lang="sv-SE" dirty="0" smtClean="0"/>
                        <a:t> </a:t>
                      </a:r>
                      <a:r>
                        <a:rPr lang="sv-SE" dirty="0" err="1" smtClean="0"/>
                        <a:t>case</a:t>
                      </a:r>
                      <a:endParaRPr lang="sv-SE" dirty="0"/>
                    </a:p>
                  </a:txBody>
                  <a:tcPr/>
                </a:tc>
                <a:tc>
                  <a:txBody>
                    <a:bodyPr/>
                    <a:lstStyle/>
                    <a:p>
                      <a:r>
                        <a:rPr lang="sv-SE" dirty="0" err="1" smtClean="0"/>
                        <a:t>Average</a:t>
                      </a:r>
                      <a:endParaRPr lang="sv-SE" dirty="0"/>
                    </a:p>
                  </a:txBody>
                  <a:tcPr/>
                </a:tc>
              </a:tr>
              <a:tr h="370840">
                <a:tc>
                  <a:txBody>
                    <a:bodyPr/>
                    <a:lstStyle/>
                    <a:p>
                      <a:r>
                        <a:rPr lang="sv-SE" dirty="0" err="1" smtClean="0"/>
                        <a:t>Hash</a:t>
                      </a:r>
                      <a:r>
                        <a:rPr lang="sv-SE" dirty="0" smtClean="0"/>
                        <a:t> table</a:t>
                      </a:r>
                      <a:endParaRPr lang="sv-SE" dirty="0"/>
                    </a:p>
                  </a:txBody>
                  <a:tcPr/>
                </a:tc>
                <a:tc>
                  <a:txBody>
                    <a:bodyPr/>
                    <a:lstStyle/>
                    <a:p>
                      <a:r>
                        <a:rPr lang="sv-SE" dirty="0" smtClean="0"/>
                        <a:t>O(n)</a:t>
                      </a:r>
                      <a:endParaRPr lang="sv-SE" dirty="0"/>
                    </a:p>
                  </a:txBody>
                  <a:tcPr/>
                </a:tc>
                <a:tc>
                  <a:txBody>
                    <a:bodyPr/>
                    <a:lstStyle/>
                    <a:p>
                      <a:r>
                        <a:rPr lang="sv-SE" dirty="0" smtClean="0"/>
                        <a:t>O(1)</a:t>
                      </a:r>
                      <a:endParaRPr lang="sv-SE" dirty="0"/>
                    </a:p>
                  </a:txBody>
                  <a:tcPr/>
                </a:tc>
              </a:tr>
              <a:tr h="370840">
                <a:tc>
                  <a:txBody>
                    <a:bodyPr/>
                    <a:lstStyle/>
                    <a:p>
                      <a:r>
                        <a:rPr lang="sv-SE" dirty="0" smtClean="0"/>
                        <a:t>Normal</a:t>
                      </a:r>
                      <a:r>
                        <a:rPr lang="sv-SE" baseline="0" dirty="0" smtClean="0"/>
                        <a:t> </a:t>
                      </a:r>
                      <a:r>
                        <a:rPr lang="sv-SE" baseline="0" dirty="0" err="1" smtClean="0"/>
                        <a:t>a</a:t>
                      </a:r>
                      <a:r>
                        <a:rPr lang="sv-SE" dirty="0" err="1" smtClean="0"/>
                        <a:t>rray</a:t>
                      </a:r>
                      <a:endParaRPr lang="sv-SE" dirty="0"/>
                    </a:p>
                  </a:txBody>
                  <a:tcPr/>
                </a:tc>
                <a:tc>
                  <a:txBody>
                    <a:bodyPr/>
                    <a:lstStyle/>
                    <a:p>
                      <a:r>
                        <a:rPr lang="sv-SE" dirty="0" smtClean="0"/>
                        <a:t>O(n)</a:t>
                      </a:r>
                      <a:endParaRPr lang="sv-SE" dirty="0"/>
                    </a:p>
                  </a:txBody>
                  <a:tcPr/>
                </a:tc>
                <a:tc>
                  <a:txBody>
                    <a:bodyPr/>
                    <a:lstStyle/>
                    <a:p>
                      <a:r>
                        <a:rPr lang="sv-SE" dirty="0" smtClean="0"/>
                        <a:t>O(n/2)</a:t>
                      </a:r>
                      <a:endParaRPr lang="sv-SE" dirty="0"/>
                    </a:p>
                  </a:txBody>
                  <a:tcPr/>
                </a:tc>
              </a:tr>
            </a:tbl>
          </a:graphicData>
        </a:graphic>
      </p:graphicFrame>
    </p:spTree>
    <p:extLst>
      <p:ext uri="{BB962C8B-B14F-4D97-AF65-F5344CB8AC3E}">
        <p14:creationId xmlns:p14="http://schemas.microsoft.com/office/powerpoint/2010/main" val="9547218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Hash function</a:t>
            </a:r>
            <a:endParaRPr lang="en-GB" dirty="0"/>
          </a:p>
        </p:txBody>
      </p:sp>
      <p:sp>
        <p:nvSpPr>
          <p:cNvPr id="4" name="Platshållare för innehåll 3"/>
          <p:cNvSpPr>
            <a:spLocks noGrp="1"/>
          </p:cNvSpPr>
          <p:nvPr>
            <p:ph sz="half" idx="1"/>
          </p:nvPr>
        </p:nvSpPr>
        <p:spPr/>
        <p:txBody>
          <a:bodyPr>
            <a:normAutofit/>
          </a:bodyPr>
          <a:lstStyle/>
          <a:p>
            <a:pPr>
              <a:buFont typeface="Wingdings" charset="2"/>
              <a:buChar char="v"/>
            </a:pPr>
            <a:r>
              <a:rPr lang="en-GB" dirty="0" smtClean="0"/>
              <a:t> Creates an hash value based on a key</a:t>
            </a:r>
          </a:p>
          <a:p>
            <a:pPr>
              <a:buFont typeface="Wingdings" charset="2"/>
              <a:buChar char="v"/>
            </a:pPr>
            <a:r>
              <a:rPr lang="en-GB" dirty="0" smtClean="0"/>
              <a:t> Manipulates the key in a pre-determined way and the hash value is the output</a:t>
            </a:r>
          </a:p>
          <a:p>
            <a:pPr>
              <a:buFont typeface="Wingdings" charset="2"/>
              <a:buChar char="v"/>
            </a:pPr>
            <a:r>
              <a:rPr lang="en-GB" dirty="0" smtClean="0"/>
              <a:t> A perfect function would create a unique hash value for all possible keys</a:t>
            </a:r>
          </a:p>
          <a:p>
            <a:pPr>
              <a:buFont typeface="Wingdings" charset="2"/>
              <a:buChar char="v"/>
            </a:pPr>
            <a:r>
              <a:rPr lang="en-GB" dirty="0" smtClean="0"/>
              <a:t> The ASCII-representation for characters are useful</a:t>
            </a:r>
            <a:endParaRPr lang="en-GB" dirty="0"/>
          </a:p>
        </p:txBody>
      </p:sp>
      <p:sp>
        <p:nvSpPr>
          <p:cNvPr id="5" name="Platshållare för innehåll 4"/>
          <p:cNvSpPr>
            <a:spLocks noGrp="1"/>
          </p:cNvSpPr>
          <p:nvPr>
            <p:ph sz="half" idx="2"/>
          </p:nvPr>
        </p:nvSpPr>
        <p:spPr>
          <a:xfrm>
            <a:off x="6217920" y="2747778"/>
            <a:ext cx="4937760" cy="1490589"/>
          </a:xfrm>
          <a:ln w="28575">
            <a:solidFill>
              <a:schemeClr val="tx1"/>
            </a:solidFill>
          </a:ln>
        </p:spPr>
        <p:txBody>
          <a:bodyPr>
            <a:normAutofit/>
          </a:bodyPr>
          <a:lstStyle/>
          <a:p>
            <a:r>
              <a:rPr lang="en-GB" dirty="0" err="1" smtClean="0"/>
              <a:t>int</a:t>
            </a:r>
            <a:r>
              <a:rPr lang="en-GB" dirty="0" smtClean="0"/>
              <a:t> </a:t>
            </a:r>
            <a:r>
              <a:rPr lang="en-GB" dirty="0" err="1" smtClean="0"/>
              <a:t>hash_function</a:t>
            </a:r>
            <a:r>
              <a:rPr lang="en-GB" dirty="0" smtClean="0"/>
              <a:t>(key){</a:t>
            </a:r>
          </a:p>
          <a:p>
            <a:pPr marL="201168" lvl="1" indent="0">
              <a:buNone/>
            </a:pPr>
            <a:r>
              <a:rPr lang="en-GB" dirty="0" err="1" smtClean="0"/>
              <a:t>hash_value</a:t>
            </a:r>
            <a:r>
              <a:rPr lang="en-GB" dirty="0" smtClean="0"/>
              <a:t>= key % 10;</a:t>
            </a:r>
          </a:p>
          <a:p>
            <a:pPr marL="201168" lvl="1" indent="0">
              <a:buNone/>
            </a:pPr>
            <a:r>
              <a:rPr lang="en-GB" dirty="0" smtClean="0"/>
              <a:t>return index;</a:t>
            </a:r>
          </a:p>
          <a:p>
            <a:pPr marL="88900" lvl="1" indent="0">
              <a:buNone/>
            </a:pPr>
            <a:r>
              <a:rPr lang="en-GB" dirty="0" smtClean="0"/>
              <a:t>}</a:t>
            </a:r>
          </a:p>
        </p:txBody>
      </p:sp>
      <p:sp>
        <p:nvSpPr>
          <p:cNvPr id="3" name="textruta 2"/>
          <p:cNvSpPr txBox="1"/>
          <p:nvPr/>
        </p:nvSpPr>
        <p:spPr>
          <a:xfrm>
            <a:off x="6217920" y="2025410"/>
            <a:ext cx="1241943" cy="461665"/>
          </a:xfrm>
          <a:prstGeom prst="rect">
            <a:avLst/>
          </a:prstGeom>
          <a:noFill/>
        </p:spPr>
        <p:txBody>
          <a:bodyPr wrap="none" rtlCol="0">
            <a:spAutoFit/>
          </a:bodyPr>
          <a:lstStyle/>
          <a:p>
            <a:r>
              <a:rPr lang="en-GB" sz="2400" dirty="0" smtClean="0"/>
              <a:t>Example</a:t>
            </a:r>
            <a:endParaRPr lang="en-GB" sz="2400" dirty="0"/>
          </a:p>
        </p:txBody>
      </p:sp>
    </p:spTree>
    <p:extLst>
      <p:ext uri="{BB962C8B-B14F-4D97-AF65-F5344CB8AC3E}">
        <p14:creationId xmlns:p14="http://schemas.microsoft.com/office/powerpoint/2010/main" val="4642173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bg/>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Collisions</a:t>
            </a:r>
            <a:endParaRPr lang="en-GB" dirty="0"/>
          </a:p>
        </p:txBody>
      </p:sp>
      <p:sp>
        <p:nvSpPr>
          <p:cNvPr id="3" name="Platshållare för innehåll 2"/>
          <p:cNvSpPr>
            <a:spLocks noGrp="1"/>
          </p:cNvSpPr>
          <p:nvPr>
            <p:ph sz="half" idx="1"/>
          </p:nvPr>
        </p:nvSpPr>
        <p:spPr>
          <a:xfrm>
            <a:off x="1097278" y="1845734"/>
            <a:ext cx="4804758" cy="3118152"/>
          </a:xfrm>
        </p:spPr>
        <p:txBody>
          <a:bodyPr/>
          <a:lstStyle/>
          <a:p>
            <a:pPr>
              <a:buFont typeface="Wingdings" charset="2"/>
              <a:buChar char="v"/>
            </a:pPr>
            <a:r>
              <a:rPr lang="en-GB" dirty="0" smtClean="0"/>
              <a:t> Happens if the hash function generates the same hash value for different keys</a:t>
            </a:r>
          </a:p>
          <a:p>
            <a:pPr>
              <a:buFont typeface="Wingdings" charset="2"/>
              <a:buChar char="v"/>
            </a:pPr>
            <a:r>
              <a:rPr lang="en-GB" dirty="0" smtClean="0"/>
              <a:t> More or less impossible to avoid collisions completely</a:t>
            </a:r>
          </a:p>
          <a:p>
            <a:pPr>
              <a:buFont typeface="Wingdings" charset="2"/>
              <a:buChar char="v"/>
            </a:pPr>
            <a:r>
              <a:rPr lang="en-GB" dirty="0"/>
              <a:t> </a:t>
            </a:r>
            <a:r>
              <a:rPr lang="en-GB" dirty="0" smtClean="0"/>
              <a:t>Minimize the number of collisions with a well written hash function</a:t>
            </a:r>
          </a:p>
          <a:p>
            <a:pPr marL="0" indent="0">
              <a:buNone/>
            </a:pPr>
            <a:endParaRPr lang="en-GB" dirty="0" smtClean="0"/>
          </a:p>
          <a:p>
            <a:pPr marL="0" indent="0">
              <a:buNone/>
            </a:pPr>
            <a:endParaRPr lang="en-GB" sz="2400" dirty="0" smtClean="0"/>
          </a:p>
        </p:txBody>
      </p:sp>
      <p:sp>
        <p:nvSpPr>
          <p:cNvPr id="4" name="Platshållare för innehåll 3"/>
          <p:cNvSpPr>
            <a:spLocks noGrp="1"/>
          </p:cNvSpPr>
          <p:nvPr>
            <p:ph sz="half" idx="2"/>
          </p:nvPr>
        </p:nvSpPr>
        <p:spPr/>
        <p:txBody>
          <a:bodyPr/>
          <a:lstStyle/>
          <a:p>
            <a:endParaRPr lang="sv-SE" dirty="0"/>
          </a:p>
        </p:txBody>
      </p:sp>
    </p:spTree>
    <p:extLst>
      <p:ext uri="{BB962C8B-B14F-4D97-AF65-F5344CB8AC3E}">
        <p14:creationId xmlns:p14="http://schemas.microsoft.com/office/powerpoint/2010/main" val="179596910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97280" y="282461"/>
            <a:ext cx="10058400" cy="1450757"/>
          </a:xfrm>
        </p:spPr>
        <p:txBody>
          <a:bodyPr/>
          <a:lstStyle/>
          <a:p>
            <a:r>
              <a:rPr lang="en-US" dirty="0" smtClean="0"/>
              <a:t>Collisions</a:t>
            </a:r>
            <a:endParaRPr lang="en-US" dirty="0"/>
          </a:p>
        </p:txBody>
      </p:sp>
      <p:graphicFrame>
        <p:nvGraphicFramePr>
          <p:cNvPr id="5" name="Tabell 4"/>
          <p:cNvGraphicFramePr>
            <a:graphicFrameLocks noGrp="1"/>
          </p:cNvGraphicFramePr>
          <p:nvPr>
            <p:extLst>
              <p:ext uri="{D42A27DB-BD31-4B8C-83A1-F6EECF244321}">
                <p14:modId xmlns:p14="http://schemas.microsoft.com/office/powerpoint/2010/main" val="1751547771"/>
              </p:ext>
            </p:extLst>
          </p:nvPr>
        </p:nvGraphicFramePr>
        <p:xfrm>
          <a:off x="8175414" y="2139468"/>
          <a:ext cx="2980266" cy="2372385"/>
        </p:xfrm>
        <a:graphic>
          <a:graphicData uri="http://schemas.openxmlformats.org/drawingml/2006/table">
            <a:tbl>
              <a:tblPr firstRow="1" bandRow="1">
                <a:tableStyleId>{2D5ABB26-0587-4C30-8999-92F81FD0307C}</a:tableStyleId>
              </a:tblPr>
              <a:tblGrid>
                <a:gridCol w="1490133"/>
                <a:gridCol w="1490133"/>
              </a:tblGrid>
              <a:tr h="474477">
                <a:tc>
                  <a:txBody>
                    <a:bodyPr/>
                    <a:lstStyle/>
                    <a:p>
                      <a:pPr algn="ctr"/>
                      <a:r>
                        <a:rPr lang="sv-SE" dirty="0" smtClean="0"/>
                        <a:t>Index</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sv-SE" noProof="1" smtClean="0"/>
                        <a:t>Key</a:t>
                      </a:r>
                      <a:endParaRPr lang="sv-SE" noProof="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r>
                        <a:rPr lang="sv-SE" dirty="0" smtClean="0"/>
                        <a:t>1</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r>
                        <a:rPr lang="sv-SE" dirty="0" smtClean="0"/>
                        <a:t>2</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r>
                        <a:rPr lang="sv-SE" dirty="0" smtClean="0"/>
                        <a:t>3</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r>
                        <a:rPr lang="sv-SE" dirty="0" smtClean="0"/>
                        <a:t>4</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3" name="Tabell 2"/>
          <p:cNvGraphicFramePr>
            <a:graphicFrameLocks noGrp="1"/>
          </p:cNvGraphicFramePr>
          <p:nvPr>
            <p:extLst>
              <p:ext uri="{D42A27DB-BD31-4B8C-83A1-F6EECF244321}">
                <p14:modId xmlns:p14="http://schemas.microsoft.com/office/powerpoint/2010/main" val="204798297"/>
              </p:ext>
            </p:extLst>
          </p:nvPr>
        </p:nvGraphicFramePr>
        <p:xfrm>
          <a:off x="1159937" y="2139470"/>
          <a:ext cx="1378465" cy="2372385"/>
        </p:xfrm>
        <a:graphic>
          <a:graphicData uri="http://schemas.openxmlformats.org/drawingml/2006/table">
            <a:tbl>
              <a:tblPr firstRow="1" bandRow="1">
                <a:tableStyleId>{2D5ABB26-0587-4C30-8999-92F81FD0307C}</a:tableStyleId>
              </a:tblPr>
              <a:tblGrid>
                <a:gridCol w="1378465"/>
              </a:tblGrid>
              <a:tr h="474477">
                <a:tc>
                  <a:txBody>
                    <a:bodyPr/>
                    <a:lstStyle/>
                    <a:p>
                      <a:pPr algn="ctr"/>
                      <a:r>
                        <a:rPr lang="sv-SE" dirty="0" err="1" smtClean="0"/>
                        <a:t>Key</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r>
                        <a:rPr lang="sv-SE" dirty="0" smtClean="0"/>
                        <a:t>42</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r>
                        <a:rPr lang="sv-SE" dirty="0" smtClean="0"/>
                        <a:t>94</a:t>
                      </a: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477">
                <a:tc>
                  <a:txBody>
                    <a:bodyPr/>
                    <a:lstStyle/>
                    <a:p>
                      <a:pPr algn="ctr"/>
                      <a:endParaRPr lang="sv-S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ktangel med rundade hörn diagonalt 7"/>
          <p:cNvSpPr/>
          <p:nvPr/>
        </p:nvSpPr>
        <p:spPr>
          <a:xfrm>
            <a:off x="4255416" y="2482883"/>
            <a:ext cx="2202984" cy="1685557"/>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Hash</a:t>
            </a:r>
            <a:r>
              <a:rPr lang="sv-SE" dirty="0" smtClean="0"/>
              <a:t> </a:t>
            </a:r>
            <a:r>
              <a:rPr lang="sv-SE" dirty="0" err="1" smtClean="0"/>
              <a:t>function</a:t>
            </a:r>
            <a:endParaRPr lang="sv-SE" dirty="0"/>
          </a:p>
        </p:txBody>
      </p:sp>
      <p:sp>
        <p:nvSpPr>
          <p:cNvPr id="4" name="Höger klammerparentes 3"/>
          <p:cNvSpPr/>
          <p:nvPr/>
        </p:nvSpPr>
        <p:spPr>
          <a:xfrm rot="5400000">
            <a:off x="5155851" y="3611416"/>
            <a:ext cx="402111" cy="2202984"/>
          </a:xfrm>
          <a:prstGeom prst="rightBrace">
            <a:avLst>
              <a:gd name="adj1" fmla="val 8333"/>
              <a:gd name="adj2" fmla="val 4937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textruta 5"/>
          <p:cNvSpPr txBox="1"/>
          <p:nvPr/>
        </p:nvSpPr>
        <p:spPr>
          <a:xfrm>
            <a:off x="4030228" y="5072710"/>
            <a:ext cx="2653355" cy="369332"/>
          </a:xfrm>
          <a:prstGeom prst="rect">
            <a:avLst/>
          </a:prstGeom>
          <a:noFill/>
        </p:spPr>
        <p:txBody>
          <a:bodyPr wrap="none" rtlCol="0">
            <a:spAutoFit/>
          </a:bodyPr>
          <a:lstStyle/>
          <a:p>
            <a:r>
              <a:rPr lang="en-GB" dirty="0" err="1" smtClean="0"/>
              <a:t>hash_func</a:t>
            </a:r>
            <a:r>
              <a:rPr lang="en-GB" dirty="0" smtClean="0"/>
              <a:t>(key) = key % 10</a:t>
            </a:r>
            <a:endParaRPr lang="en-GB" dirty="0"/>
          </a:p>
        </p:txBody>
      </p:sp>
      <p:sp>
        <p:nvSpPr>
          <p:cNvPr id="7" name="Dubbel hakparentes 6"/>
          <p:cNvSpPr/>
          <p:nvPr/>
        </p:nvSpPr>
        <p:spPr>
          <a:xfrm>
            <a:off x="4030228" y="5012721"/>
            <a:ext cx="2653355" cy="48931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14" name="Kurva 13"/>
          <p:cNvCxnSpPr>
            <a:endCxn id="8" idx="2"/>
          </p:cNvCxnSpPr>
          <p:nvPr/>
        </p:nvCxnSpPr>
        <p:spPr>
          <a:xfrm>
            <a:off x="2646218" y="2881745"/>
            <a:ext cx="1609198" cy="443917"/>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Kurva 21"/>
          <p:cNvCxnSpPr/>
          <p:nvPr/>
        </p:nvCxnSpPr>
        <p:spPr>
          <a:xfrm flipV="1">
            <a:off x="2538402" y="3629891"/>
            <a:ext cx="1717012" cy="53854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Kurva 25"/>
          <p:cNvCxnSpPr/>
          <p:nvPr/>
        </p:nvCxnSpPr>
        <p:spPr>
          <a:xfrm>
            <a:off x="6458399" y="2881745"/>
            <a:ext cx="1717015" cy="858982"/>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Kurva 27"/>
          <p:cNvCxnSpPr/>
          <p:nvPr/>
        </p:nvCxnSpPr>
        <p:spPr>
          <a:xfrm>
            <a:off x="6458399" y="3463636"/>
            <a:ext cx="1609199" cy="401782"/>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ruta 28"/>
          <p:cNvSpPr txBox="1"/>
          <p:nvPr/>
        </p:nvSpPr>
        <p:spPr>
          <a:xfrm>
            <a:off x="1622482" y="2697079"/>
            <a:ext cx="418704" cy="369332"/>
          </a:xfrm>
          <a:prstGeom prst="rect">
            <a:avLst/>
          </a:prstGeom>
          <a:noFill/>
        </p:spPr>
        <p:txBody>
          <a:bodyPr wrap="none" rtlCol="0">
            <a:spAutoFit/>
          </a:bodyPr>
          <a:lstStyle/>
          <a:p>
            <a:r>
              <a:rPr lang="en-GB" dirty="0" smtClean="0"/>
              <a:t>53</a:t>
            </a:r>
            <a:endParaRPr lang="en-GB" dirty="0"/>
          </a:p>
        </p:txBody>
      </p:sp>
      <p:sp>
        <p:nvSpPr>
          <p:cNvPr id="31" name="textruta 30"/>
          <p:cNvSpPr txBox="1"/>
          <p:nvPr/>
        </p:nvSpPr>
        <p:spPr>
          <a:xfrm>
            <a:off x="1622482" y="4090761"/>
            <a:ext cx="418704" cy="369332"/>
          </a:xfrm>
          <a:prstGeom prst="rect">
            <a:avLst/>
          </a:prstGeom>
          <a:noFill/>
        </p:spPr>
        <p:txBody>
          <a:bodyPr wrap="none" rtlCol="0">
            <a:spAutoFit/>
          </a:bodyPr>
          <a:lstStyle/>
          <a:p>
            <a:r>
              <a:rPr lang="en-GB" dirty="0" smtClean="0"/>
              <a:t>23</a:t>
            </a:r>
            <a:endParaRPr lang="en-GB" dirty="0"/>
          </a:p>
        </p:txBody>
      </p:sp>
    </p:spTree>
    <p:extLst>
      <p:ext uri="{BB962C8B-B14F-4D97-AF65-F5344CB8AC3E}">
        <p14:creationId xmlns:p14="http://schemas.microsoft.com/office/powerpoint/2010/main" val="10129967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4.16667E-7 -0.00023 C 0.00247 -0.00116 0.00534 -0.00046 0.00768 -0.00278 C 0.00885 -0.0044 0.00807 -0.0088 0.00912 -0.01042 C 0.01042 -0.0125 0.01224 -0.01227 0.0138 -0.01319 C 0.03464 -0.0463 0.01107 -0.01157 0.03581 -0.03819 C 0.03737 -0.04028 0.03893 -0.04213 0.04063 -0.04352 C 0.04388 -0.0456 0.05013 -0.04861 0.05013 -0.04838 C 0.05182 -0.05116 0.05287 -0.05463 0.05482 -0.05602 C 0.05872 -0.05903 0.06771 -0.06134 0.06771 -0.06111 C 0.06927 -0.06296 0.07083 -0.06482 0.07227 -0.06644 C 0.07383 -0.06759 0.07552 -0.06875 0.07708 -0.06898 C 0.08698 -0.07037 0.09701 -0.0706 0.10703 -0.07153 C 0.11237 -0.07315 0.11602 -0.07431 0.12109 -0.07639 C 0.12279 -0.07708 0.12435 -0.0787 0.12578 -0.07917 C 0.13867 -0.08333 0.13477 -0.08009 0.14648 -0.08426 C 0.15287 -0.08634 0.1655 -0.09144 0.1655 -0.0912 C 0.17604 -0.09005 0.18659 -0.09074 0.19727 -0.08657 C 0.1987 -0.08611 0.1987 -0.08171 0.1987 -0.07917 C 0.1987 -0.06644 0.19844 -0.05347 0.19727 -0.04097 C 0.19609 -0.03449 0.1918 -0.03148 0.18919 -0.02824 C 0.18685 -0.02569 0.18503 -0.02269 0.18268 -0.02037 C 0.178 -0.01644 0.1737 -0.01505 0.16849 -0.01319 C 0.16706 -0.01111 0.1655 -0.00926 0.1638 -0.0081 C 0.15599 -0.00162 0.15977 -0.01111 0.14961 0.00463 C 0.14375 0.01412 0.14701 0.01134 0.14023 0.01505 C 0.13815 0.01759 0.13594 0.01991 0.13398 0.02245 C 0.12318 0.03727 0.1349 0.02407 0.12435 0.03518 C 0.1237 0.03796 0.1237 0.04051 0.12279 0.04282 C 0.12148 0.04583 0.11901 0.04722 0.1181 0.05069 C 0.1168 0.05417 0.11706 0.0588 0.11654 0.06296 C 0.11602 0.06667 0.11563 0.07014 0.11497 0.07361 C 0.11315 0.08194 0.11042 0.09005 0.10846 0.09861 L 0.10547 0.11389 C 0.10586 0.13611 0.10599 0.1581 0.10703 0.18009 C 0.10703 0.18264 0.10755 0.18542 0.10846 0.1875 C 0.1099 0.19051 0.11185 0.19259 0.11341 0.19514 C 0.11888 0.20602 0.11354 0.20139 0.12109 0.20602 C 0.13815 0.20463 0.15508 0.2044 0.17162 0.20301 C 0.17331 0.20278 0.17487 0.20069 0.17656 0.20023 C 0.18021 0.19931 0.18385 0.19884 0.1875 0.19792 L 0.20664 0.1875 L 0.21133 0.18518 L 0.21576 0.18264 C 0.22188 0.18333 0.2276 0.1838 0.23333 0.18518 C 0.2349 0.18542 0.23646 0.18681 0.23802 0.1875 C 0.25182 0.19421 0.23763 0.18657 0.24922 0.19282 C 0.25117 0.19282 0.34102 0.19375 0.37383 0.1875 C 0.37604 0.18727 0.37773 0.18565 0.38008 0.18518 C 0.38646 0.1831 0.39284 0.18333 0.39909 0.18009 C 0.40182 0.17847 0.40768 0.17523 0.40977 0.175 C 0.42292 0.17338 0.43529 0.17315 0.44805 0.17245 C 0.4513 0.17083 0.45417 0.16852 0.45742 0.16736 C 0.46263 0.16528 0.46406 0.16505 0.46862 0.16227 C 0.47135 0.16065 0.4737 0.15856 0.47656 0.15718 C 0.4806 0.15509 0.48503 0.1544 0.48919 0.15185 C 0.49076 0.15116 0.49219 0.15023 0.49388 0.14977 C 0.50052 0.14699 0.50925 0.14583 0.51576 0.14468 C 0.51901 0.14398 0.52227 0.14282 0.52526 0.1419 C 0.54141 0.13333 0.51667 0.1463 0.53659 0.13681 C 0.53984 0.13542 0.54271 0.1331 0.54596 0.13171 C 0.55547 0.12801 0.55026 0.12963 0.56172 0.12685 C 0.5638 0.12477 0.56576 0.12292 0.5681 0.12176 C 0.5707 0.12014 0.57331 0.12014 0.57591 0.11898 C 0.5905 0.11319 0.56471 0.12014 0.59193 0.11389 C 0.59505 0.11204 0.59805 0.10972 0.6013 0.10903 C 0.60534 0.10764 0.61419 0.10579 0.61862 0.10393 C 0.62031 0.10301 0.62175 0.10185 0.62318 0.10116 C 0.62591 0.10046 0.62852 0.09977 0.63125 0.09861 C 0.6332 0.09792 0.63555 0.09676 0.6375 0.09606 C 0.64167 0.09537 0.64583 0.09491 0.65 0.09375 C 0.65482 0.09236 0.66198 0.08843 0.66602 0.08611 C 0.67279 0.08241 0.66901 0.08426 0.67708 0.08079 C 0.67852 0.07917 0.68008 0.07731 0.6819 0.07569 C 0.68372 0.07454 0.68607 0.07431 0.68802 0.07361 C 0.68958 0.07268 0.69128 0.07153 0.69284 0.07083 C 0.6944 0.06921 0.69622 0.06782 0.6974 0.06574 C 0.6987 0.06366 0.69948 0.06042 0.70065 0.05787 C 0.70221 0.05556 0.70391 0.05301 0.70534 0.05069 C 0.70859 0.03495 0.70495 0.05093 0.71016 0.03518 C 0.71667 0.01551 0.71576 0.01829 0.71953 -0.00023 C 0.72031 -0.00417 0.72253 -0.01458 0.72253 -0.01806 C 0.72344 -0.03657 0.72253 -0.05532 0.72253 -0.07384 " pathEditMode="relative" rAng="0" ptsTypes="AAAAAAAAAAAAAAAAAAAAAAAAAAAAAAAAAAAAAAAAAAAAAAAAAAAAAAAAAAAAAAAAAAAAAAAAAAAAAAAAAA">
                                      <p:cBhvr>
                                        <p:cTn id="6" dur="7000" fill="hold"/>
                                        <p:tgtEl>
                                          <p:spTgt spid="31"/>
                                        </p:tgtEl>
                                        <p:attrNameLst>
                                          <p:attrName>ppt_x</p:attrName>
                                          <p:attrName>ppt_y</p:attrName>
                                        </p:attrNameLst>
                                      </p:cBhvr>
                                      <p:rCtr x="36146" y="5741"/>
                                    </p:animMotion>
                                  </p:childTnLst>
                                </p:cTn>
                              </p:par>
                              <p:par>
                                <p:cTn id="7" presetID="0" presetClass="path" presetSubtype="0" accel="50000" decel="50000" fill="hold" grpId="0" nodeType="withEffect">
                                  <p:stCondLst>
                                    <p:cond delay="0"/>
                                  </p:stCondLst>
                                  <p:childTnLst>
                                    <p:animMotion origin="layout" path="M 4.16667E-6 2.77556E-17 C 0.01536 -0.00486 -0.00052 -0.00023 0.0207 -0.00486 C 0.03489 -0.00787 0.02812 -0.00833 0.04687 -0.00949 C 0.06432 -0.01065 0.08164 -0.01111 0.09908 -0.01181 L 0.12916 -0.00486 C 0.13164 -0.00417 0.1345 -0.00394 0.13684 -0.00231 C 0.13932 -0.00093 0.14101 0.00417 0.14349 0.00509 C 0.15429 0.00833 0.16523 0.0081 0.17617 0.00972 C 0.18502 0.01505 0.17408 0.00833 0.18658 0.0169 C 0.18776 0.01782 0.18906 0.01898 0.19049 0.01921 C 0.19961 0.02083 0.20872 0.02106 0.21783 0.02199 C 0.22005 0.02338 0.22226 0.02546 0.22434 0.02662 C 0.22864 0.0287 0.23372 0.02708 0.2375 0.03148 C 0.24114 0.03588 0.24531 0.05093 0.24531 0.05116 C 0.24661 0.05718 0.24791 0.06366 0.24921 0.07014 C 0.2526 0.08472 0.25481 0.08125 0.25052 0.10394 C 0.24921 0.11088 0.23346 0.12801 0.23346 0.12824 C 0.22877 0.13403 0.21692 0.14884 0.21523 0.15 C 0.21184 0.15231 0.20807 0.1537 0.20481 0.15718 C 0.17721 0.18519 0.19895 0.1662 0.18138 0.18843 C 0.17721 0.19398 0.17239 0.19769 0.16823 0.20301 C 0.16419 0.20833 0.16041 0.21412 0.15664 0.21991 C 0.14648 0.23542 0.15846 0.21991 0.14869 0.23194 C 0.14557 0.24097 0.14231 0.24931 0.13958 0.2588 C 0.13815 0.26343 0.13684 0.26829 0.13567 0.27315 C 0.13255 0.30694 0.13606 0.27222 0.13307 0.29722 C 0.13203 0.30532 0.13046 0.32153 0.13046 0.32176 C 0.13086 0.34005 0.13099 0.35856 0.13164 0.37708 C 0.13177 0.3794 0.13229 0.38218 0.13307 0.38426 C 0.13463 0.38935 0.13619 0.39444 0.13828 0.39884 C 0.13971 0.40185 0.14166 0.40417 0.14349 0.40602 C 0.14557 0.4081 0.14778 0.40926 0.15 0.41111 C 0.15872 0.40995 0.16731 0.40972 0.17617 0.40833 C 0.17786 0.4081 0.17955 0.40694 0.18138 0.40602 C 0.18437 0.4044 0.18737 0.40278 0.19049 0.40116 C 0.20091 0.40208 0.21132 0.4037 0.22187 0.4037 C 0.23007 0.4037 0.23828 0.40185 0.24661 0.40116 L 0.2832 0.39884 C 0.28619 0.39722 0.28919 0.39491 0.29231 0.39398 C 0.29479 0.39306 0.31263 0.38958 0.31445 0.38912 C 0.32916 0.38565 0.31849 0.38727 0.33541 0.38426 C 0.34843 0.38218 0.35742 0.38125 0.37057 0.3794 C 0.37474 0.37755 0.37812 0.37569 0.38242 0.37454 C 0.3858 0.37361 0.38945 0.37315 0.39283 0.37222 C 0.39544 0.37153 0.39804 0.37037 0.40065 0.36991 L 0.43059 0.3625 C 0.43763 0.35764 0.44453 0.35208 0.45156 0.34792 C 0.45937 0.34375 0.46731 0.3419 0.47513 0.33843 C 0.48112 0.33565 0.48724 0.33171 0.49336 0.3287 C 0.50039 0.32523 0.50742 0.32338 0.51432 0.31921 C 0.52083 0.31505 0.52721 0.31065 0.53385 0.30694 C 0.53893 0.30417 0.54427 0.30255 0.54948 0.29954 C 0.55208 0.29838 0.55468 0.2963 0.55729 0.29491 C 0.56171 0.29236 0.56614 0.29051 0.57031 0.28773 C 0.57617 0.2838 0.58164 0.27917 0.58737 0.27569 C 0.58919 0.27454 0.60039 0.2713 0.60182 0.27083 C 0.61054 0.26528 0.59974 0.27153 0.61341 0.26574 C 0.61484 0.26528 0.61601 0.26389 0.61731 0.26343 C 0.62044 0.26227 0.62343 0.26181 0.62656 0.26111 C 0.63086 0.25579 0.63112 0.25394 0.63698 0.2537 C 0.66184 0.25231 0.68645 0.25208 0.71132 0.25139 C 0.72617 0.2375 0.71367 0.25185 0.72317 0.23449 C 0.73151 0.21875 0.72851 0.23657 0.7388 0.2081 C 0.75911 0.15116 0.75221 0.17523 0.76237 0.13773 C 0.76458 0.12037 0.76627 0.1125 0.76237 0.08958 C 0.76106 0.0831 0.75716 0.0794 0.75442 0.075 C 0.75286 0.07222 0.74479 0.06389 0.74414 0.06273 C 0.74257 0.06088 0.74166 0.05764 0.7401 0.05579 C 0.73619 0.05093 0.72916 0.0456 0.72434 0.04352 C 0.71849 0.04074 0.71211 0.03958 0.70612 0.03634 L 0.697 0.03148 C 0.67695 0.03611 0.66666 0.02685 0.6552 0.05324 C 0.65403 0.05579 0.65429 0.05972 0.6539 0.06273 C 0.65638 0.08079 0.65299 0.06574 0.66041 0.07731 C 0.66158 0.07917 0.66198 0.08241 0.66315 0.08472 C 0.6638 0.08657 0.66471 0.08796 0.66575 0.08958 C 0.66888 0.10741 0.66705 0.09421 0.66705 0.13056 " pathEditMode="relative" rAng="0" ptsTypes="AAAAAAAAAAAAAAAAAAAAAAAAAAAAAAAAAAAAAAAAAAAAAAAAAAAAAAAAAAAAAAAAAAAAAAAAAAAAA">
                                      <p:cBhvr>
                                        <p:cTn id="8" dur="4000" fill="hold"/>
                                        <p:tgtEl>
                                          <p:spTgt spid="29"/>
                                        </p:tgtEl>
                                        <p:attrNameLst>
                                          <p:attrName>ppt_x</p:attrName>
                                          <p:attrName>ppt_y</p:attrName>
                                        </p:attrNameLst>
                                      </p:cBhvr>
                                      <p:rCtr x="38229" y="1995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Collision resolution</a:t>
            </a:r>
            <a:endParaRPr lang="en-GB" dirty="0"/>
          </a:p>
        </p:txBody>
      </p:sp>
      <p:sp>
        <p:nvSpPr>
          <p:cNvPr id="4" name="Platshållare för innehåll 3"/>
          <p:cNvSpPr>
            <a:spLocks noGrp="1"/>
          </p:cNvSpPr>
          <p:nvPr>
            <p:ph sz="half" idx="1"/>
          </p:nvPr>
        </p:nvSpPr>
        <p:spPr>
          <a:xfrm>
            <a:off x="1165860" y="2100460"/>
            <a:ext cx="4937760" cy="3915591"/>
          </a:xfrm>
        </p:spPr>
        <p:txBody>
          <a:bodyPr>
            <a:normAutofit/>
          </a:bodyPr>
          <a:lstStyle/>
          <a:p>
            <a:r>
              <a:rPr lang="en-GB" sz="3200" dirty="0" smtClean="0"/>
              <a:t>Linked lists</a:t>
            </a:r>
          </a:p>
          <a:p>
            <a:r>
              <a:rPr lang="en-GB" sz="3200" dirty="0" smtClean="0"/>
              <a:t>	</a:t>
            </a:r>
            <a:endParaRPr lang="en-GB" sz="3200" dirty="0"/>
          </a:p>
        </p:txBody>
      </p:sp>
      <p:sp>
        <p:nvSpPr>
          <p:cNvPr id="5" name="Platshållare för innehåll 4"/>
          <p:cNvSpPr>
            <a:spLocks noGrp="1"/>
          </p:cNvSpPr>
          <p:nvPr>
            <p:ph sz="half" idx="2"/>
          </p:nvPr>
        </p:nvSpPr>
        <p:spPr>
          <a:xfrm>
            <a:off x="6692938" y="2114212"/>
            <a:ext cx="3288907" cy="4023965"/>
          </a:xfrm>
        </p:spPr>
        <p:txBody>
          <a:bodyPr>
            <a:normAutofit/>
          </a:bodyPr>
          <a:lstStyle/>
          <a:p>
            <a:r>
              <a:rPr lang="en-GB" sz="3200" dirty="0" smtClean="0"/>
              <a:t>Open addressing</a:t>
            </a:r>
            <a:endParaRPr lang="en-GB" sz="3200" dirty="0"/>
          </a:p>
        </p:txBody>
      </p:sp>
      <p:graphicFrame>
        <p:nvGraphicFramePr>
          <p:cNvPr id="7" name="Tabell 6"/>
          <p:cNvGraphicFramePr>
            <a:graphicFrameLocks noGrp="1"/>
          </p:cNvGraphicFramePr>
          <p:nvPr>
            <p:extLst>
              <p:ext uri="{D42A27DB-BD31-4B8C-83A1-F6EECF244321}">
                <p14:modId xmlns:p14="http://schemas.microsoft.com/office/powerpoint/2010/main" val="2059017127"/>
              </p:ext>
            </p:extLst>
          </p:nvPr>
        </p:nvGraphicFramePr>
        <p:xfrm>
          <a:off x="1165860" y="2875038"/>
          <a:ext cx="1944878" cy="3141015"/>
        </p:xfrm>
        <a:graphic>
          <a:graphicData uri="http://schemas.openxmlformats.org/drawingml/2006/table">
            <a:tbl>
              <a:tblPr firstRow="1" bandRow="1">
                <a:tableStyleId>{2D5ABB26-0587-4C30-8999-92F81FD0307C}</a:tableStyleId>
              </a:tblPr>
              <a:tblGrid>
                <a:gridCol w="1169126"/>
                <a:gridCol w="775752"/>
              </a:tblGrid>
              <a:tr h="628203">
                <a:tc>
                  <a:txBody>
                    <a:bodyPr/>
                    <a:lstStyle/>
                    <a:p>
                      <a:pPr algn="ctr"/>
                      <a:r>
                        <a:rPr lang="en-GB" sz="2400" dirty="0" smtClean="0"/>
                        <a:t>Index</a:t>
                      </a:r>
                      <a:endParaRPr lang="en-GB"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dirty="0" smtClean="0"/>
                        <a:t>Key</a:t>
                      </a:r>
                      <a:endParaRPr lang="en-GB"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8203">
                <a:tc>
                  <a:txBody>
                    <a:bodyPr/>
                    <a:lstStyle/>
                    <a:p>
                      <a:pPr algn="ctr"/>
                      <a:r>
                        <a:rPr lang="en-GB" sz="2400" dirty="0" smtClean="0"/>
                        <a:t>1</a:t>
                      </a:r>
                      <a:endParaRPr lang="en-GB"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8203">
                <a:tc>
                  <a:txBody>
                    <a:bodyPr/>
                    <a:lstStyle/>
                    <a:p>
                      <a:pPr algn="ctr"/>
                      <a:r>
                        <a:rPr lang="en-GB" sz="2400" dirty="0" smtClean="0"/>
                        <a:t>2</a:t>
                      </a:r>
                      <a:endParaRPr lang="en-GB"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8203">
                <a:tc>
                  <a:txBody>
                    <a:bodyPr/>
                    <a:lstStyle/>
                    <a:p>
                      <a:pPr algn="ctr"/>
                      <a:r>
                        <a:rPr lang="en-GB" sz="2400" dirty="0" smtClean="0"/>
                        <a:t>3</a:t>
                      </a:r>
                      <a:endParaRPr lang="en-GB"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dirty="0" smtClean="0"/>
                        <a:t>53</a:t>
                      </a:r>
                      <a:endParaRPr lang="en-GB"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8203">
                <a:tc>
                  <a:txBody>
                    <a:bodyPr/>
                    <a:lstStyle/>
                    <a:p>
                      <a:pPr algn="ctr"/>
                      <a:r>
                        <a:rPr lang="en-GB" sz="2400" dirty="0" smtClean="0"/>
                        <a:t>4</a:t>
                      </a:r>
                      <a:endParaRPr lang="en-GB"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9" name="Rak pil 8"/>
          <p:cNvCxnSpPr/>
          <p:nvPr/>
        </p:nvCxnSpPr>
        <p:spPr>
          <a:xfrm flipV="1">
            <a:off x="3110738" y="3788229"/>
            <a:ext cx="497876" cy="16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Rak pil 9"/>
          <p:cNvCxnSpPr/>
          <p:nvPr/>
        </p:nvCxnSpPr>
        <p:spPr>
          <a:xfrm flipV="1">
            <a:off x="3110738" y="5663293"/>
            <a:ext cx="497876" cy="16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Rak pil 10"/>
          <p:cNvCxnSpPr/>
          <p:nvPr/>
        </p:nvCxnSpPr>
        <p:spPr>
          <a:xfrm flipV="1">
            <a:off x="3110738" y="4437381"/>
            <a:ext cx="497876" cy="16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Rak pil 11"/>
          <p:cNvCxnSpPr/>
          <p:nvPr/>
        </p:nvCxnSpPr>
        <p:spPr>
          <a:xfrm flipV="1">
            <a:off x="3110738" y="5058501"/>
            <a:ext cx="497876" cy="16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ruta 14"/>
          <p:cNvSpPr txBox="1"/>
          <p:nvPr/>
        </p:nvSpPr>
        <p:spPr>
          <a:xfrm>
            <a:off x="3700056" y="3619891"/>
            <a:ext cx="676788" cy="369332"/>
          </a:xfrm>
          <a:prstGeom prst="rect">
            <a:avLst/>
          </a:prstGeom>
          <a:noFill/>
          <a:ln w="12700">
            <a:solidFill>
              <a:schemeClr val="tx1"/>
            </a:solidFill>
          </a:ln>
        </p:spPr>
        <p:txBody>
          <a:bodyPr wrap="none" rtlCol="0">
            <a:spAutoFit/>
          </a:bodyPr>
          <a:lstStyle/>
          <a:p>
            <a:r>
              <a:rPr lang="en-GB" dirty="0" smtClean="0"/>
              <a:t>NULL</a:t>
            </a:r>
            <a:endParaRPr lang="en-GB" dirty="0"/>
          </a:p>
        </p:txBody>
      </p:sp>
      <p:sp>
        <p:nvSpPr>
          <p:cNvPr id="16" name="textruta 15"/>
          <p:cNvSpPr txBox="1"/>
          <p:nvPr/>
        </p:nvSpPr>
        <p:spPr>
          <a:xfrm>
            <a:off x="3700056" y="4279110"/>
            <a:ext cx="676788" cy="369332"/>
          </a:xfrm>
          <a:prstGeom prst="rect">
            <a:avLst/>
          </a:prstGeom>
          <a:noFill/>
          <a:ln w="12700">
            <a:solidFill>
              <a:schemeClr val="tx1"/>
            </a:solidFill>
          </a:ln>
        </p:spPr>
        <p:txBody>
          <a:bodyPr wrap="none" rtlCol="0">
            <a:spAutoFit/>
          </a:bodyPr>
          <a:lstStyle/>
          <a:p>
            <a:r>
              <a:rPr lang="en-GB" dirty="0" smtClean="0"/>
              <a:t>NULL</a:t>
            </a:r>
            <a:endParaRPr lang="en-GB" dirty="0"/>
          </a:p>
        </p:txBody>
      </p:sp>
      <p:pic>
        <p:nvPicPr>
          <p:cNvPr id="18" name="Bildobjekt 17"/>
          <p:cNvPicPr>
            <a:picLocks noChangeAspect="1"/>
          </p:cNvPicPr>
          <p:nvPr/>
        </p:nvPicPr>
        <p:blipFill>
          <a:blip r:embed="rId2"/>
          <a:stretch>
            <a:fillRect/>
          </a:stretch>
        </p:blipFill>
        <p:spPr>
          <a:xfrm>
            <a:off x="3633904" y="5434682"/>
            <a:ext cx="800100" cy="495300"/>
          </a:xfrm>
          <a:prstGeom prst="rect">
            <a:avLst/>
          </a:prstGeom>
        </p:spPr>
      </p:pic>
      <p:sp>
        <p:nvSpPr>
          <p:cNvPr id="19" name="textruta 18"/>
          <p:cNvSpPr txBox="1"/>
          <p:nvPr/>
        </p:nvSpPr>
        <p:spPr>
          <a:xfrm>
            <a:off x="3700056" y="4873835"/>
            <a:ext cx="418704" cy="369332"/>
          </a:xfrm>
          <a:prstGeom prst="rect">
            <a:avLst/>
          </a:prstGeom>
          <a:noFill/>
          <a:ln w="12700">
            <a:solidFill>
              <a:schemeClr val="tx1"/>
            </a:solidFill>
          </a:ln>
        </p:spPr>
        <p:txBody>
          <a:bodyPr wrap="none" rtlCol="0">
            <a:spAutoFit/>
          </a:bodyPr>
          <a:lstStyle/>
          <a:p>
            <a:r>
              <a:rPr lang="en-GB" dirty="0" smtClean="0"/>
              <a:t>23</a:t>
            </a:r>
            <a:endParaRPr lang="en-GB" dirty="0"/>
          </a:p>
        </p:txBody>
      </p:sp>
      <p:sp>
        <p:nvSpPr>
          <p:cNvPr id="20" name="textruta 19"/>
          <p:cNvSpPr txBox="1"/>
          <p:nvPr/>
        </p:nvSpPr>
        <p:spPr>
          <a:xfrm>
            <a:off x="4772796" y="4881999"/>
            <a:ext cx="676788" cy="369332"/>
          </a:xfrm>
          <a:prstGeom prst="rect">
            <a:avLst/>
          </a:prstGeom>
          <a:noFill/>
          <a:ln w="12700">
            <a:solidFill>
              <a:schemeClr val="tx1"/>
            </a:solidFill>
          </a:ln>
        </p:spPr>
        <p:txBody>
          <a:bodyPr wrap="none" rtlCol="0">
            <a:spAutoFit/>
          </a:bodyPr>
          <a:lstStyle/>
          <a:p>
            <a:r>
              <a:rPr lang="en-GB" dirty="0" smtClean="0"/>
              <a:t>NULL</a:t>
            </a:r>
            <a:endParaRPr lang="en-GB" dirty="0"/>
          </a:p>
        </p:txBody>
      </p:sp>
      <p:cxnSp>
        <p:nvCxnSpPr>
          <p:cNvPr id="21" name="Rak pil 20"/>
          <p:cNvCxnSpPr/>
          <p:nvPr/>
        </p:nvCxnSpPr>
        <p:spPr>
          <a:xfrm flipV="1">
            <a:off x="4185066" y="5058501"/>
            <a:ext cx="497876" cy="16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7" name="Tabell 16"/>
          <p:cNvGraphicFramePr>
            <a:graphicFrameLocks noGrp="1"/>
          </p:cNvGraphicFramePr>
          <p:nvPr>
            <p:extLst>
              <p:ext uri="{D42A27DB-BD31-4B8C-83A1-F6EECF244321}">
                <p14:modId xmlns:p14="http://schemas.microsoft.com/office/powerpoint/2010/main" val="370451696"/>
              </p:ext>
            </p:extLst>
          </p:nvPr>
        </p:nvGraphicFramePr>
        <p:xfrm>
          <a:off x="6850265" y="2722354"/>
          <a:ext cx="1944878" cy="3141015"/>
        </p:xfrm>
        <a:graphic>
          <a:graphicData uri="http://schemas.openxmlformats.org/drawingml/2006/table">
            <a:tbl>
              <a:tblPr firstRow="1" bandRow="1">
                <a:tableStyleId>{2D5ABB26-0587-4C30-8999-92F81FD0307C}</a:tableStyleId>
              </a:tblPr>
              <a:tblGrid>
                <a:gridCol w="1169126"/>
                <a:gridCol w="775752"/>
              </a:tblGrid>
              <a:tr h="628203">
                <a:tc>
                  <a:txBody>
                    <a:bodyPr/>
                    <a:lstStyle/>
                    <a:p>
                      <a:pPr algn="ctr"/>
                      <a:r>
                        <a:rPr lang="en-GB" sz="2400" dirty="0" smtClean="0"/>
                        <a:t>Index</a:t>
                      </a:r>
                      <a:endParaRPr lang="en-GB"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dirty="0" smtClean="0"/>
                        <a:t>Key</a:t>
                      </a:r>
                      <a:endParaRPr lang="en-GB"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8203">
                <a:tc>
                  <a:txBody>
                    <a:bodyPr/>
                    <a:lstStyle/>
                    <a:p>
                      <a:pPr algn="ctr"/>
                      <a:r>
                        <a:rPr lang="en-GB" sz="2400" dirty="0" smtClean="0"/>
                        <a:t>1</a:t>
                      </a:r>
                      <a:endParaRPr lang="en-GB"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8203">
                <a:tc>
                  <a:txBody>
                    <a:bodyPr/>
                    <a:lstStyle/>
                    <a:p>
                      <a:pPr algn="ctr"/>
                      <a:r>
                        <a:rPr lang="en-GB" sz="2400" dirty="0" smtClean="0"/>
                        <a:t>2</a:t>
                      </a:r>
                      <a:endParaRPr lang="en-GB"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8203">
                <a:tc>
                  <a:txBody>
                    <a:bodyPr/>
                    <a:lstStyle/>
                    <a:p>
                      <a:pPr algn="ctr"/>
                      <a:r>
                        <a:rPr lang="en-GB" sz="2400" dirty="0" smtClean="0"/>
                        <a:t>3</a:t>
                      </a:r>
                      <a:endParaRPr lang="en-GB"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dirty="0" smtClean="0"/>
                        <a:t>53</a:t>
                      </a:r>
                      <a:endParaRPr lang="en-GB"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8203">
                <a:tc>
                  <a:txBody>
                    <a:bodyPr/>
                    <a:lstStyle/>
                    <a:p>
                      <a:pPr algn="ctr"/>
                      <a:r>
                        <a:rPr lang="en-GB" sz="2400" dirty="0" smtClean="0"/>
                        <a:t>4</a:t>
                      </a:r>
                      <a:endParaRPr lang="en-GB"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dirty="0" smtClean="0"/>
                        <a:t>23</a:t>
                      </a:r>
                      <a:endParaRPr lang="en-GB"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Bågformad 7"/>
          <p:cNvSpPr/>
          <p:nvPr/>
        </p:nvSpPr>
        <p:spPr>
          <a:xfrm rot="5400000">
            <a:off x="8721696" y="4697976"/>
            <a:ext cx="805349" cy="1152793"/>
          </a:xfrm>
          <a:prstGeom prst="circularArrow">
            <a:avLst>
              <a:gd name="adj1" fmla="val 0"/>
              <a:gd name="adj2" fmla="val 1142319"/>
              <a:gd name="adj3" fmla="val 20083997"/>
              <a:gd name="adj4" fmla="val 10800000"/>
              <a:gd name="adj5" fmla="val 129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4" name="textruta 13"/>
          <p:cNvSpPr txBox="1"/>
          <p:nvPr/>
        </p:nvSpPr>
        <p:spPr>
          <a:xfrm>
            <a:off x="9676364" y="5096128"/>
            <a:ext cx="1479316" cy="338554"/>
          </a:xfrm>
          <a:prstGeom prst="rect">
            <a:avLst/>
          </a:prstGeom>
          <a:noFill/>
        </p:spPr>
        <p:txBody>
          <a:bodyPr wrap="none" rtlCol="0">
            <a:spAutoFit/>
          </a:bodyPr>
          <a:lstStyle/>
          <a:p>
            <a:r>
              <a:rPr lang="sv-SE" sz="1600" dirty="0" err="1" smtClean="0"/>
              <a:t>Next</a:t>
            </a:r>
            <a:r>
              <a:rPr lang="sv-SE" sz="1600" dirty="0" smtClean="0"/>
              <a:t> </a:t>
            </a:r>
            <a:r>
              <a:rPr lang="sv-SE" sz="1600" dirty="0" err="1" smtClean="0"/>
              <a:t>free</a:t>
            </a:r>
            <a:r>
              <a:rPr lang="sv-SE" sz="1600" dirty="0" smtClean="0"/>
              <a:t> space</a:t>
            </a:r>
            <a:endParaRPr lang="sv-SE" sz="1600" dirty="0"/>
          </a:p>
        </p:txBody>
      </p:sp>
    </p:spTree>
    <p:extLst>
      <p:ext uri="{BB962C8B-B14F-4D97-AF65-F5344CB8AC3E}">
        <p14:creationId xmlns:p14="http://schemas.microsoft.com/office/powerpoint/2010/main" val="7724925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animBg="1"/>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4558937" y="2327675"/>
            <a:ext cx="2495006" cy="1450757"/>
          </a:xfrm>
        </p:spPr>
        <p:txBody>
          <a:bodyPr/>
          <a:lstStyle/>
          <a:p>
            <a:r>
              <a:rPr lang="sv-SE" dirty="0" smtClean="0"/>
              <a:t>The </a:t>
            </a:r>
            <a:r>
              <a:rPr lang="sv-SE" dirty="0" err="1" smtClean="0"/>
              <a:t>code</a:t>
            </a:r>
            <a:endParaRPr lang="sv-SE" dirty="0"/>
          </a:p>
        </p:txBody>
      </p:sp>
    </p:spTree>
    <p:extLst>
      <p:ext uri="{BB962C8B-B14F-4D97-AF65-F5344CB8AC3E}">
        <p14:creationId xmlns:p14="http://schemas.microsoft.com/office/powerpoint/2010/main" val="58528959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ubrik 8"/>
          <p:cNvSpPr>
            <a:spLocks noGrp="1"/>
          </p:cNvSpPr>
          <p:nvPr>
            <p:ph type="title"/>
          </p:nvPr>
        </p:nvSpPr>
        <p:spPr>
          <a:xfrm>
            <a:off x="4356295" y="2361587"/>
            <a:ext cx="2865120" cy="1450757"/>
          </a:xfrm>
        </p:spPr>
        <p:txBody>
          <a:bodyPr/>
          <a:lstStyle/>
          <a:p>
            <a:r>
              <a:rPr lang="en-GB" dirty="0" smtClean="0"/>
              <a:t>Questions</a:t>
            </a:r>
            <a:r>
              <a:rPr lang="sv-SE" dirty="0" smtClean="0"/>
              <a:t>?</a:t>
            </a:r>
            <a:endParaRPr lang="sv-SE" dirty="0"/>
          </a:p>
        </p:txBody>
      </p:sp>
    </p:spTree>
    <p:extLst>
      <p:ext uri="{BB962C8B-B14F-4D97-AF65-F5344CB8AC3E}">
        <p14:creationId xmlns:p14="http://schemas.microsoft.com/office/powerpoint/2010/main" val="45996446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trospektiv">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Retrospektiv">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243AF7DC-D15B-41C0-AE81-23980D1B9FC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930</TotalTime>
  <Words>269</Words>
  <Application>Microsoft Macintosh PowerPoint</Application>
  <PresentationFormat>Custom</PresentationFormat>
  <Paragraphs>105</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Retrospektiv</vt:lpstr>
      <vt:lpstr>Hashing</vt:lpstr>
      <vt:lpstr>What is Hashing?</vt:lpstr>
      <vt:lpstr>When to use hashing.</vt:lpstr>
      <vt:lpstr>Hash function</vt:lpstr>
      <vt:lpstr>Collisions</vt:lpstr>
      <vt:lpstr>Collisions</vt:lpstr>
      <vt:lpstr>Collision resolution</vt:lpstr>
      <vt:lpstr>The code</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Hashing</dc:title>
  <dc:creator>Martin Åkerblad</dc:creator>
  <cp:lastModifiedBy>Yasemin Bekiroglu</cp:lastModifiedBy>
  <cp:revision>39</cp:revision>
  <dcterms:created xsi:type="dcterms:W3CDTF">2015-09-23T14:19:16Z</dcterms:created>
  <dcterms:modified xsi:type="dcterms:W3CDTF">2015-11-03T13:36:37Z</dcterms:modified>
</cp:coreProperties>
</file>