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 feature Hierarchies for Accurate object detection and semantic segmentation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921140"/>
            <a:ext cx="6400800" cy="1947333"/>
          </a:xfrm>
        </p:spPr>
        <p:txBody>
          <a:bodyPr/>
          <a:lstStyle/>
          <a:p>
            <a:r>
              <a:rPr lang="en-US" dirty="0" smtClean="0"/>
              <a:t>Ross </a:t>
            </a:r>
            <a:r>
              <a:rPr lang="en-US" dirty="0" err="1" smtClean="0"/>
              <a:t>Girshick</a:t>
            </a:r>
            <a:r>
              <a:rPr lang="en-US" dirty="0" smtClean="0"/>
              <a:t>, Jeff  Donahue, Trevor Darrell, </a:t>
            </a:r>
            <a:r>
              <a:rPr lang="en-US" dirty="0" err="1" smtClean="0"/>
              <a:t>Jitandra</a:t>
            </a:r>
            <a:r>
              <a:rPr lang="en-US" dirty="0" smtClean="0"/>
              <a:t> Malik  (UC Berkeley)</a:t>
            </a:r>
          </a:p>
          <a:p>
            <a:r>
              <a:rPr lang="en-US" dirty="0" smtClean="0"/>
              <a:t>Presenter: </a:t>
            </a:r>
            <a:r>
              <a:rPr lang="en-US" dirty="0" err="1" smtClean="0"/>
              <a:t>Hossein</a:t>
            </a:r>
            <a:r>
              <a:rPr lang="en-US" dirty="0" smtClean="0"/>
              <a:t> </a:t>
            </a:r>
            <a:r>
              <a:rPr lang="en-US" dirty="0" err="1" smtClean="0"/>
              <a:t>Azizpour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93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Visualization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r>
              <a:rPr lang="en-US" dirty="0" smtClean="0"/>
              <a:t>10 million held-out regions</a:t>
            </a:r>
          </a:p>
          <a:p>
            <a:r>
              <a:rPr lang="en-US" dirty="0"/>
              <a:t>s</a:t>
            </a:r>
            <a:r>
              <a:rPr lang="en-US" dirty="0" smtClean="0"/>
              <a:t>ort by the activation response</a:t>
            </a:r>
          </a:p>
          <a:p>
            <a:r>
              <a:rPr lang="en-US" dirty="0" smtClean="0"/>
              <a:t>potentially shows modes and invariances</a:t>
            </a:r>
          </a:p>
          <a:p>
            <a:r>
              <a:rPr lang="en-US" dirty="0" smtClean="0"/>
              <a:t>max </a:t>
            </a:r>
            <a:r>
              <a:rPr lang="en-US" dirty="0"/>
              <a:t>p</a:t>
            </a:r>
            <a:r>
              <a:rPr lang="en-US" dirty="0" smtClean="0"/>
              <a:t>ool layer #5 (6x6x256=9216D)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75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0" y="3403243"/>
            <a:ext cx="12181782" cy="361526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1- Cat (positive SVM weight) 2- Cat (negative SVM weight) 3- Sheep (Positive SVM Weight) </a:t>
            </a:r>
          </a:p>
          <a:p>
            <a:r>
              <a:rPr lang="en-US" dirty="0" smtClean="0"/>
              <a:t>4- Person (positive SVM weight) 5,6- Some generic unit (diagonal bars, red blobs)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488237"/>
            <a:ext cx="10286619" cy="42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25" y="1438274"/>
            <a:ext cx="7490952" cy="52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62" y="1518900"/>
            <a:ext cx="7598478" cy="52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6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72" y="1407102"/>
            <a:ext cx="7526794" cy="52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Ablation study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71" y="1803281"/>
            <a:ext cx="8534400" cy="1455074"/>
          </a:xfrm>
        </p:spPr>
        <p:txBody>
          <a:bodyPr/>
          <a:lstStyle/>
          <a:p>
            <a:r>
              <a:rPr lang="en-US" dirty="0" smtClean="0"/>
              <a:t>With and without fine tuning on different layers</a:t>
            </a:r>
          </a:p>
          <a:p>
            <a:r>
              <a:rPr lang="en-US" dirty="0" smtClean="0"/>
              <a:t>Pool 5 (only </a:t>
            </a:r>
            <a:r>
              <a:rPr lang="en-US" b="1" i="1" dirty="0" smtClean="0">
                <a:solidFill>
                  <a:schemeClr val="bg1"/>
                </a:solidFill>
              </a:rPr>
              <a:t>6%</a:t>
            </a:r>
            <a:r>
              <a:rPr lang="en-US" dirty="0" smtClean="0"/>
              <a:t> of all parameters, out of ~60 million </a:t>
            </a:r>
            <a:r>
              <a:rPr lang="en-US" dirty="0" err="1" smtClean="0"/>
              <a:t>parmeters</a:t>
            </a:r>
            <a:r>
              <a:rPr lang="en-US" dirty="0" smtClean="0"/>
              <a:t>)</a:t>
            </a:r>
          </a:p>
          <a:p>
            <a:r>
              <a:rPr lang="en-US" dirty="0"/>
              <a:t>No Color: (grayscale </a:t>
            </a:r>
            <a:r>
              <a:rPr lang="en-US" dirty="0" err="1"/>
              <a:t>pascal</a:t>
            </a:r>
            <a:r>
              <a:rPr lang="en-US" dirty="0"/>
              <a:t> input): 43.4% </a:t>
            </a:r>
            <a:r>
              <a:rPr lang="en-US" dirty="0">
                <a:sym typeface="Wingdings" panose="05000000000000000000" pitchFamily="2" charset="2"/>
              </a:rPr>
              <a:t> 40.1% </a:t>
            </a:r>
            <a:r>
              <a:rPr lang="en-US" dirty="0" err="1" smtClean="0">
                <a:sym typeface="Wingdings" panose="05000000000000000000" pitchFamily="2" charset="2"/>
              </a:rPr>
              <a:t>mAP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4" y="3600594"/>
            <a:ext cx="12051516" cy="27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Detection Error Analysis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4943855" cy="3615267"/>
          </a:xfrm>
        </p:spPr>
        <p:txBody>
          <a:bodyPr/>
          <a:lstStyle/>
          <a:p>
            <a:r>
              <a:rPr lang="en-US" dirty="0" smtClean="0"/>
              <a:t>Compared to DPM, more of the FPs come from poor localization</a:t>
            </a:r>
          </a:p>
          <a:p>
            <a:r>
              <a:rPr lang="en-US" dirty="0" smtClean="0"/>
              <a:t>Animals: fine-tuning reduces the confusion with other animals</a:t>
            </a:r>
          </a:p>
          <a:p>
            <a:r>
              <a:rPr lang="en-US" dirty="0" smtClean="0"/>
              <a:t>Vehicles:  </a:t>
            </a:r>
            <a:r>
              <a:rPr lang="en-US" dirty="0"/>
              <a:t>fine-tuning reduces the confusion with other </a:t>
            </a:r>
            <a:r>
              <a:rPr lang="en-US" dirty="0" smtClean="0"/>
              <a:t>animals</a:t>
            </a:r>
            <a:r>
              <a:rPr lang="sv-SE" dirty="0" smtClean="0"/>
              <a:t> amongst the high scoring FPs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88" y="1973689"/>
            <a:ext cx="5509853" cy="4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Detection Error Analysis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7" y="4765181"/>
            <a:ext cx="11041485" cy="2092819"/>
          </a:xfrm>
        </p:spPr>
        <p:txBody>
          <a:bodyPr/>
          <a:lstStyle/>
          <a:p>
            <a:r>
              <a:rPr lang="en-US" dirty="0" smtClean="0"/>
              <a:t>Sensitivity is the same, but we see improvements, in general, for all of the subsets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13" y="1932069"/>
            <a:ext cx="11195590" cy="27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Segmentation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72" y="1600201"/>
            <a:ext cx="8534400" cy="3615267"/>
          </a:xfrm>
        </p:spPr>
        <p:txBody>
          <a:bodyPr/>
          <a:lstStyle/>
          <a:p>
            <a:r>
              <a:rPr lang="en-US" dirty="0" smtClean="0"/>
              <a:t>CPMC region proposals</a:t>
            </a:r>
          </a:p>
          <a:p>
            <a:r>
              <a:rPr lang="en-US" dirty="0" smtClean="0"/>
              <a:t>SVR</a:t>
            </a:r>
          </a:p>
          <a:p>
            <a:r>
              <a:rPr lang="en-US" dirty="0" smtClean="0"/>
              <a:t>Compared to </a:t>
            </a:r>
            <a:r>
              <a:rPr lang="en-US" dirty="0" err="1" smtClean="0"/>
              <a:t>s.o.a</a:t>
            </a:r>
            <a:r>
              <a:rPr lang="en-US" dirty="0" smtClean="0"/>
              <a:t>. O2P </a:t>
            </a:r>
          </a:p>
          <a:p>
            <a:r>
              <a:rPr lang="en-US" dirty="0" smtClean="0"/>
              <a:t>VOC 2011</a:t>
            </a:r>
          </a:p>
          <a:p>
            <a:r>
              <a:rPr lang="en-US" dirty="0" smtClean="0"/>
              <a:t>3 versions, full, foreground, </a:t>
            </a:r>
            <a:r>
              <a:rPr lang="en-US" dirty="0" err="1" smtClean="0"/>
              <a:t>full+foreground</a:t>
            </a:r>
            <a:endParaRPr lang="en-US" dirty="0" smtClean="0"/>
          </a:p>
          <a:p>
            <a:r>
              <a:rPr lang="en-US" dirty="0" smtClean="0"/>
              <a:t>Fc6 better than fc7</a:t>
            </a:r>
          </a:p>
          <a:p>
            <a:r>
              <a:rPr lang="en-US" dirty="0" smtClean="0"/>
              <a:t>O2P takes 10 hours, CNN takes 1 hour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87" y="2059251"/>
            <a:ext cx="6115504" cy="1048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5" y="5274794"/>
            <a:ext cx="11863482" cy="11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489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r>
              <a:rPr lang="en-US" dirty="0" smtClean="0"/>
              <a:t>Can CNN improve </a:t>
            </a:r>
            <a:r>
              <a:rPr lang="en-US" dirty="0" err="1" smtClean="0"/>
              <a:t>s.o.a</a:t>
            </a:r>
            <a:r>
              <a:rPr lang="en-US" dirty="0" smtClean="0"/>
              <a:t>. object detection results?</a:t>
            </a:r>
          </a:p>
          <a:p>
            <a:pPr lvl="1"/>
            <a:r>
              <a:rPr lang="en-US" dirty="0" smtClean="0"/>
              <a:t>Yes, it helps by learning rich representations which can then be combined with computer vision techniques.</a:t>
            </a:r>
          </a:p>
          <a:p>
            <a:r>
              <a:rPr lang="en-US" dirty="0" smtClean="0"/>
              <a:t>Can we understand what does a CNN learn?</a:t>
            </a:r>
          </a:p>
          <a:p>
            <a:pPr lvl="1"/>
            <a:r>
              <a:rPr lang="en-US" dirty="0" smtClean="0"/>
              <a:t>Sort of!, we can check which positive (or negative) image regions stimulates a neuron the most</a:t>
            </a:r>
          </a:p>
          <a:p>
            <a:r>
              <a:rPr lang="en-US" dirty="0" smtClean="0"/>
              <a:t>It will evaluate different layers of the method</a:t>
            </a:r>
          </a:p>
          <a:p>
            <a:r>
              <a:rPr lang="en-US" dirty="0" smtClean="0"/>
              <a:t>Experiments on segmentation</a:t>
            </a:r>
          </a:p>
          <a:p>
            <a:r>
              <a:rPr lang="en-US" dirty="0" err="1" smtClean="0"/>
              <a:t>mAP</a:t>
            </a:r>
            <a:r>
              <a:rPr lang="en-US" dirty="0" smtClean="0"/>
              <a:t> on VOC 2007: </a:t>
            </a:r>
            <a:r>
              <a:rPr lang="en-US" b="1" i="1" dirty="0" smtClean="0">
                <a:solidFill>
                  <a:schemeClr val="bg1"/>
                </a:solidFill>
              </a:rPr>
              <a:t>48%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51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and Transferring Mid-level image representations using convolutional neural networks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1909295"/>
            <a:ext cx="8534400" cy="10786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Maxime</a:t>
            </a:r>
            <a:r>
              <a:rPr lang="en-US" dirty="0" smtClean="0"/>
              <a:t> </a:t>
            </a:r>
            <a:r>
              <a:rPr lang="en-US" dirty="0" err="1" smtClean="0"/>
              <a:t>Oquab</a:t>
            </a:r>
            <a:r>
              <a:rPr lang="en-US" dirty="0" smtClean="0"/>
              <a:t>, Leon </a:t>
            </a:r>
            <a:r>
              <a:rPr lang="en-US" dirty="0" err="1" smtClean="0"/>
              <a:t>Bottou</a:t>
            </a:r>
            <a:r>
              <a:rPr lang="en-US" dirty="0" smtClean="0"/>
              <a:t>, Ivan Laptev, Josef </a:t>
            </a:r>
            <a:r>
              <a:rPr lang="en-US" dirty="0" err="1" smtClean="0"/>
              <a:t>Sivic</a:t>
            </a:r>
            <a:r>
              <a:rPr lang="en-US" dirty="0"/>
              <a:t> </a:t>
            </a:r>
            <a:r>
              <a:rPr lang="en-US" dirty="0" smtClean="0"/>
              <a:t>(INRIA, WILLOW)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95" y="2448597"/>
            <a:ext cx="9139679" cy="42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1462803"/>
            <a:ext cx="8575697" cy="3615267"/>
          </a:xfrm>
        </p:spPr>
        <p:txBody>
          <a:bodyPr/>
          <a:lstStyle/>
          <a:p>
            <a:r>
              <a:rPr lang="en-US" dirty="0" smtClean="0"/>
              <a:t>Dense sampling of 500 patches per image instead of segmented regions </a:t>
            </a:r>
          </a:p>
          <a:p>
            <a:r>
              <a:rPr lang="en-US" dirty="0" smtClean="0"/>
              <a:t>Different positive/negative criteria</a:t>
            </a:r>
          </a:p>
          <a:p>
            <a:r>
              <a:rPr lang="en-US" dirty="0" smtClean="0"/>
              <a:t>Resampling positives to make the balance</a:t>
            </a:r>
          </a:p>
          <a:p>
            <a:r>
              <a:rPr lang="en-US" dirty="0" smtClean="0"/>
              <a:t>Classification 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720" y="2733770"/>
            <a:ext cx="4408551" cy="383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65" y="3775168"/>
            <a:ext cx="2043821" cy="5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Final </a:t>
            </a:r>
            <a:r>
              <a:rPr lang="en-US" dirty="0" err="1" smtClean="0"/>
              <a:t>REsults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72" y="1803281"/>
            <a:ext cx="9462256" cy="2654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14" y="4900170"/>
            <a:ext cx="4659444" cy="15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9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Detection Potential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21" y="2021633"/>
            <a:ext cx="9390572" cy="40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Detection Potential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85" y="2507174"/>
            <a:ext cx="9354730" cy="37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1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Detection Potential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71" y="1945054"/>
            <a:ext cx="9354730" cy="37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18" y="2360070"/>
            <a:ext cx="9892358" cy="33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Region proposals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1625959"/>
            <a:ext cx="4879461" cy="45172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over segmentation (initial regions)</a:t>
            </a:r>
          </a:p>
          <a:p>
            <a:r>
              <a:rPr lang="en-US" sz="1800" dirty="0" smtClean="0"/>
              <a:t>bottom-up grouping at multiple scales</a:t>
            </a:r>
          </a:p>
          <a:p>
            <a:r>
              <a:rPr lang="en-US" sz="1800" dirty="0" smtClean="0"/>
              <a:t>Diversifications (different region proposals, similarity for grouping,…)</a:t>
            </a:r>
          </a:p>
          <a:p>
            <a:r>
              <a:rPr lang="en-US" sz="1800" dirty="0" smtClean="0"/>
              <a:t>Enables computationally expensive methods</a:t>
            </a:r>
          </a:p>
          <a:p>
            <a:r>
              <a:rPr lang="en-US" sz="1800" dirty="0" smtClean="0"/>
              <a:t>Potentially reduce false positives</a:t>
            </a:r>
          </a:p>
          <a:p>
            <a:endParaRPr lang="en-US" sz="1800" dirty="0" smtClean="0"/>
          </a:p>
          <a:p>
            <a:endParaRPr lang="sv-S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93" y="5185615"/>
            <a:ext cx="4345164" cy="147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82" y="646211"/>
            <a:ext cx="5053705" cy="233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93" y="3109747"/>
            <a:ext cx="3835081" cy="15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CNN pre-training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7" y="2166096"/>
            <a:ext cx="8534400" cy="36152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Rectified non-linearity</a:t>
            </a:r>
          </a:p>
          <a:p>
            <a:r>
              <a:rPr lang="en-US" sz="1800" dirty="0" smtClean="0"/>
              <a:t>Local Response Normalization</a:t>
            </a:r>
          </a:p>
          <a:p>
            <a:r>
              <a:rPr lang="en-US" sz="1800" dirty="0" smtClean="0"/>
              <a:t>Overlapping max pooling</a:t>
            </a:r>
            <a:endParaRPr lang="en-US" sz="1600" dirty="0" smtClean="0"/>
          </a:p>
          <a:p>
            <a:r>
              <a:rPr lang="en-US" sz="1800" dirty="0" smtClean="0"/>
              <a:t>5 convolutional layers </a:t>
            </a:r>
          </a:p>
          <a:p>
            <a:r>
              <a:rPr lang="en-US" sz="1800" dirty="0" smtClean="0"/>
              <a:t>2 fully connected layers</a:t>
            </a:r>
          </a:p>
          <a:p>
            <a:r>
              <a:rPr lang="en-US" sz="1800" dirty="0" err="1" smtClean="0"/>
              <a:t>Softmax</a:t>
            </a:r>
            <a:endParaRPr lang="en-US" sz="1800" dirty="0" smtClean="0"/>
          </a:p>
          <a:p>
            <a:r>
              <a:rPr lang="en-US" sz="1800" dirty="0" smtClean="0"/>
              <a:t>Drop out</a:t>
            </a:r>
          </a:p>
          <a:p>
            <a:r>
              <a:rPr lang="en-US" sz="1800" dirty="0" smtClean="0"/>
              <a:t>224x224x3 input </a:t>
            </a:r>
          </a:p>
          <a:p>
            <a:r>
              <a:rPr lang="en-US" sz="1800" dirty="0" err="1" smtClean="0"/>
              <a:t>ImageNet</a:t>
            </a:r>
            <a:r>
              <a:rPr lang="en-US" sz="1800" dirty="0" smtClean="0"/>
              <a:t> samples</a:t>
            </a:r>
            <a:endParaRPr lang="sv-S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93" y="5185615"/>
            <a:ext cx="4345164" cy="1474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453" y="1604666"/>
            <a:ext cx="7706004" cy="23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err="1" smtClean="0"/>
              <a:t>Cnn</a:t>
            </a:r>
            <a:r>
              <a:rPr lang="en-US" dirty="0"/>
              <a:t> </a:t>
            </a:r>
            <a:r>
              <a:rPr lang="en-US" dirty="0" smtClean="0"/>
              <a:t>fine-tuning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1265350"/>
            <a:ext cx="8534400" cy="3615267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ower learning rate (1/100)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pascal</a:t>
            </a:r>
            <a:r>
              <a:rPr lang="en-US" dirty="0" smtClean="0"/>
              <a:t> image regions</a:t>
            </a:r>
          </a:p>
          <a:p>
            <a:r>
              <a:rPr lang="en-US" dirty="0" smtClean="0"/>
              <a:t>128 patch per image</a:t>
            </a:r>
          </a:p>
          <a:p>
            <a:r>
              <a:rPr lang="en-US" dirty="0" smtClean="0"/>
              <a:t>Positives: overlap &gt;= 0.5, Negative otherwise</a:t>
            </a:r>
          </a:p>
          <a:p>
            <a:r>
              <a:rPr lang="en-US" dirty="0" smtClean="0"/>
              <a:t>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04" y="4395006"/>
            <a:ext cx="8739108" cy="21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Learning Classifier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r>
              <a:rPr lang="en-US" dirty="0" smtClean="0"/>
              <a:t>Positives: full patches</a:t>
            </a:r>
          </a:p>
          <a:p>
            <a:r>
              <a:rPr lang="en-US" dirty="0" smtClean="0"/>
              <a:t>Negatives: overlap &lt; 0.3 (</a:t>
            </a:r>
            <a:r>
              <a:rPr lang="en-US" b="1" i="1" dirty="0" smtClean="0">
                <a:solidFill>
                  <a:schemeClr val="bg1"/>
                </a:solidFill>
              </a:rPr>
              <a:t>very important!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Linear SVM per each class</a:t>
            </a:r>
          </a:p>
          <a:p>
            <a:r>
              <a:rPr lang="en-US" dirty="0" smtClean="0"/>
              <a:t>Standard hard negative mining</a:t>
            </a:r>
          </a:p>
          <a:p>
            <a:r>
              <a:rPr lang="en-US" dirty="0" smtClean="0"/>
              <a:t>Pre-computed and saved features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87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Timing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18" y="2231266"/>
            <a:ext cx="8534400" cy="3615267"/>
          </a:xfrm>
        </p:spPr>
        <p:txBody>
          <a:bodyPr/>
          <a:lstStyle/>
          <a:p>
            <a:r>
              <a:rPr lang="en-US" dirty="0" smtClean="0"/>
              <a:t>Training SVM for all classes on a single core takes 1.5 hours</a:t>
            </a:r>
          </a:p>
          <a:p>
            <a:r>
              <a:rPr lang="en-US" dirty="0" smtClean="0"/>
              <a:t>Extracting feature for a window on GPU takes 5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Inference requires a matrix multiplication, for 100K classes it takes 10 </a:t>
            </a:r>
            <a:r>
              <a:rPr lang="en-US" dirty="0" err="1" smtClean="0"/>
              <a:t>secs</a:t>
            </a:r>
            <a:endParaRPr lang="en-US" dirty="0" smtClean="0"/>
          </a:p>
          <a:p>
            <a:r>
              <a:rPr lang="en-US" dirty="0" smtClean="0"/>
              <a:t>Compared to Google Dean et </a:t>
            </a:r>
            <a:r>
              <a:rPr lang="en-US" dirty="0"/>
              <a:t>a</a:t>
            </a:r>
            <a:r>
              <a:rPr lang="en-US" dirty="0" smtClean="0"/>
              <a:t>l. paper (CVPR best paper):  16% </a:t>
            </a:r>
            <a:r>
              <a:rPr lang="en-US" dirty="0" err="1" smtClean="0"/>
              <a:t>mAP</a:t>
            </a:r>
            <a:r>
              <a:rPr lang="en-US" dirty="0" smtClean="0"/>
              <a:t> in 5 minutes. Here 48% in about 1 minute!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949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18" y="296214"/>
            <a:ext cx="8534400" cy="1507067"/>
          </a:xfrm>
        </p:spPr>
        <p:txBody>
          <a:bodyPr/>
          <a:lstStyle/>
          <a:p>
            <a:r>
              <a:rPr lang="en-US" dirty="0" smtClean="0"/>
              <a:t>Detection Results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79" y="4404575"/>
            <a:ext cx="8534400" cy="2328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Pascal 2010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UVA uses the same region proposals with large combined descriptors and HIK SVM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2" y="1577170"/>
            <a:ext cx="10824247" cy="223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81" y="3812639"/>
            <a:ext cx="9318888" cy="22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347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1582</TotalTime>
  <Words>549</Words>
  <Application>Microsoft Office PowerPoint</Application>
  <PresentationFormat>Widescreen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Century Gothic</vt:lpstr>
      <vt:lpstr>Wingdings</vt:lpstr>
      <vt:lpstr>Wingdings 3</vt:lpstr>
      <vt:lpstr>Slice</vt:lpstr>
      <vt:lpstr>Rich feature Hierarchies for Accurate object detection and semantic segmentation</vt:lpstr>
      <vt:lpstr>Abstract</vt:lpstr>
      <vt:lpstr>Approach</vt:lpstr>
      <vt:lpstr>Region proposals</vt:lpstr>
      <vt:lpstr>CNN pre-training</vt:lpstr>
      <vt:lpstr>Cnn fine-tuning</vt:lpstr>
      <vt:lpstr>Learning Classifier</vt:lpstr>
      <vt:lpstr>Timing</vt:lpstr>
      <vt:lpstr>Detection Results</vt:lpstr>
      <vt:lpstr>Visualization </vt:lpstr>
      <vt:lpstr>Visualization</vt:lpstr>
      <vt:lpstr>Visualization</vt:lpstr>
      <vt:lpstr>Visualization</vt:lpstr>
      <vt:lpstr>Visualization</vt:lpstr>
      <vt:lpstr>Ablation study</vt:lpstr>
      <vt:lpstr>Detection Error Analysis</vt:lpstr>
      <vt:lpstr>Detection Error Analysis</vt:lpstr>
      <vt:lpstr>Segmentation</vt:lpstr>
      <vt:lpstr>PowerPoint Presentation</vt:lpstr>
      <vt:lpstr>Learning and Transferring Mid-level image representations using convolutional neural networks</vt:lpstr>
      <vt:lpstr>Approach</vt:lpstr>
      <vt:lpstr>Final REsults</vt:lpstr>
      <vt:lpstr>Detection Potential</vt:lpstr>
      <vt:lpstr>Detection Potential</vt:lpstr>
      <vt:lpstr>Detection Potential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feature Hierarchies for Accurate object detection and semantic segmentation</dc:title>
  <dc:creator>Hossein Azizpour</dc:creator>
  <cp:lastModifiedBy>Hossein Azizpour</cp:lastModifiedBy>
  <cp:revision>21</cp:revision>
  <dcterms:created xsi:type="dcterms:W3CDTF">2013-12-12T10:19:57Z</dcterms:created>
  <dcterms:modified xsi:type="dcterms:W3CDTF">2013-12-13T12:41:59Z</dcterms:modified>
</cp:coreProperties>
</file>