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4" r:id="rId9"/>
    <p:sldId id="265" r:id="rId10"/>
    <p:sldId id="263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1" d="100"/>
          <a:sy n="111" d="100"/>
        </p:scale>
        <p:origin x="-120" y="-7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EA60-B042-6F4F-8CA0-37AE013D9A70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715D7-F8DF-D64D-92C8-472162F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15D7-F8DF-D64D-92C8-472162F75C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4/1/14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/>
              <a:t>DeepFace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Closing the Gap to Human-Level Performance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Face Veriﬁcation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1319726"/>
          </a:xfrm>
        </p:spPr>
        <p:txBody>
          <a:bodyPr>
            <a:noAutofit/>
          </a:bodyPr>
          <a:lstStyle/>
          <a:p>
            <a:r>
              <a:rPr lang="en-US" sz="1600" dirty="0" smtClean="0"/>
              <a:t>By </a:t>
            </a:r>
            <a:r>
              <a:rPr lang="en-US" sz="1600" dirty="0" err="1" smtClean="0"/>
              <a:t>Yaniv</a:t>
            </a:r>
            <a:r>
              <a:rPr lang="en-US" sz="1600" dirty="0" smtClean="0"/>
              <a:t> </a:t>
            </a:r>
            <a:r>
              <a:rPr lang="en-US" sz="1600" dirty="0" err="1"/>
              <a:t>Taigman</a:t>
            </a:r>
            <a:r>
              <a:rPr lang="en-US" sz="1600" dirty="0"/>
              <a:t>, Ming Yang, </a:t>
            </a:r>
            <a:r>
              <a:rPr lang="en-US" sz="1600" dirty="0" err="1" smtClean="0"/>
              <a:t>Marc’Aurelio</a:t>
            </a:r>
            <a:r>
              <a:rPr lang="en-US" sz="1600" dirty="0" smtClean="0"/>
              <a:t> </a:t>
            </a:r>
            <a:r>
              <a:rPr lang="en-US" sz="1600" dirty="0" err="1"/>
              <a:t>Ranzato</a:t>
            </a:r>
            <a:r>
              <a:rPr lang="en-US" sz="1600" dirty="0"/>
              <a:t>, and </a:t>
            </a:r>
            <a:r>
              <a:rPr lang="en-US" sz="1600" dirty="0" err="1"/>
              <a:t>Lior</a:t>
            </a:r>
            <a:r>
              <a:rPr lang="en-US" sz="1600" dirty="0"/>
              <a:t> Wolf</a:t>
            </a:r>
            <a:br>
              <a:rPr lang="en-US" sz="1600" dirty="0"/>
            </a:br>
            <a:r>
              <a:rPr lang="en-US" sz="1600" dirty="0" smtClean="0"/>
              <a:t>Facebook </a:t>
            </a:r>
            <a:r>
              <a:rPr lang="en-US" sz="1600" dirty="0"/>
              <a:t>AI Group</a:t>
            </a:r>
            <a:br>
              <a:rPr lang="en-US" sz="1600" dirty="0"/>
            </a:br>
            <a:r>
              <a:rPr lang="en-US" sz="1600" dirty="0"/>
              <a:t>Tel Aviv </a:t>
            </a:r>
            <a:r>
              <a:rPr lang="en-US" sz="1600" dirty="0" smtClean="0"/>
              <a:t>University</a:t>
            </a:r>
          </a:p>
          <a:p>
            <a:endParaRPr lang="en-US" sz="1600" dirty="0"/>
          </a:p>
          <a:p>
            <a:r>
              <a:rPr lang="en-US" sz="1600" dirty="0" smtClean="0"/>
              <a:t>Presented by: </a:t>
            </a:r>
            <a:r>
              <a:rPr lang="en-US" sz="1600" dirty="0" err="1" smtClean="0"/>
              <a:t>Vahid</a:t>
            </a:r>
            <a:r>
              <a:rPr lang="en-US" sz="1600" dirty="0" smtClean="0"/>
              <a:t> </a:t>
            </a:r>
            <a:r>
              <a:rPr lang="en-US" sz="1600" dirty="0" err="1" smtClean="0"/>
              <a:t>Kazemi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6299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31 at 10.1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4" y="2863987"/>
            <a:ext cx="3809761" cy="2204599"/>
          </a:xfrm>
          <a:prstGeom prst="rect">
            <a:avLst/>
          </a:prstGeom>
        </p:spPr>
      </p:pic>
      <p:pic>
        <p:nvPicPr>
          <p:cNvPr id="4" name="Picture 3" descr="Screen Shot 2014-03-31 at 10.13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64" y="2741343"/>
            <a:ext cx="2837300" cy="237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/>
              <a:t>Verification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620000" cy="16638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Protocol:</a:t>
            </a:r>
            <a:endParaRPr lang="en-US" dirty="0"/>
          </a:p>
          <a:p>
            <a:pPr lvl="1"/>
            <a:r>
              <a:rPr lang="en-US" dirty="0"/>
              <a:t>Unsupervised: compare inner product of DNN features</a:t>
            </a:r>
          </a:p>
          <a:p>
            <a:pPr lvl="1"/>
            <a:r>
              <a:rPr lang="en-US" dirty="0" smtClean="0"/>
              <a:t>Unrestricted</a:t>
            </a:r>
            <a:r>
              <a:rPr lang="en-US" dirty="0" smtClean="0"/>
              <a:t>: use </a:t>
            </a:r>
            <a:r>
              <a:rPr lang="en-US" dirty="0" smtClean="0"/>
              <a:t>additional training </a:t>
            </a:r>
            <a:r>
              <a:rPr lang="en-US" dirty="0" smtClean="0"/>
              <a:t>pairs to train </a:t>
            </a:r>
            <a:r>
              <a:rPr lang="en-US" dirty="0" smtClean="0"/>
              <a:t>Siamese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Ensemble:</a:t>
            </a:r>
          </a:p>
          <a:p>
            <a:pPr lvl="1"/>
            <a:r>
              <a:rPr lang="en-US" dirty="0" smtClean="0"/>
              <a:t>Combine 3 networks trained on different input data (e.g. RGB/gradients/etc.)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7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in 0.33 second on a single core CPU</a:t>
            </a:r>
          </a:p>
        </p:txBody>
      </p:sp>
    </p:spTree>
    <p:extLst>
      <p:ext uri="{BB962C8B-B14F-4D97-AF65-F5344CB8AC3E}">
        <p14:creationId xmlns:p14="http://schemas.microsoft.com/office/powerpoint/2010/main" val="273015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735" y="2343086"/>
            <a:ext cx="1441961" cy="722226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66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9291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</a:t>
            </a:r>
          </a:p>
          <a:p>
            <a:r>
              <a:rPr lang="en-US" b="1" dirty="0" smtClean="0"/>
              <a:t>Align (3D)</a:t>
            </a:r>
          </a:p>
          <a:p>
            <a:r>
              <a:rPr lang="en-US" b="1" dirty="0" smtClean="0"/>
              <a:t>Represent (DNN)</a:t>
            </a:r>
          </a:p>
          <a:p>
            <a:r>
              <a:rPr lang="en-US" dirty="0" smtClean="0"/>
              <a:t>Classify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4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67 landmarks using standard methods (LBP+SVR)</a:t>
            </a:r>
          </a:p>
          <a:p>
            <a:r>
              <a:rPr lang="en-US" dirty="0" smtClean="0"/>
              <a:t>Use the 3D model to align the image to the mean shape</a:t>
            </a:r>
            <a:endParaRPr lang="en-US" dirty="0"/>
          </a:p>
        </p:txBody>
      </p:sp>
      <p:pic>
        <p:nvPicPr>
          <p:cNvPr id="12" name="Content Placeholder 8" descr="Screen Shot 2014-03-31 at 10.07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b="34968"/>
          <a:stretch/>
        </p:blipFill>
        <p:spPr>
          <a:xfrm>
            <a:off x="1795765" y="2185558"/>
            <a:ext cx="4691343" cy="28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3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</a:t>
            </a:r>
            <a:r>
              <a:rPr lang="en-US" dirty="0" err="1" smtClean="0"/>
              <a:t>Krizhevsky’s</a:t>
            </a:r>
            <a:r>
              <a:rPr lang="en-US" dirty="0"/>
              <a:t> </a:t>
            </a:r>
            <a:r>
              <a:rPr lang="en-US" dirty="0" smtClean="0"/>
              <a:t>CNN</a:t>
            </a:r>
            <a:endParaRPr lang="en-US" dirty="0"/>
          </a:p>
        </p:txBody>
      </p:sp>
      <p:pic>
        <p:nvPicPr>
          <p:cNvPr id="6" name="Content Placeholder 3" descr="Screen Shot 2014-03-31 at 11.4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1" b="-28531"/>
          <a:stretch>
            <a:fillRect/>
          </a:stretch>
        </p:blipFill>
        <p:spPr>
          <a:xfrm>
            <a:off x="457200" y="2207109"/>
            <a:ext cx="7620000" cy="36004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RGB image, output: probability for 1000 classes</a:t>
            </a:r>
          </a:p>
          <a:p>
            <a:r>
              <a:rPr lang="en-US" dirty="0" smtClean="0"/>
              <a:t>Convolutional layers -&gt; local features</a:t>
            </a:r>
          </a:p>
          <a:p>
            <a:r>
              <a:rPr lang="en-US" dirty="0" smtClean="0"/>
              <a:t>Max pooling -&gt; invariant to local deformations</a:t>
            </a:r>
          </a:p>
          <a:p>
            <a:r>
              <a:rPr lang="en-US" dirty="0" smtClean="0"/>
              <a:t>Fully connected -&gt; global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8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31 at 10.13.20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9"/>
          <a:stretch/>
        </p:blipFill>
        <p:spPr>
          <a:xfrm>
            <a:off x="171611" y="3085926"/>
            <a:ext cx="8271645" cy="2057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620000" cy="20839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Input: aligned image, output: identity class</a:t>
            </a:r>
          </a:p>
          <a:p>
            <a:r>
              <a:rPr lang="en-US" dirty="0" smtClean="0"/>
              <a:t>Standard convolution layers -&gt; low level feature extraction (C1-C3) </a:t>
            </a:r>
          </a:p>
          <a:p>
            <a:r>
              <a:rPr lang="en-US" dirty="0" smtClean="0"/>
              <a:t>Only one layer of pooling -&gt; avoid losing details (M2)</a:t>
            </a:r>
          </a:p>
          <a:p>
            <a:r>
              <a:rPr lang="en-US" dirty="0" smtClean="0"/>
              <a:t>Locally connected layers instead of conv. -&gt; exploit alignment (L4-6) </a:t>
            </a:r>
          </a:p>
          <a:p>
            <a:r>
              <a:rPr lang="en-US" dirty="0" smtClean="0"/>
              <a:t>Fully connect layers -&gt; combine info. from distant parts (F7-F8)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2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Siamese network</a:t>
            </a:r>
          </a:p>
          <a:p>
            <a:pPr lvl="1"/>
            <a:r>
              <a:rPr lang="en-US" dirty="0" smtClean="0"/>
              <a:t>Accepts two images as input, outputs same/not same</a:t>
            </a:r>
          </a:p>
          <a:p>
            <a:pPr lvl="1"/>
            <a:r>
              <a:rPr lang="en-US" dirty="0" smtClean="0"/>
              <a:t>Similar to the DNN described, with an additional logistic regression layer, input: difference between DNN features</a:t>
            </a:r>
          </a:p>
          <a:p>
            <a:pPr lvl="1"/>
            <a:r>
              <a:rPr lang="en-US" dirty="0" smtClean="0"/>
              <a:t>Only last two layers are trained to avoid over-fitting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1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Facebook’s dataset (SFC):</a:t>
            </a:r>
          </a:p>
          <a:p>
            <a:pPr lvl="1"/>
            <a:r>
              <a:rPr lang="en-US" dirty="0" smtClean="0"/>
              <a:t>4.4 million labeled faces</a:t>
            </a:r>
          </a:p>
          <a:p>
            <a:pPr lvl="1"/>
            <a:r>
              <a:rPr lang="en-US" dirty="0" smtClean="0"/>
              <a:t>4030 people (800-1200 per person)</a:t>
            </a:r>
          </a:p>
          <a:p>
            <a:pPr lvl="1"/>
            <a:r>
              <a:rPr lang="en-US" dirty="0" smtClean="0"/>
              <a:t>95% for training, 5% for test</a:t>
            </a:r>
          </a:p>
          <a:p>
            <a:r>
              <a:rPr lang="en-US" dirty="0" smtClean="0"/>
              <a:t>LFW</a:t>
            </a:r>
          </a:p>
          <a:p>
            <a:pPr lvl="1"/>
            <a:r>
              <a:rPr lang="en-US" dirty="0" smtClean="0"/>
              <a:t>13000 photos</a:t>
            </a:r>
            <a:r>
              <a:rPr lang="en-US" dirty="0"/>
              <a:t>, </a:t>
            </a:r>
            <a:r>
              <a:rPr lang="en-US" dirty="0" smtClean="0"/>
              <a:t>5749 people</a:t>
            </a:r>
          </a:p>
          <a:p>
            <a:r>
              <a:rPr lang="en-US" dirty="0" smtClean="0"/>
              <a:t>YTF</a:t>
            </a:r>
          </a:p>
          <a:p>
            <a:pPr lvl="1"/>
            <a:r>
              <a:rPr lang="en-US" dirty="0" smtClean="0"/>
              <a:t>3425 YouTube video clips, 1595 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3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million labeled images from SFC</a:t>
            </a:r>
          </a:p>
          <a:p>
            <a:r>
              <a:rPr lang="en-US" dirty="0" smtClean="0"/>
              <a:t>Multi-class classification objective</a:t>
            </a:r>
          </a:p>
          <a:p>
            <a:r>
              <a:rPr lang="en-US" dirty="0" smtClean="0"/>
              <a:t>Stochastic gradient descent</a:t>
            </a:r>
          </a:p>
          <a:p>
            <a:r>
              <a:rPr lang="en-US" dirty="0" smtClean="0"/>
              <a:t>15 epochs</a:t>
            </a:r>
          </a:p>
          <a:p>
            <a:r>
              <a:rPr lang="en-US" dirty="0" smtClean="0"/>
              <a:t>Took 3 days on 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7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data and size of the network</a:t>
            </a:r>
            <a:endParaRPr lang="en-US" dirty="0"/>
          </a:p>
        </p:txBody>
      </p:sp>
      <p:pic>
        <p:nvPicPr>
          <p:cNvPr id="4" name="Picture 3" descr="Screen Shot 2014-03-31 at 10.1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6" y="2020473"/>
            <a:ext cx="6795068" cy="23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1114</TotalTime>
  <Words>329</Words>
  <Application>Microsoft Macintosh PowerPoint</Application>
  <PresentationFormat>On-screen Show (16:9)</PresentationFormat>
  <Paragraphs>55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DeepFace  Closing the Gap to Human-Level Performance  in Face Veriﬁcation</vt:lpstr>
      <vt:lpstr>Face Recognition</vt:lpstr>
      <vt:lpstr>Alignment</vt:lpstr>
      <vt:lpstr>Alex Krizhevsky’s CNN</vt:lpstr>
      <vt:lpstr>DNN</vt:lpstr>
      <vt:lpstr>Face Verification</vt:lpstr>
      <vt:lpstr>Data</vt:lpstr>
      <vt:lpstr>Training</vt:lpstr>
      <vt:lpstr>Results: Classification</vt:lpstr>
      <vt:lpstr>Results: Verification </vt:lpstr>
      <vt:lpstr>Efficiency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Yaniv Taigman, Ming Yang, Marc’Aurelio Ranzato, and Lior Wolf Facebook AI Group Tel Aviv University</dc:title>
  <dc:creator>V K</dc:creator>
  <cp:lastModifiedBy>V K</cp:lastModifiedBy>
  <cp:revision>28</cp:revision>
  <dcterms:created xsi:type="dcterms:W3CDTF">2014-03-31T17:50:29Z</dcterms:created>
  <dcterms:modified xsi:type="dcterms:W3CDTF">2014-04-01T14:28:13Z</dcterms:modified>
</cp:coreProperties>
</file>