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C5656-FE81-8C47-BF07-51C5B4CD19EF}" type="datetimeFigureOut">
              <a:rPr lang="en-US" smtClean="0"/>
              <a:t>6/2/16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4FF1-8AD6-604D-A46D-E1CE76C2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1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1" defTabSz="897301">
                  <a:defRPr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 smtClean="0"/>
                  <a:t>Charts</a:t>
                </a:r>
                <a:r>
                  <a:rPr lang="en-US" dirty="0" smtClean="0"/>
                  <a:t>: </a:t>
                </a:r>
                <a:r>
                  <a:rPr lang="en-US" dirty="0"/>
                  <a:t>provide sufficient context </a:t>
                </a:r>
                <a:r>
                  <a:rPr lang="en-US" dirty="0" smtClean="0"/>
                  <a:t>for points in </a:t>
                </a:r>
                <a:r>
                  <a:rPr lang="en-US" i="0" smtClean="0">
                    <a:latin typeface="Cambria Math"/>
                    <a:ea typeface="Cambria Math"/>
                  </a:rPr>
                  <a:t>ℝ</a:t>
                </a:r>
                <a:r>
                  <a:rPr lang="en-US" b="0" i="0" smtClean="0">
                    <a:latin typeface="Cambria Math"/>
                    <a:ea typeface="Cambria Math"/>
                  </a:rPr>
                  <a:t>^2</a:t>
                </a:r>
                <a:r>
                  <a:rPr lang="en-US" dirty="0" smtClean="0"/>
                  <a:t> to </a:t>
                </a:r>
                <a:r>
                  <a:rPr lang="en-US" dirty="0"/>
                  <a:t>represent </a:t>
                </a:r>
                <a:r>
                  <a:rPr lang="en-US" dirty="0" smtClean="0"/>
                  <a:t>robot and cable </a:t>
                </a:r>
                <a:r>
                  <a:rPr lang="en-US" smtClean="0"/>
                  <a:t>configurations</a:t>
                </a:r>
                <a:r>
                  <a:rPr lang="en-US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97301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8A83-47E0-4BAF-9E58-2C8BD2018B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44FF1-8AD6-604D-A46D-E1CE76C298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2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6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529D-197C-8246-B061-B4EA70EDF8DD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A731-5E98-704B-B719-B7072DEB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5.bin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6075"/>
            <a:ext cx="6400800" cy="15744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Some </a:t>
            </a:r>
            <a:r>
              <a:rPr lang="en-US" dirty="0"/>
              <a:t>p</a:t>
            </a:r>
            <a:r>
              <a:rPr lang="en-US" dirty="0" smtClean="0"/>
              <a:t>rogress towards t</a:t>
            </a:r>
            <a:r>
              <a:rPr lang="en-US" sz="4400" dirty="0" smtClean="0"/>
              <a:t>ethered pairs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6756"/>
            <a:ext cx="7772400" cy="1828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Reza </a:t>
            </a:r>
            <a:r>
              <a:rPr lang="en-US" sz="2800" b="1" dirty="0" err="1"/>
              <a:t>Hosseini</a:t>
            </a:r>
            <a:r>
              <a:rPr lang="en-US" sz="2800" b="1" dirty="0"/>
              <a:t> </a:t>
            </a:r>
            <a:r>
              <a:rPr lang="en-US" sz="2800" b="1" dirty="0" err="1" smtClean="0"/>
              <a:t>Teshnizi</a:t>
            </a:r>
            <a:r>
              <a:rPr lang="en-US" sz="2800" b="1" dirty="0" smtClean="0"/>
              <a:t> and </a:t>
            </a:r>
          </a:p>
          <a:p>
            <a:pPr algn="l"/>
            <a:r>
              <a:rPr lang="en-US" sz="2800" b="1" dirty="0" smtClean="0"/>
              <a:t>Dylan A. Shell</a:t>
            </a:r>
            <a:endParaRPr lang="en-US" sz="2800" b="1" dirty="0"/>
          </a:p>
          <a:p>
            <a:pPr algn="l"/>
            <a:endParaRPr lang="en-US" dirty="0" smtClean="0"/>
          </a:p>
          <a:p>
            <a:pPr algn="l"/>
            <a:r>
              <a:rPr lang="en-US" sz="2400" dirty="0" smtClean="0"/>
              <a:t>Distributed </a:t>
            </a:r>
            <a:r>
              <a:rPr lang="en-US" sz="2400" dirty="0"/>
              <a:t>AI </a:t>
            </a:r>
            <a:r>
              <a:rPr lang="en-US" sz="2400" dirty="0" smtClean="0"/>
              <a:t>and Robotics </a:t>
            </a:r>
            <a:r>
              <a:rPr lang="en-US" sz="2400" dirty="0"/>
              <a:t>Lab</a:t>
            </a:r>
          </a:p>
          <a:p>
            <a:pPr algn="l"/>
            <a:r>
              <a:rPr lang="en-US" sz="2400" dirty="0"/>
              <a:t>Computer Science and Engineering </a:t>
            </a:r>
            <a:r>
              <a:rPr lang="en-US" sz="2400" dirty="0" smtClean="0"/>
              <a:t>Dept.</a:t>
            </a:r>
            <a:endParaRPr lang="en-US" sz="2400" dirty="0"/>
          </a:p>
          <a:p>
            <a:pPr algn="l"/>
            <a:r>
              <a:rPr lang="en-US" sz="2400" dirty="0"/>
              <a:t>Texas A&amp;M </a:t>
            </a:r>
            <a:r>
              <a:rPr lang="en-US" sz="2400" dirty="0" smtClean="0"/>
              <a:t>University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i="1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131"/>
            <a:ext cx="2133600" cy="375138"/>
          </a:xfrm>
          <a:prstGeom prst="rect">
            <a:avLst/>
          </a:prstGeom>
        </p:spPr>
      </p:pic>
      <p:pic>
        <p:nvPicPr>
          <p:cNvPr id="8" name="Picture 2" descr="D:\Courses\Current Courses\!DAIR Lab\1 - Cabled Robots\3-ICRA 14\V25-Final ICRA 2014-camera ready\Presentation\tangl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b="4858"/>
          <a:stretch/>
        </p:blipFill>
        <p:spPr bwMode="auto">
          <a:xfrm>
            <a:off x="6019799" y="2895600"/>
            <a:ext cx="29718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2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tethered robot has…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 descr="D:\Courses\Current Courses\!DAIR Lab\1 - Cabled Robots\3-ICRA 14\V25-Final ICRA 2014-camera ready\Presentation\We are all ti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4" y="1417202"/>
            <a:ext cx="3753148" cy="50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52" y="1417202"/>
            <a:ext cx="3753148" cy="50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tethered robot has…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Limited </a:t>
            </a:r>
            <a:r>
              <a:rPr lang="en-US" dirty="0"/>
              <a:t>radius of </a:t>
            </a:r>
            <a:r>
              <a:rPr lang="en-US" dirty="0" smtClean="0"/>
              <a:t>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106538"/>
            <a:ext cx="5486399" cy="52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tethered robot has…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US" dirty="0" smtClean="0"/>
              <a:t>Topological constraints</a:t>
            </a:r>
            <a:br>
              <a:rPr lang="en-US" dirty="0" smtClean="0"/>
            </a:br>
            <a:r>
              <a:rPr lang="en-US" dirty="0" smtClean="0"/>
              <a:t>imposed </a:t>
            </a:r>
            <a:r>
              <a:rPr lang="en-US" dirty="0"/>
              <a:t>by the </a:t>
            </a:r>
            <a:r>
              <a:rPr lang="en-US" dirty="0" smtClean="0"/>
              <a:t>cable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411" y="1905001"/>
            <a:ext cx="3734900" cy="46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decompose the configuration space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270" y="4158663"/>
            <a:ext cx="2621930" cy="23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4114" y="1828800"/>
            <a:ext cx="2621928" cy="23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D:\Courses\Current Courses\!DAIR Lab\1 - Cabled Robots\3-ICRA 14\V25-Final ICRA 2014-camera ready\Presentation\3D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12" y="1764121"/>
            <a:ext cx="2306073" cy="46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Courses\Current Courses\!DAIR Lab\1 - Cabled Robots\3-ICRA 14\V25-Final ICRA 2014-camera ready\Presentation\3D (2-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88400"/>
            <a:ext cx="5038394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Courses\Current Courses\!DAIR Lab\1 - Cabled Robots\3-ICRA 14\V25-Final ICRA 2014-camera ready\Presentation\3D (2-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6680"/>
            <a:ext cx="5038394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rved Right Arrow 19"/>
          <p:cNvSpPr/>
          <p:nvPr/>
        </p:nvSpPr>
        <p:spPr>
          <a:xfrm>
            <a:off x="1066800" y="2432050"/>
            <a:ext cx="6096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718714">
            <a:off x="3144942" y="5163077"/>
            <a:ext cx="497403" cy="757783"/>
          </a:xfrm>
          <a:prstGeom prst="curvedLeftArrow">
            <a:avLst>
              <a:gd name="adj1" fmla="val 32326"/>
              <a:gd name="adj2" fmla="val 50000"/>
              <a:gd name="adj3" fmla="val 25000"/>
            </a:avLst>
          </a:prstGeom>
          <a:solidFill>
            <a:srgbClr val="000038"/>
          </a:solidFill>
          <a:ln>
            <a:solidFill>
              <a:srgbClr val="00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1981200"/>
            <a:ext cx="261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Going counterclockwise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00400" y="474633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Going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0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7878E-6 L -0.00174 0.164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8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00191 -0.186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3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0052 0.175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7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0052 -0.17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0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7" grpId="0"/>
      <p:bldP spid="27" grpId="1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a stiff cable?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Frictionless</a:t>
            </a:r>
            <a:r>
              <a:rPr lang="en-US" dirty="0"/>
              <a:t>, taut, and unconstrained flexible </a:t>
            </a:r>
            <a:r>
              <a:rPr lang="en-US" dirty="0" smtClean="0"/>
              <a:t>cable:</a:t>
            </a:r>
          </a:p>
          <a:p>
            <a:pPr lvl="1"/>
            <a:r>
              <a:rPr lang="en-US" dirty="0" smtClean="0"/>
              <a:t>Limited radius of movement.</a:t>
            </a:r>
          </a:p>
          <a:p>
            <a:pPr lvl="1"/>
            <a:r>
              <a:rPr lang="en-US" dirty="0" smtClean="0"/>
              <a:t>Complex c-space topology.</a:t>
            </a:r>
          </a:p>
          <a:p>
            <a:endParaRPr lang="en-US" dirty="0"/>
          </a:p>
          <a:p>
            <a:r>
              <a:rPr lang="en-US" dirty="0" smtClean="0"/>
              <a:t>Stiff Cable:</a:t>
            </a:r>
          </a:p>
          <a:p>
            <a:pPr lvl="1"/>
            <a:r>
              <a:rPr lang="en-US" dirty="0" smtClean="0"/>
              <a:t>The cable </a:t>
            </a:r>
            <a:r>
              <a:rPr lang="en-US" dirty="0"/>
              <a:t>cannot be bent beyond a certain </a:t>
            </a:r>
            <a:r>
              <a:rPr lang="en-US" dirty="0" smtClean="0"/>
              <a:t>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08" y="4267200"/>
            <a:ext cx="2014383" cy="2411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49" y="4264944"/>
            <a:ext cx="2014702" cy="2363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51" y="4264148"/>
            <a:ext cx="2012774" cy="19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833 0.00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6667 0.005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9" y="4152900"/>
            <a:ext cx="2014383" cy="241147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71234"/>
              </p:ext>
            </p:extLst>
          </p:nvPr>
        </p:nvGraphicFramePr>
        <p:xfrm>
          <a:off x="4490893" y="1794164"/>
          <a:ext cx="1425864" cy="41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660400" imgH="203200" progId="Equation.3">
                  <p:embed/>
                </p:oleObj>
              </mc:Choice>
              <mc:Fallback>
                <p:oleObj name="Equation" r:id="rId5" imgW="66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0893" y="1794164"/>
                        <a:ext cx="1425864" cy="415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Average Curvature of path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Curvature Constraint</a:t>
            </a:r>
          </a:p>
          <a:p>
            <a:pPr lvl="1"/>
            <a:r>
              <a:rPr lang="en-US" dirty="0" smtClean="0"/>
              <a:t>An upper bound on average curvature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73966"/>
              </p:ext>
            </p:extLst>
          </p:nvPr>
        </p:nvGraphicFramePr>
        <p:xfrm>
          <a:off x="2575560" y="2159000"/>
          <a:ext cx="312928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1422400" imgH="508000" progId="Equation.3">
                  <p:embed/>
                </p:oleObj>
              </mc:Choice>
              <mc:Fallback>
                <p:oleObj name="Equation" r:id="rId7" imgW="14224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5560" y="2159000"/>
                        <a:ext cx="312928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662944"/>
              </p:ext>
            </p:extLst>
          </p:nvPr>
        </p:nvGraphicFramePr>
        <p:xfrm>
          <a:off x="5627914" y="2504209"/>
          <a:ext cx="771896" cy="30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457200" imgH="177800" progId="Equation.3">
                  <p:embed/>
                </p:oleObj>
              </mc:Choice>
              <mc:Fallback>
                <p:oleObj name="Equation" r:id="rId9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27914" y="2504209"/>
                        <a:ext cx="771896" cy="30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932033"/>
              </p:ext>
            </p:extLst>
          </p:nvPr>
        </p:nvGraphicFramePr>
        <p:xfrm>
          <a:off x="2808521" y="4267200"/>
          <a:ext cx="1915753" cy="101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863600" imgH="457200" progId="Equation.3">
                  <p:embed/>
                </p:oleObj>
              </mc:Choice>
              <mc:Fallback>
                <p:oleObj name="Equation" r:id="rId11" imgW="86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08521" y="4267200"/>
                        <a:ext cx="1915753" cy="1014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74464"/>
              </p:ext>
            </p:extLst>
          </p:nvPr>
        </p:nvGraphicFramePr>
        <p:xfrm>
          <a:off x="5562600" y="4637809"/>
          <a:ext cx="771896" cy="30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3" imgW="457200" imgH="177800" progId="Equation.3">
                  <p:embed/>
                </p:oleObj>
              </mc:Choice>
              <mc:Fallback>
                <p:oleObj name="Equation" r:id="rId13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2600" y="4637809"/>
                        <a:ext cx="771896" cy="30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28116"/>
              </p:ext>
            </p:extLst>
          </p:nvPr>
        </p:nvGraphicFramePr>
        <p:xfrm>
          <a:off x="838200" y="5334000"/>
          <a:ext cx="1388404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4" imgW="647700" imgH="279400" progId="Equation.3">
                  <p:embed/>
                </p:oleObj>
              </mc:Choice>
              <mc:Fallback>
                <p:oleObj name="Equation" r:id="rId14" imgW="647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8200" y="5334000"/>
                        <a:ext cx="1388404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8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Omega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4" y="2788912"/>
            <a:ext cx="3735332" cy="3840488"/>
          </a:xfrm>
          <a:prstGeom prst="rect">
            <a:avLst/>
          </a:prstGeom>
        </p:spPr>
      </p:pic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boundary of a Cell is affected by the initial pose and the goal pose.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4" y="3703314"/>
            <a:ext cx="3735332" cy="292608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390900" y="5867400"/>
            <a:ext cx="23622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042915"/>
              </p:ext>
            </p:extLst>
          </p:nvPr>
        </p:nvGraphicFramePr>
        <p:xfrm>
          <a:off x="4267200" y="5981700"/>
          <a:ext cx="60536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6" imgW="330200" imgH="228600" progId="Equation.3">
                  <p:embed/>
                </p:oleObj>
              </mc:Choice>
              <mc:Fallback>
                <p:oleObj name="Equation" r:id="rId6" imgW="330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5981700"/>
                        <a:ext cx="60536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7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Come to our poster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08" y="1600200"/>
            <a:ext cx="890589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It explores relaxation of the fixed base point assumption: we consider a pair tethered together.</a:t>
            </a:r>
          </a:p>
          <a:p>
            <a:r>
              <a:rPr lang="en-US" dirty="0" smtClean="0"/>
              <a:t>We propose an algorithm that solves a subset of the cases via Dynamic Programming</a:t>
            </a:r>
          </a:p>
          <a:p>
            <a:pPr lvl="1"/>
            <a:r>
              <a:rPr lang="en-US" dirty="0" smtClean="0"/>
              <a:t>Come to the poster to hear more specifically which ones.</a:t>
            </a:r>
          </a:p>
          <a:p>
            <a:r>
              <a:rPr lang="en-US" dirty="0" smtClean="0"/>
              <a:t>Does not depend on the particular planner used</a:t>
            </a:r>
          </a:p>
          <a:p>
            <a:pPr lvl="1"/>
            <a:r>
              <a:rPr lang="en-US" dirty="0" smtClean="0"/>
              <a:t>Could use the curvature constrained tether I’ve just spoken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8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215</Words>
  <Application>Microsoft Macintosh PowerPoint</Application>
  <PresentationFormat>On-screen Show (4:3)</PresentationFormat>
  <Paragraphs>61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Some progress towards tethered pairs</vt:lpstr>
      <vt:lpstr>A tethered robot has… </vt:lpstr>
      <vt:lpstr>A tethered robot has… </vt:lpstr>
      <vt:lpstr>A tethered robot has… </vt:lpstr>
      <vt:lpstr>How we decompose the configuration space</vt:lpstr>
      <vt:lpstr>How to model a stiff cable?</vt:lpstr>
      <vt:lpstr>Curvature Constraint</vt:lpstr>
      <vt:lpstr>Omega Region</vt:lpstr>
      <vt:lpstr>Come to our poster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progress towards tethered pairs</dc:title>
  <dc:creator/>
  <cp:lastModifiedBy/>
  <cp:revision>3</cp:revision>
  <dcterms:created xsi:type="dcterms:W3CDTF">2016-05-20T11:29:37Z</dcterms:created>
  <dcterms:modified xsi:type="dcterms:W3CDTF">2016-06-02T14:30:52Z</dcterms:modified>
</cp:coreProperties>
</file>