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"/>
  </p:notesMasterIdLst>
  <p:sldIdLst>
    <p:sldId id="262" r:id="rId2"/>
    <p:sldId id="257" r:id="rId3"/>
    <p:sldId id="263" r:id="rId4"/>
    <p:sldId id="264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1" autoAdjust="0"/>
    <p:restoredTop sz="63680" autoAdjust="0"/>
  </p:normalViewPr>
  <p:slideViewPr>
    <p:cSldViewPr snapToGrid="0">
      <p:cViewPr varScale="1">
        <p:scale>
          <a:sx n="73" d="100"/>
          <a:sy n="73" d="100"/>
        </p:scale>
        <p:origin x="17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72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4FA46-53C9-4869-B365-FAC12F9549E9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7B464-AC9D-4B43-B8E0-7AA4D259D0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87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7B464-AC9D-4B43-B8E0-7AA4D259D0B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651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7B464-AC9D-4B43-B8E0-7AA4D259D0B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86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7B464-AC9D-4B43-B8E0-7AA4D259D0B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19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7B464-AC9D-4B43-B8E0-7AA4D259D0B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0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12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5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38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8507578" cy="3651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/>
              <a:t>J.-S. Ha et al, "Asymptotically Optimal Sampling-Based Algorithms for Topological Motion Planning." </a:t>
            </a:r>
            <a:r>
              <a:rPr lang="en-US" altLang="ko-KR" i="1" dirty="0" err="1" smtClean="0"/>
              <a:t>arXiv</a:t>
            </a:r>
            <a:r>
              <a:rPr lang="en-US" altLang="ko-KR" i="1" dirty="0" smtClean="0"/>
              <a:t> preprint (</a:t>
            </a:r>
            <a:r>
              <a:rPr lang="en-US" altLang="ko-KR" dirty="0" smtClean="0"/>
              <a:t>2016)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pPr/>
              <a:t>‹#›</a:t>
            </a:fld>
            <a:r>
              <a:rPr lang="en-US" altLang="ko-KR" dirty="0" smtClean="0"/>
              <a:t>/4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656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75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513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292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9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65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96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60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90B57-BD6B-4804-81B3-D5E7DBC5A03B}" type="datetimeFigureOut">
              <a:rPr lang="ko-KR" altLang="en-US" smtClean="0"/>
              <a:t>2016-05-24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75D7B-4674-4244-B1D0-17B25487E5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7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5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8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gif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09902" y="0"/>
            <a:ext cx="11374821" cy="6921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09800" y="3981708"/>
            <a:ext cx="7772400" cy="1224213"/>
          </a:xfrm>
        </p:spPr>
        <p:txBody>
          <a:bodyPr>
            <a:noAutofit/>
          </a:bodyPr>
          <a:lstStyle/>
          <a:p>
            <a:r>
              <a:rPr lang="en-US" altLang="ko-KR" sz="2800" b="1" dirty="0">
                <a:latin typeface="Avenir Heavy" charset="0"/>
                <a:ea typeface="Avenir Heavy" charset="0"/>
                <a:cs typeface="Avenir Heavy" charset="0"/>
              </a:rPr>
              <a:t>Jung-Su Ha </a:t>
            </a:r>
            <a:r>
              <a:rPr lang="en-US" altLang="ko-KR" sz="2800" dirty="0">
                <a:latin typeface="Avenir Roman" charset="0"/>
                <a:ea typeface="Avenir Roman" charset="0"/>
                <a:cs typeface="Avenir Roman" charset="0"/>
              </a:rPr>
              <a:t>&amp;</a:t>
            </a:r>
            <a:r>
              <a:rPr lang="en-US" altLang="ko-KR" sz="28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en-US" altLang="ko-KR" sz="2800" dirty="0">
                <a:latin typeface="Avenir Roman" charset="0"/>
                <a:ea typeface="Avenir Roman" charset="0"/>
                <a:cs typeface="Avenir Roman" charset="0"/>
              </a:rPr>
              <a:t>Han-Lim </a:t>
            </a:r>
            <a:r>
              <a:rPr lang="en-US" altLang="ko-KR" sz="2800" dirty="0" smtClean="0">
                <a:latin typeface="Avenir Roman" charset="0"/>
                <a:ea typeface="Avenir Roman" charset="0"/>
                <a:cs typeface="Avenir Roman" charset="0"/>
              </a:rPr>
              <a:t>Choi</a:t>
            </a:r>
            <a:endParaRPr lang="en-US" altLang="ko-KR" sz="2800" dirty="0">
              <a:latin typeface="Avenir Roman" charset="0"/>
              <a:ea typeface="Avenir Roman" charset="0"/>
              <a:cs typeface="Avenir Roman" charset="0"/>
            </a:endParaRPr>
          </a:p>
          <a:p>
            <a:pPr>
              <a:lnSpc>
                <a:spcPct val="70000"/>
              </a:lnSpc>
            </a:pPr>
            <a:r>
              <a:rPr lang="en-US" altLang="ko-KR" sz="1600" i="1" dirty="0">
                <a:latin typeface="Avenir Book Oblique" charset="0"/>
                <a:ea typeface="Avenir Book Oblique" charset="0"/>
                <a:cs typeface="Avenir Book Oblique" charset="0"/>
              </a:rPr>
              <a:t>Department of Aerospace Engineering</a:t>
            </a:r>
          </a:p>
          <a:p>
            <a:pPr>
              <a:lnSpc>
                <a:spcPct val="70000"/>
              </a:lnSpc>
            </a:pPr>
            <a:r>
              <a:rPr lang="en-US" altLang="ko-KR" sz="1600" i="1" dirty="0">
                <a:latin typeface="Avenir Book Oblique" charset="0"/>
                <a:ea typeface="Avenir Book Oblique" charset="0"/>
                <a:cs typeface="Avenir Book Oblique" charset="0"/>
              </a:rPr>
              <a:t>Korea Advanced Institute of Science and Technology</a:t>
            </a:r>
            <a:endParaRPr lang="ko-KR" altLang="en-US" sz="1600" i="1" dirty="0"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18" y="5653725"/>
            <a:ext cx="1765535" cy="5192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46661"/>
            <a:ext cx="2375135" cy="733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2758" y="1129628"/>
            <a:ext cx="8566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atin typeface="Avenir Heavy" charset="0"/>
                <a:ea typeface="Avenir Heavy" charset="0"/>
                <a:cs typeface="Avenir Heavy" charset="0"/>
              </a:rPr>
              <a:t>Sampling-Based Topological Motion Planning</a:t>
            </a:r>
            <a:br>
              <a:rPr lang="en-US" altLang="ko-KR" sz="4400" b="1" dirty="0">
                <a:latin typeface="Avenir Heavy" charset="0"/>
                <a:ea typeface="Avenir Heavy" charset="0"/>
                <a:cs typeface="Avenir Heavy" charset="0"/>
              </a:rPr>
            </a:br>
            <a:r>
              <a:rPr lang="en-US" altLang="ko-KR" sz="2400" i="1" dirty="0" smtClean="0">
                <a:latin typeface="Avenir Roman" charset="0"/>
                <a:ea typeface="Avenir Roman" charset="0"/>
                <a:cs typeface="Avenir Roman" charset="0"/>
              </a:rPr>
              <a:t>Algorithms </a:t>
            </a:r>
            <a:r>
              <a:rPr lang="en-US" altLang="ko-KR" sz="2400" i="1" dirty="0">
                <a:latin typeface="Avenir Roman" charset="0"/>
                <a:ea typeface="Avenir Roman" charset="0"/>
                <a:cs typeface="Avenir Roman" charset="0"/>
              </a:rPr>
              <a:t>and Application to Stochastic Optimal </a:t>
            </a:r>
            <a:r>
              <a:rPr lang="en-US" altLang="ko-KR" sz="2400" i="1" dirty="0" smtClean="0">
                <a:latin typeface="Avenir Roman" charset="0"/>
                <a:ea typeface="Avenir Roman" charset="0"/>
                <a:cs typeface="Avenir Roman" charset="0"/>
              </a:rPr>
              <a:t>Control</a:t>
            </a:r>
            <a:endParaRPr kumimoji="1" lang="ko-KR" altLang="en-US" sz="2400" i="1" dirty="0"/>
          </a:p>
        </p:txBody>
      </p:sp>
      <p:cxnSp>
        <p:nvCxnSpPr>
          <p:cNvPr id="13" name="직선 연결선[R] 12"/>
          <p:cNvCxnSpPr/>
          <p:nvPr/>
        </p:nvCxnSpPr>
        <p:spPr>
          <a:xfrm>
            <a:off x="1909011" y="3048001"/>
            <a:ext cx="83739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6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85011" y="0"/>
            <a:ext cx="114219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800" y="71420"/>
            <a:ext cx="1962922" cy="60613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0575" y="395168"/>
            <a:ext cx="9506161" cy="497306"/>
          </a:xfrm>
        </p:spPr>
        <p:txBody>
          <a:bodyPr>
            <a:noAutofit/>
          </a:bodyPr>
          <a:lstStyle/>
          <a:p>
            <a:r>
              <a:rPr lang="en-US" altLang="ko-KR" sz="4000" b="1" dirty="0" smtClean="0">
                <a:solidFill>
                  <a:schemeClr val="accent1"/>
                </a:solidFill>
                <a:latin typeface="Avenir Black" charset="0"/>
                <a:ea typeface="Avenir Black" charset="0"/>
                <a:cs typeface="Avenir Black" charset="0"/>
              </a:rPr>
              <a:t>Sampling-based Motion Planning</a:t>
            </a:r>
            <a:endParaRPr lang="ko-KR" altLang="en-US" sz="4000" b="1" dirty="0">
              <a:solidFill>
                <a:schemeClr val="accent1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575" y="964017"/>
            <a:ext cx="7689156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Helvetica" charset="0"/>
                <a:ea typeface="Helvetica" charset="0"/>
                <a:cs typeface="Helvetica" charset="0"/>
              </a:rPr>
              <a:t>Why sampling-based algorithm</a:t>
            </a:r>
            <a:r>
              <a:rPr lang="en-US" altLang="ko-KR" sz="2400" dirty="0" smtClean="0">
                <a:latin typeface="Helvetica" charset="0"/>
                <a:ea typeface="Helvetica" charset="0"/>
                <a:cs typeface="Helvetica" charset="0"/>
              </a:rPr>
              <a:t>? (</a:t>
            </a:r>
            <a:r>
              <a:rPr lang="en-US" altLang="ko-KR" sz="2400" dirty="0">
                <a:latin typeface="Helvetica" charset="0"/>
                <a:ea typeface="Helvetica" charset="0"/>
                <a:cs typeface="Helvetica" charset="0"/>
              </a:rPr>
              <a:t>RRT</a:t>
            </a:r>
            <a:r>
              <a:rPr lang="en-US" altLang="ko-KR" sz="2400" dirty="0" smtClean="0">
                <a:latin typeface="Helvetica" charset="0"/>
                <a:ea typeface="Helvetica" charset="0"/>
                <a:cs typeface="Helvetica" charset="0"/>
              </a:rPr>
              <a:t>* [</a:t>
            </a:r>
            <a:r>
              <a:rPr lang="en-US" altLang="ko-KR" sz="2400" dirty="0">
                <a:latin typeface="Helvetica" charset="0"/>
                <a:ea typeface="Helvetica" charset="0"/>
                <a:cs typeface="Helvetica" charset="0"/>
              </a:rPr>
              <a:t>1] </a:t>
            </a:r>
            <a:r>
              <a:rPr lang="en-US" altLang="ko-KR" sz="2400" dirty="0" smtClean="0">
                <a:latin typeface="Helvetica" charset="0"/>
                <a:ea typeface="Helvetica" charset="0"/>
                <a:cs typeface="Helvetica" charset="0"/>
              </a:rPr>
              <a:t> &amp; FMT* [</a:t>
            </a:r>
            <a:r>
              <a:rPr lang="en-US" altLang="ko-KR" sz="2400" dirty="0">
                <a:latin typeface="Helvetica" charset="0"/>
                <a:ea typeface="Helvetica" charset="0"/>
                <a:cs typeface="Helvetica" charset="0"/>
              </a:rPr>
              <a:t>2])</a:t>
            </a:r>
            <a:endParaRPr lang="en-US" altLang="ko-KR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altLang="ko-KR" sz="9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Perform graph construction and graph search concurrently</a:t>
            </a:r>
            <a:b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=&gt;Do not discretize the C-space</a:t>
            </a:r>
            <a:b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    =&gt;Apply easily to high-dimensional C-space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Probabilistically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Asymptotically optimal</a:t>
            </a:r>
            <a:endParaRPr lang="en-US" altLang="ko-KR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80575" y="3019998"/>
            <a:ext cx="5129350" cy="286232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Rapidly-exploring Random Tree* (RRT</a:t>
            </a: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*)</a:t>
            </a:r>
            <a:endParaRPr lang="en-US" altLang="ko-KR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Anytime incremental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Find feasible solution quickly, and improve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</p:txBody>
      </p:sp>
      <p:sp>
        <p:nvSpPr>
          <p:cNvPr id="7" name="직사각형 6"/>
          <p:cNvSpPr/>
          <p:nvPr/>
        </p:nvSpPr>
        <p:spPr>
          <a:xfrm>
            <a:off x="6210334" y="3019998"/>
            <a:ext cx="5307898" cy="2831544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Fast Marching Tree* (FMT</a:t>
            </a: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*)</a:t>
            </a:r>
            <a:endParaRPr lang="en-US" altLang="ko-KR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Batch processing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Direct dynamic programming, lazy collision check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801" y="3937376"/>
            <a:ext cx="5123093" cy="18949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77" y="3994911"/>
            <a:ext cx="4817610" cy="181286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17464" y="6025135"/>
            <a:ext cx="1084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i="1" dirty="0" smtClean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[1] </a:t>
            </a:r>
            <a:r>
              <a:rPr lang="en-US" altLang="ko-KR" sz="1000" i="1" dirty="0" err="1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Karaman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, </a:t>
            </a:r>
            <a:r>
              <a:rPr lang="en-US" altLang="ko-KR" sz="1000" i="1" dirty="0" err="1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Sertac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, and Emilio </a:t>
            </a:r>
            <a:r>
              <a:rPr lang="en-US" altLang="ko-KR" sz="1000" i="1" dirty="0" err="1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Frazzoli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. "Sampling-based algorithms for optimal motion planning." </a:t>
            </a:r>
            <a:r>
              <a:rPr lang="en-US" altLang="ko-KR" sz="1000" i="1" dirty="0" smtClean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IJRR 2011.</a:t>
            </a:r>
            <a:endParaRPr lang="en-US" altLang="ko-KR" sz="1000" i="1" dirty="0">
              <a:solidFill>
                <a:srgbClr val="2F4F4F"/>
              </a:solidFill>
              <a:latin typeface="Helvetica Oblique" charset="0"/>
              <a:ea typeface="Helvetica Oblique" charset="0"/>
              <a:cs typeface="Helvetica Oblique" charset="0"/>
            </a:endParaRPr>
          </a:p>
          <a:p>
            <a:r>
              <a:rPr lang="en-US" altLang="ko-KR" sz="1000" i="1" dirty="0" smtClean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[2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] Janson, L., </a:t>
            </a:r>
            <a:r>
              <a:rPr lang="en-US" altLang="ko-KR" sz="1000" i="1" dirty="0" err="1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Schmerling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, E., Clark, A., </a:t>
            </a:r>
            <a:r>
              <a:rPr lang="en-US" altLang="ko-KR" sz="1000" i="1" dirty="0" smtClean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and </a:t>
            </a:r>
            <a:r>
              <a:rPr lang="en-US" altLang="ko-KR" sz="1000" i="1" dirty="0" err="1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Pavone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, M</a:t>
            </a:r>
            <a:r>
              <a:rPr lang="en-US" altLang="ko-KR" sz="1000" i="1" dirty="0" smtClean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.. “Fast </a:t>
            </a:r>
            <a:r>
              <a:rPr lang="en-US" altLang="ko-KR" sz="1000" i="1" dirty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marching tree: A fast marching sampling-based method for optimal motion planning in many dimensions</a:t>
            </a:r>
            <a:r>
              <a:rPr lang="en-US" altLang="ko-KR" sz="1000" i="1" dirty="0" smtClean="0">
                <a:solidFill>
                  <a:srgbClr val="2F4F4F"/>
                </a:solidFill>
                <a:latin typeface="Helvetica Oblique" charset="0"/>
                <a:ea typeface="Helvetica Oblique" charset="0"/>
                <a:cs typeface="Helvetica Oblique" charset="0"/>
              </a:rPr>
              <a:t>.” IJRR 2015, </a:t>
            </a:r>
            <a:endParaRPr lang="ko-KR" altLang="en-US" sz="1000" i="1" dirty="0">
              <a:latin typeface="Helvetica Oblique" charset="0"/>
              <a:ea typeface="Helvetica Oblique" charset="0"/>
              <a:cs typeface="Helvetica Oblique" charset="0"/>
            </a:endParaRPr>
          </a:p>
        </p:txBody>
      </p:sp>
      <p:cxnSp>
        <p:nvCxnSpPr>
          <p:cNvPr id="13" name="직선 연결선[R] 12"/>
          <p:cNvCxnSpPr/>
          <p:nvPr/>
        </p:nvCxnSpPr>
        <p:spPr>
          <a:xfrm>
            <a:off x="643640" y="1427748"/>
            <a:ext cx="77017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80" y="141133"/>
            <a:ext cx="1459120" cy="429172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011" y="6602746"/>
            <a:ext cx="8507578" cy="255253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en-US" altLang="ko-KR" b="0" dirty="0" smtClean="0"/>
              <a:t>J.-S. Ha et al, </a:t>
            </a:r>
            <a:r>
              <a:rPr lang="en-US" altLang="ko-KR" dirty="0" smtClean="0"/>
              <a:t>"Asymptotically Optimal Sampling-Based Algorithms for Topological Motion Planning." </a:t>
            </a:r>
            <a:r>
              <a:rPr lang="en-US" altLang="ko-KR" b="0" i="1" dirty="0" err="1" smtClean="0"/>
              <a:t>arXiv</a:t>
            </a:r>
            <a:r>
              <a:rPr lang="en-US" altLang="ko-KR" b="0" i="1" dirty="0" smtClean="0"/>
              <a:t> preprint (</a:t>
            </a:r>
            <a:r>
              <a:rPr lang="en-US" altLang="ko-KR" b="0" dirty="0" smtClean="0"/>
              <a:t>2016)</a:t>
            </a:r>
            <a:endParaRPr lang="ko-KR" altLang="en-US" b="0" dirty="0"/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11243849" y="6602746"/>
            <a:ext cx="563141" cy="2552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2</a:t>
            </a:r>
            <a:r>
              <a:rPr lang="en-US" altLang="ko-KR" dirty="0" smtClean="0"/>
              <a:t>/4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162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85011" y="0"/>
            <a:ext cx="114219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0575" y="395168"/>
            <a:ext cx="9506161" cy="497306"/>
          </a:xfrm>
        </p:spPr>
        <p:txBody>
          <a:bodyPr>
            <a:noAutofit/>
          </a:bodyPr>
          <a:lstStyle/>
          <a:p>
            <a:r>
              <a:rPr lang="en-US" altLang="ko-KR" sz="4000" b="1" dirty="0" smtClean="0">
                <a:solidFill>
                  <a:schemeClr val="accent1"/>
                </a:solidFill>
                <a:latin typeface="Avenir Black" charset="0"/>
                <a:ea typeface="Avenir Black" charset="0"/>
                <a:cs typeface="Avenir Black" charset="0"/>
              </a:rPr>
              <a:t>Planning</a:t>
            </a:r>
            <a:r>
              <a:rPr lang="ko-KR" altLang="en-US" sz="4000" b="1" dirty="0" smtClean="0">
                <a:solidFill>
                  <a:schemeClr val="accent1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altLang="ko-KR" sz="4000" b="1" dirty="0" smtClean="0">
                <a:solidFill>
                  <a:schemeClr val="accent1"/>
                </a:solidFill>
                <a:latin typeface="Avenir Black" charset="0"/>
                <a:ea typeface="Avenir Black" charset="0"/>
                <a:cs typeface="Avenir Black" charset="0"/>
              </a:rPr>
              <a:t>in Augmented Space</a:t>
            </a:r>
            <a:endParaRPr lang="ko-KR" altLang="en-US" sz="4000" b="1" dirty="0">
              <a:solidFill>
                <a:schemeClr val="accent1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0575" y="1213314"/>
            <a:ext cx="6096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dirty="0">
                <a:latin typeface="Helvetica" charset="0"/>
                <a:ea typeface="Helvetica" charset="0"/>
                <a:cs typeface="Helvetica" charset="0"/>
              </a:rPr>
              <a:t>Topological motion planning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Planning </a:t>
            </a:r>
            <a:r>
              <a:rPr lang="en-US" altLang="ko-KR">
                <a:latin typeface="Helvetica" charset="0"/>
                <a:ea typeface="Helvetica" charset="0"/>
                <a:cs typeface="Helvetica" charset="0"/>
              </a:rPr>
              <a:t>in </a:t>
            </a:r>
            <a:r>
              <a:rPr lang="en-US" altLang="ko-KR" i="1" smtClean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altLang="ko-KR" smtClean="0">
                <a:latin typeface="Helvetica" charset="0"/>
                <a:ea typeface="Helvetica" charset="0"/>
                <a:cs typeface="Helvetica" charset="0"/>
              </a:rPr>
              <a:t>-augmented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space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Utilize graph-construction and tree </a:t>
            </a: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projection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altLang="ko-KR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=&gt; construct a graph in original configuration space,</a:t>
            </a:r>
            <a:br>
              <a:rPr lang="en-US" altLang="ko-KR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	 and project a tree into the augmented space.</a:t>
            </a:r>
          </a:p>
        </p:txBody>
      </p:sp>
      <p:pic>
        <p:nvPicPr>
          <p:cNvPr id="16" name="Picture 2" descr="http://i.dailymail.co.uk/i/pix/2015/04/27/19/2811E1F100000578-0-image-a-1_1430160286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857" y="1398388"/>
            <a:ext cx="2484223" cy="1865126"/>
          </a:xfrm>
          <a:prstGeom prst="rect">
            <a:avLst/>
          </a:prstGeom>
          <a:noFill/>
          <a:effectLst>
            <a:reflection blurRad="6350" stA="52000" endA="300" endPos="1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8" y="4623865"/>
            <a:ext cx="4817610" cy="163533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78" y="4598447"/>
            <a:ext cx="4817610" cy="1637881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680575" y="3540261"/>
            <a:ext cx="5126667" cy="2769989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Rapidly-exploring Random Homology-embedded Tree* </a:t>
            </a:r>
            <a:b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(RRHT*)</a:t>
            </a: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Anytime incremental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Find feasible solution quickly, and improve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20" name="직사각형 19"/>
          <p:cNvSpPr/>
          <p:nvPr/>
        </p:nvSpPr>
        <p:spPr>
          <a:xfrm>
            <a:off x="6210334" y="3540260"/>
            <a:ext cx="5307898" cy="2769989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Fast Marching Homology-embedded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Tree*</a:t>
            </a:r>
          </a:p>
          <a:p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FMHT*)</a:t>
            </a:r>
            <a:endParaRPr lang="en-US" altLang="ko-KR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Batch processing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Direct dynamic programming, lazy collision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800" y="71420"/>
            <a:ext cx="1962922" cy="60613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80" y="141133"/>
            <a:ext cx="1459120" cy="429172"/>
          </a:xfrm>
          <a:prstGeom prst="rect">
            <a:avLst/>
          </a:prstGeom>
        </p:spPr>
      </p:pic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011" y="6602746"/>
            <a:ext cx="8507578" cy="255253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en-US" altLang="ko-KR" b="0" dirty="0" smtClean="0"/>
              <a:t>J.-S. Ha et al, </a:t>
            </a:r>
            <a:r>
              <a:rPr lang="en-US" altLang="ko-KR" dirty="0" smtClean="0"/>
              <a:t>"Asymptotically Optimal Sampling-Based Algorithms for Topological Motion Planning." </a:t>
            </a:r>
            <a:r>
              <a:rPr lang="en-US" altLang="ko-KR" b="0" i="1" dirty="0" err="1" smtClean="0"/>
              <a:t>arXiv</a:t>
            </a:r>
            <a:r>
              <a:rPr lang="en-US" altLang="ko-KR" b="0" i="1" dirty="0" smtClean="0"/>
              <a:t> preprint (</a:t>
            </a:r>
            <a:r>
              <a:rPr lang="en-US" altLang="ko-KR" b="0" dirty="0" smtClean="0"/>
              <a:t>2016)</a:t>
            </a:r>
            <a:endParaRPr lang="ko-KR" altLang="en-US" b="0" dirty="0"/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11243849" y="6602746"/>
            <a:ext cx="563141" cy="2552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3</a:t>
            </a:r>
            <a:r>
              <a:rPr lang="en-US" altLang="ko-KR" dirty="0" smtClean="0"/>
              <a:t>/4</a:t>
            </a:r>
            <a:endParaRPr lang="ko-KR" altLang="en-US" dirty="0"/>
          </a:p>
        </p:txBody>
      </p:sp>
      <p:sp>
        <p:nvSpPr>
          <p:cNvPr id="15" name="object 9"/>
          <p:cNvSpPr/>
          <p:nvPr/>
        </p:nvSpPr>
        <p:spPr>
          <a:xfrm>
            <a:off x="9517090" y="1139376"/>
            <a:ext cx="2001141" cy="2373199"/>
          </a:xfrm>
          <a:prstGeom prst="rect">
            <a:avLst/>
          </a:prstGeom>
          <a:blipFill>
            <a:blip r:embed="rId8" cstate="print"/>
            <a:srcRect/>
            <a:stretch>
              <a:fillRect l="-186428" b="-999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5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85011" y="0"/>
            <a:ext cx="114219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dirty="0" smtClean="0">
                <a:latin typeface="Helvetica" charset="0"/>
                <a:ea typeface="Helvetica" charset="0"/>
                <a:cs typeface="Helvetica" charset="0"/>
              </a:rPr>
              <a:t>- Control (online): Compute optimal control using diverse trajectories.</a:t>
            </a:r>
            <a:endParaRPr lang="en-US" altLang="ko-KR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0575" y="395168"/>
            <a:ext cx="9506161" cy="497306"/>
          </a:xfrm>
        </p:spPr>
        <p:txBody>
          <a:bodyPr>
            <a:noAutofit/>
          </a:bodyPr>
          <a:lstStyle/>
          <a:p>
            <a:r>
              <a:rPr lang="en-US" altLang="ko-KR" sz="4000" b="1" dirty="0" smtClean="0">
                <a:solidFill>
                  <a:schemeClr val="accent1"/>
                </a:solidFill>
                <a:latin typeface="Avenir Black" charset="0"/>
                <a:ea typeface="Avenir Black" charset="0"/>
                <a:cs typeface="Avenir Black" charset="0"/>
              </a:rPr>
              <a:t>Application to SOC</a:t>
            </a:r>
            <a:endParaRPr lang="ko-KR" altLang="en-US" sz="4000" b="1" dirty="0">
              <a:solidFill>
                <a:schemeClr val="accent1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575" y="1025301"/>
            <a:ext cx="10602310" cy="90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Stochastic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dynamics:</a:t>
            </a:r>
            <a:r>
              <a:rPr lang="ko-KR" altLang="en-US" sz="1600" dirty="0" smtClean="0">
                <a:latin typeface="Helvetica" charset="0"/>
                <a:ea typeface="Helvetica" charset="0"/>
                <a:cs typeface="Helvetica" charset="0"/>
              </a:rPr>
              <a:t>                      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ko-KR" altLang="en-US" sz="1600" dirty="0" smtClean="0">
                <a:latin typeface="Helvetica" charset="0"/>
                <a:ea typeface="Helvetica" charset="0"/>
                <a:cs typeface="Helvetica" charset="0"/>
              </a:rPr>
              <a:t>                    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ko-KR" altLang="en-US" sz="1600" dirty="0" smtClean="0">
                <a:latin typeface="Helvetica" charset="0"/>
                <a:ea typeface="Helvetica" charset="0"/>
                <a:cs typeface="Helvetica" charset="0"/>
              </a:rPr>
              <a:t>           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ko-KR" altLang="en-US" sz="1600" dirty="0" smtClean="0">
                <a:latin typeface="Helvetica" charset="0"/>
                <a:ea typeface="Helvetica" charset="0"/>
                <a:cs typeface="Helvetica" charset="0"/>
              </a:rPr>
              <a:t>    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is </a:t>
            </a: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2-dim Brownian motion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Cost functional:                                                  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with final </a:t>
            </a:r>
            <a:r>
              <a:rPr lang="en-US" altLang="ko-KR" sz="1600" dirty="0" smtClean="0">
                <a:latin typeface="Helvetica" charset="0"/>
                <a:ea typeface="Helvetica" charset="0"/>
                <a:cs typeface="Helvetica" charset="0"/>
              </a:rPr>
              <a:t>cost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949" y="1071714"/>
            <a:ext cx="1266825" cy="33337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291" y="1405996"/>
            <a:ext cx="3124200" cy="5334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071" y="1384435"/>
            <a:ext cx="2771775" cy="54292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711" y="1137850"/>
            <a:ext cx="1104900" cy="2286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131" y="1139427"/>
            <a:ext cx="609600" cy="2286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t="1" r="93965" b="4277"/>
          <a:stretch/>
        </p:blipFill>
        <p:spPr>
          <a:xfrm>
            <a:off x="6363586" y="1103880"/>
            <a:ext cx="246617" cy="25529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85" y="4226501"/>
            <a:ext cx="2043579" cy="195495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20" y="2163016"/>
            <a:ext cx="2059244" cy="2021607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43" y="4226500"/>
            <a:ext cx="1985188" cy="195495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42" y="2162278"/>
            <a:ext cx="1985189" cy="2022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167320" y="2171906"/>
                <a:ext cx="19078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dirty="0" smtClean="0"/>
                  <a:t>Small noise,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320" y="2171906"/>
                <a:ext cx="1907830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7668" t="-28261" r="-3195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167320" y="4179090"/>
                <a:ext cx="19677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dirty="0" smtClean="0"/>
                  <a:t>Large noise,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320" y="4179090"/>
                <a:ext cx="1967740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7430" t="-28889" r="-310" b="-5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그림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1789" y="4598031"/>
            <a:ext cx="4387342" cy="1697161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4800" y="71420"/>
            <a:ext cx="1962922" cy="60613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80" y="141133"/>
            <a:ext cx="1459120" cy="429172"/>
          </a:xfrm>
          <a:prstGeom prst="rect">
            <a:avLst/>
          </a:prstGeom>
        </p:spPr>
      </p:pic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011" y="6602746"/>
            <a:ext cx="8507578" cy="255253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r>
              <a:rPr lang="en-US" altLang="ko-KR" b="0" dirty="0" smtClean="0"/>
              <a:t>J.-S. Ha et al, </a:t>
            </a:r>
            <a:r>
              <a:rPr lang="en-US" altLang="ko-KR" dirty="0" smtClean="0"/>
              <a:t>"Asymptotically Optimal Sampling-Based Algorithms for Topological Motion Planning." </a:t>
            </a:r>
            <a:r>
              <a:rPr lang="en-US" altLang="ko-KR" b="0" i="1" dirty="0" err="1" smtClean="0"/>
              <a:t>arXiv</a:t>
            </a:r>
            <a:r>
              <a:rPr lang="en-US" altLang="ko-KR" b="0" i="1" dirty="0" smtClean="0"/>
              <a:t> preprint (</a:t>
            </a:r>
            <a:r>
              <a:rPr lang="en-US" altLang="ko-KR" b="0" dirty="0" smtClean="0"/>
              <a:t>2016)</a:t>
            </a:r>
            <a:endParaRPr lang="ko-KR" altLang="en-US" b="0" dirty="0"/>
          </a:p>
        </p:txBody>
      </p:sp>
      <p:sp>
        <p:nvSpPr>
          <p:cNvPr id="33" name="Footer Placeholder 4"/>
          <p:cNvSpPr txBox="1">
            <a:spLocks/>
          </p:cNvSpPr>
          <p:nvPr/>
        </p:nvSpPr>
        <p:spPr>
          <a:xfrm>
            <a:off x="11243849" y="6602746"/>
            <a:ext cx="563141" cy="2552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4/4</a:t>
            </a:r>
            <a:endParaRPr lang="ko-KR" altLang="en-US" dirty="0"/>
          </a:p>
        </p:txBody>
      </p:sp>
      <p:sp>
        <p:nvSpPr>
          <p:cNvPr id="34" name="Footer Placeholder 4"/>
          <p:cNvSpPr txBox="1">
            <a:spLocks/>
          </p:cNvSpPr>
          <p:nvPr/>
        </p:nvSpPr>
        <p:spPr>
          <a:xfrm>
            <a:off x="385011" y="6295193"/>
            <a:ext cx="8507578" cy="2686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0" dirty="0" smtClean="0"/>
              <a:t>J.-S. Ha and H.-L Choi, </a:t>
            </a:r>
            <a:r>
              <a:rPr lang="en-US" altLang="ko-KR" dirty="0" smtClean="0"/>
              <a:t>"</a:t>
            </a:r>
            <a:r>
              <a:rPr lang="en-US" altLang="ko-KR" dirty="0"/>
              <a:t>A </a:t>
            </a:r>
            <a:r>
              <a:rPr lang="en-US" altLang="ko-KR" dirty="0" smtClean="0"/>
              <a:t>Topology-Guided Path Integral Approach </a:t>
            </a:r>
            <a:r>
              <a:rPr lang="en-US" altLang="ko-KR" dirty="0"/>
              <a:t>for </a:t>
            </a:r>
            <a:r>
              <a:rPr lang="en-US" altLang="ko-KR" dirty="0" smtClean="0"/>
              <a:t>Stochastic Optimal Control</a:t>
            </a:r>
            <a:r>
              <a:rPr lang="en-US" altLang="ko-KR" dirty="0"/>
              <a:t>." </a:t>
            </a:r>
            <a:r>
              <a:rPr lang="en-US" altLang="ko-KR" b="0" i="1" dirty="0" smtClean="0"/>
              <a:t>ICRA</a:t>
            </a:r>
            <a:r>
              <a:rPr lang="en-US" altLang="ko-KR" b="0" dirty="0" smtClean="0"/>
              <a:t> 2016.</a:t>
            </a:r>
            <a:endParaRPr lang="ko-KR" altLang="en-US" b="0" dirty="0"/>
          </a:p>
        </p:txBody>
      </p:sp>
      <p:sp>
        <p:nvSpPr>
          <p:cNvPr id="36" name="object 9"/>
          <p:cNvSpPr/>
          <p:nvPr/>
        </p:nvSpPr>
        <p:spPr>
          <a:xfrm>
            <a:off x="3623066" y="2536842"/>
            <a:ext cx="2772735" cy="16324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9"/>
          <a:srcRect l="1077" t="-1" b="3254"/>
          <a:stretch/>
        </p:blipFill>
        <p:spPr>
          <a:xfrm>
            <a:off x="1153680" y="2653891"/>
            <a:ext cx="2345871" cy="135289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88966" y="4180369"/>
            <a:ext cx="6793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- Control (online): </a:t>
            </a:r>
            <a:r>
              <a:rPr lang="en-US" altLang="ko-KR" sz="1600" b="1" i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Compute </a:t>
            </a:r>
            <a:r>
              <a:rPr lang="en-US" altLang="ko-KR" sz="1600" b="1" i="1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a control </a:t>
            </a:r>
            <a:r>
              <a:rPr lang="en-US" altLang="ko-KR" sz="1600" b="1" i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using diverse trajectories</a:t>
            </a: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80575" y="1836381"/>
            <a:ext cx="6096000" cy="7853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Planning/Control scheme</a:t>
            </a:r>
            <a:b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- Planning (offline): </a:t>
            </a:r>
            <a:r>
              <a:rPr lang="en-US" altLang="ko-KR" sz="1600" b="1" i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Construct a (backward) motion tree</a:t>
            </a:r>
            <a:r>
              <a:rPr lang="en-US" altLang="ko-KR" sz="1600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87" y="2042475"/>
            <a:ext cx="3991532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6" grpId="0" animBg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4543</TotalTime>
  <Words>328</Words>
  <Application>Microsoft Office PowerPoint</Application>
  <PresentationFormat>와이드스크린</PresentationFormat>
  <Paragraphs>68</Paragraphs>
  <Slides>4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7" baseType="lpstr">
      <vt:lpstr>Avenir Black</vt:lpstr>
      <vt:lpstr>Avenir Book Oblique</vt:lpstr>
      <vt:lpstr>Avenir Heavy</vt:lpstr>
      <vt:lpstr>Avenir Roman</vt:lpstr>
      <vt:lpstr>Helvetica Oblique</vt:lpstr>
      <vt:lpstr>맑은 고딕</vt:lpstr>
      <vt:lpstr>Arial</vt:lpstr>
      <vt:lpstr>Calibri</vt:lpstr>
      <vt:lpstr>Calibri Light</vt:lpstr>
      <vt:lpstr>Cambria Math</vt:lpstr>
      <vt:lpstr>Helvetica</vt:lpstr>
      <vt:lpstr>Wingdings</vt:lpstr>
      <vt:lpstr>Office 테마</vt:lpstr>
      <vt:lpstr>PowerPoint 프레젠테이션</vt:lpstr>
      <vt:lpstr>Sampling-based Motion Planning</vt:lpstr>
      <vt:lpstr>Planning in Augmented Space</vt:lpstr>
      <vt:lpstr>Application to SOC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Topology-Guided Path Integral Approach for Stochastic Optimal Control</dc:title>
  <dc:creator>Jung-Su Ha</dc:creator>
  <cp:lastModifiedBy>Jung-Su Ha</cp:lastModifiedBy>
  <cp:revision>76</cp:revision>
  <dcterms:created xsi:type="dcterms:W3CDTF">2016-05-10T03:20:29Z</dcterms:created>
  <dcterms:modified xsi:type="dcterms:W3CDTF">2016-05-24T13:06:51Z</dcterms:modified>
</cp:coreProperties>
</file>