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8" r:id="rId1"/>
  </p:sldMasterIdLst>
  <p:notesMasterIdLst>
    <p:notesMasterId r:id="rId38"/>
  </p:notesMasterIdLst>
  <p:handoutMasterIdLst>
    <p:handoutMasterId r:id="rId39"/>
  </p:handoutMasterIdLst>
  <p:sldIdLst>
    <p:sldId id="256" r:id="rId2"/>
    <p:sldId id="455" r:id="rId3"/>
    <p:sldId id="464" r:id="rId4"/>
    <p:sldId id="519" r:id="rId5"/>
    <p:sldId id="450" r:id="rId6"/>
    <p:sldId id="476" r:id="rId7"/>
    <p:sldId id="425" r:id="rId8"/>
    <p:sldId id="426" r:id="rId9"/>
    <p:sldId id="486" r:id="rId10"/>
    <p:sldId id="335" r:id="rId11"/>
    <p:sldId id="446" r:id="rId12"/>
    <p:sldId id="462" r:id="rId13"/>
    <p:sldId id="449" r:id="rId14"/>
    <p:sldId id="498" r:id="rId15"/>
    <p:sldId id="337" r:id="rId16"/>
    <p:sldId id="527" r:id="rId17"/>
    <p:sldId id="525" r:id="rId18"/>
    <p:sldId id="508" r:id="rId19"/>
    <p:sldId id="509" r:id="rId20"/>
    <p:sldId id="524" r:id="rId21"/>
    <p:sldId id="510" r:id="rId22"/>
    <p:sldId id="528" r:id="rId23"/>
    <p:sldId id="511" r:id="rId24"/>
    <p:sldId id="513" r:id="rId25"/>
    <p:sldId id="431" r:id="rId26"/>
    <p:sldId id="501" r:id="rId27"/>
    <p:sldId id="512" r:id="rId28"/>
    <p:sldId id="488" r:id="rId29"/>
    <p:sldId id="502" r:id="rId30"/>
    <p:sldId id="523" r:id="rId31"/>
    <p:sldId id="495" r:id="rId32"/>
    <p:sldId id="496" r:id="rId33"/>
    <p:sldId id="487" r:id="rId34"/>
    <p:sldId id="348" r:id="rId35"/>
    <p:sldId id="470" r:id="rId36"/>
    <p:sldId id="499" r:id="rId37"/>
  </p:sldIdLst>
  <p:sldSz cx="9906000" cy="6858000" type="A4"/>
  <p:notesSz cx="9313863" cy="68580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3366FF"/>
    <a:srgbClr val="0033CC"/>
    <a:srgbClr val="FF9933"/>
    <a:srgbClr val="FF66FF"/>
    <a:srgbClr val="FF6600"/>
    <a:srgbClr val="0000FF"/>
    <a:srgbClr val="FF99FF"/>
    <a:srgbClr val="6699FF"/>
    <a:srgbClr val="99CCFF"/>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5651" autoAdjust="0"/>
    <p:restoredTop sz="86794" autoAdjust="0"/>
  </p:normalViewPr>
  <p:slideViewPr>
    <p:cSldViewPr>
      <p:cViewPr varScale="1">
        <p:scale>
          <a:sx n="92" d="100"/>
          <a:sy n="92" d="100"/>
        </p:scale>
        <p:origin x="-758" y="-86"/>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1" y="0"/>
            <a:ext cx="4035425"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31747" name="Rectangle 3"/>
          <p:cNvSpPr>
            <a:spLocks noGrp="1" noChangeArrowheads="1"/>
          </p:cNvSpPr>
          <p:nvPr>
            <p:ph type="dt" sz="quarter" idx="1"/>
          </p:nvPr>
        </p:nvSpPr>
        <p:spPr bwMode="auto">
          <a:xfrm>
            <a:off x="5275263" y="0"/>
            <a:ext cx="4037012"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US"/>
          </a:p>
        </p:txBody>
      </p:sp>
      <p:sp>
        <p:nvSpPr>
          <p:cNvPr id="31748" name="Rectangle 4"/>
          <p:cNvSpPr>
            <a:spLocks noGrp="1" noChangeArrowheads="1"/>
          </p:cNvSpPr>
          <p:nvPr>
            <p:ph type="ftr" sz="quarter" idx="2"/>
          </p:nvPr>
        </p:nvSpPr>
        <p:spPr bwMode="auto">
          <a:xfrm>
            <a:off x="1" y="6513513"/>
            <a:ext cx="4035425"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31749" name="Rectangle 5"/>
          <p:cNvSpPr>
            <a:spLocks noGrp="1" noChangeArrowheads="1"/>
          </p:cNvSpPr>
          <p:nvPr>
            <p:ph type="sldNum" sz="quarter" idx="3"/>
          </p:nvPr>
        </p:nvSpPr>
        <p:spPr bwMode="auto">
          <a:xfrm>
            <a:off x="5275263" y="6513513"/>
            <a:ext cx="4037012"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729CE351-A547-4056-8425-053B9471DD0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4035425"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4099" name="Rectangle 3"/>
          <p:cNvSpPr>
            <a:spLocks noGrp="1" noChangeArrowheads="1"/>
          </p:cNvSpPr>
          <p:nvPr>
            <p:ph type="dt" idx="1"/>
          </p:nvPr>
        </p:nvSpPr>
        <p:spPr bwMode="auto">
          <a:xfrm>
            <a:off x="5275263" y="0"/>
            <a:ext cx="4037012"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US"/>
          </a:p>
        </p:txBody>
      </p:sp>
      <p:sp>
        <p:nvSpPr>
          <p:cNvPr id="35844" name="Rectangle 4"/>
          <p:cNvSpPr>
            <a:spLocks noGrp="1" noRot="1" noChangeAspect="1" noChangeArrowheads="1" noTextEdit="1"/>
          </p:cNvSpPr>
          <p:nvPr>
            <p:ph type="sldImg" idx="2"/>
          </p:nvPr>
        </p:nvSpPr>
        <p:spPr bwMode="auto">
          <a:xfrm>
            <a:off x="2798763" y="514350"/>
            <a:ext cx="3716337" cy="25717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1863" y="3257550"/>
            <a:ext cx="7450137"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1" y="6513513"/>
            <a:ext cx="4035425"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4103" name="Rectangle 7"/>
          <p:cNvSpPr>
            <a:spLocks noGrp="1" noChangeArrowheads="1"/>
          </p:cNvSpPr>
          <p:nvPr>
            <p:ph type="sldNum" sz="quarter" idx="5"/>
          </p:nvPr>
        </p:nvSpPr>
        <p:spPr bwMode="auto">
          <a:xfrm>
            <a:off x="5275263" y="6513513"/>
            <a:ext cx="4037012"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7259A38E-3550-4A56-933F-7E2EE375A36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72F69346-695E-46D0-8761-F87CA43B40BA}" type="slidenum">
              <a:rPr lang="en-US" smtClean="0">
                <a:latin typeface="Arial" charset="0"/>
                <a:cs typeface="Arial" charset="0"/>
              </a:rPr>
              <a:pPr/>
              <a:t>1</a:t>
            </a:fld>
            <a:endParaRPr lang="en-US" smtClean="0">
              <a:latin typeface="Arial" charset="0"/>
              <a:cs typeface="Arial" charset="0"/>
            </a:endParaRPr>
          </a:p>
        </p:txBody>
      </p:sp>
      <p:sp>
        <p:nvSpPr>
          <p:cNvPr id="36867" name="Rectangle 2"/>
          <p:cNvSpPr>
            <a:spLocks noGrp="1" noRot="1" noChangeAspect="1" noChangeArrowheads="1" noTextEdit="1"/>
          </p:cNvSpPr>
          <p:nvPr>
            <p:ph type="sldImg"/>
          </p:nvPr>
        </p:nvSpPr>
        <p:spPr>
          <a:xfrm>
            <a:off x="2798763" y="514350"/>
            <a:ext cx="3716337" cy="2571750"/>
          </a:xfrm>
          <a:ln/>
        </p:spPr>
      </p:sp>
      <p:sp>
        <p:nvSpPr>
          <p:cNvPr id="36868" name="Rectangle 3"/>
          <p:cNvSpPr>
            <a:spLocks noGrp="1" noChangeArrowheads="1"/>
          </p:cNvSpPr>
          <p:nvPr>
            <p:ph type="body" idx="1"/>
          </p:nvPr>
        </p:nvSpPr>
        <p:spPr>
          <a:noFill/>
          <a:ln/>
        </p:spPr>
        <p:txBody>
          <a:bodyPr/>
          <a:lstStyle/>
          <a:p>
            <a:pPr eaLnBrk="1" hangingPunct="1"/>
            <a:endParaRPr lang="sv-SE" dirty="0" smtClean="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0D7177DB-3A8C-476B-AE5C-FBB783FCF428}" type="slidenum">
              <a:rPr lang="en-US" smtClean="0">
                <a:latin typeface="Arial" charset="0"/>
                <a:cs typeface="Arial" charset="0"/>
              </a:rPr>
              <a:pPr/>
              <a:t>10</a:t>
            </a:fld>
            <a:endParaRPr lang="en-US" smtClean="0">
              <a:latin typeface="Arial" charset="0"/>
              <a:cs typeface="Arial" charset="0"/>
            </a:endParaRPr>
          </a:p>
        </p:txBody>
      </p:sp>
      <p:sp>
        <p:nvSpPr>
          <p:cNvPr id="49155" name="Rectangle 2"/>
          <p:cNvSpPr>
            <a:spLocks noGrp="1" noRot="1" noChangeAspect="1" noChangeArrowheads="1" noTextEdit="1"/>
          </p:cNvSpPr>
          <p:nvPr>
            <p:ph type="sldImg"/>
          </p:nvPr>
        </p:nvSpPr>
        <p:spPr>
          <a:xfrm>
            <a:off x="2798763" y="514350"/>
            <a:ext cx="3716337" cy="2571750"/>
          </a:xfrm>
          <a:ln/>
        </p:spPr>
      </p:sp>
      <p:sp>
        <p:nvSpPr>
          <p:cNvPr id="49156" name="Rectangle 3"/>
          <p:cNvSpPr>
            <a:spLocks noGrp="1" noChangeArrowheads="1"/>
          </p:cNvSpPr>
          <p:nvPr>
            <p:ph type="body" idx="1"/>
          </p:nvPr>
        </p:nvSpPr>
        <p:spPr>
          <a:noFill/>
          <a:ln/>
        </p:spPr>
        <p:txBody>
          <a:bodyPr/>
          <a:lstStyle/>
          <a:p>
            <a:pPr eaLnBrk="1" hangingPunct="1"/>
            <a:endParaRPr lang="sv-SE"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9C262582-5D04-417B-BEAC-5C3B993A33A5}" type="slidenum">
              <a:rPr lang="en-US" smtClean="0">
                <a:latin typeface="Arial" charset="0"/>
                <a:cs typeface="Arial" charset="0"/>
              </a:rPr>
              <a:pPr/>
              <a:t>11</a:t>
            </a:fld>
            <a:endParaRPr lang="en-US" smtClean="0">
              <a:latin typeface="Arial" charset="0"/>
              <a:cs typeface="Arial" charset="0"/>
            </a:endParaRPr>
          </a:p>
        </p:txBody>
      </p:sp>
      <p:sp>
        <p:nvSpPr>
          <p:cNvPr id="50179" name="Rectangle 2"/>
          <p:cNvSpPr>
            <a:spLocks noGrp="1" noRot="1" noChangeAspect="1" noChangeArrowheads="1" noTextEdit="1"/>
          </p:cNvSpPr>
          <p:nvPr>
            <p:ph type="sldImg"/>
          </p:nvPr>
        </p:nvSpPr>
        <p:spPr>
          <a:xfrm>
            <a:off x="2798763" y="514350"/>
            <a:ext cx="3716337" cy="2571750"/>
          </a:xfrm>
          <a:ln/>
        </p:spPr>
      </p:sp>
      <p:sp>
        <p:nvSpPr>
          <p:cNvPr id="50180" name="Rectangle 3"/>
          <p:cNvSpPr>
            <a:spLocks noGrp="1" noChangeArrowheads="1"/>
          </p:cNvSpPr>
          <p:nvPr>
            <p:ph type="body" idx="1"/>
          </p:nvPr>
        </p:nvSpPr>
        <p:spPr>
          <a:noFill/>
          <a:ln/>
        </p:spPr>
        <p:txBody>
          <a:bodyPr/>
          <a:lstStyle/>
          <a:p>
            <a:pPr eaLnBrk="1" hangingPunct="1"/>
            <a:endParaRPr lang="en-US" dirty="0" smtClean="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FB8A9E54-75DD-4669-9F6A-64274A9726B4}" type="slidenum">
              <a:rPr lang="en-US" smtClean="0">
                <a:latin typeface="Arial" charset="0"/>
                <a:cs typeface="Arial" charset="0"/>
              </a:rPr>
              <a:pPr/>
              <a:t>12</a:t>
            </a:fld>
            <a:endParaRPr lang="en-US" smtClean="0">
              <a:latin typeface="Arial" charset="0"/>
              <a:cs typeface="Arial" charset="0"/>
            </a:endParaRPr>
          </a:p>
        </p:txBody>
      </p:sp>
      <p:sp>
        <p:nvSpPr>
          <p:cNvPr id="51203" name="Rectangle 2"/>
          <p:cNvSpPr>
            <a:spLocks noGrp="1" noRot="1" noChangeAspect="1" noChangeArrowheads="1" noTextEdit="1"/>
          </p:cNvSpPr>
          <p:nvPr>
            <p:ph type="sldImg"/>
          </p:nvPr>
        </p:nvSpPr>
        <p:spPr>
          <a:xfrm>
            <a:off x="2800350" y="514350"/>
            <a:ext cx="3714750" cy="2571750"/>
          </a:xfrm>
          <a:ln/>
        </p:spPr>
      </p:sp>
      <p:sp>
        <p:nvSpPr>
          <p:cNvPr id="51204" name="Rectangle 3"/>
          <p:cNvSpPr>
            <a:spLocks noGrp="1" noChangeArrowheads="1"/>
          </p:cNvSpPr>
          <p:nvPr>
            <p:ph type="body" idx="1"/>
          </p:nvPr>
        </p:nvSpPr>
        <p:spPr>
          <a:noFill/>
          <a:ln/>
        </p:spPr>
        <p:txBody>
          <a:bodyPr/>
          <a:lstStyle/>
          <a:p>
            <a:r>
              <a:rPr lang="sv-SE" dirty="0" smtClean="0">
                <a:latin typeface="Arial" charset="0"/>
                <a:cs typeface="Arial" charset="0"/>
              </a:rPr>
              <a:t>20 min</a:t>
            </a:r>
            <a:endParaRPr lang="en-US" dirty="0" smtClean="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73F65D82-4C97-4AB3-AE0D-4C27633D18BE}" type="slidenum">
              <a:rPr lang="en-US" smtClean="0">
                <a:latin typeface="Arial" charset="0"/>
                <a:cs typeface="Arial" charset="0"/>
              </a:rPr>
              <a:pPr/>
              <a:t>13</a:t>
            </a:fld>
            <a:endParaRPr lang="en-US" smtClean="0">
              <a:latin typeface="Arial" charset="0"/>
              <a:cs typeface="Arial" charset="0"/>
            </a:endParaRPr>
          </a:p>
        </p:txBody>
      </p:sp>
      <p:sp>
        <p:nvSpPr>
          <p:cNvPr id="52227" name="Rectangle 2"/>
          <p:cNvSpPr>
            <a:spLocks noGrp="1" noRot="1" noChangeAspect="1" noChangeArrowheads="1" noTextEdit="1"/>
          </p:cNvSpPr>
          <p:nvPr>
            <p:ph type="sldImg"/>
          </p:nvPr>
        </p:nvSpPr>
        <p:spPr>
          <a:xfrm>
            <a:off x="2798763" y="514350"/>
            <a:ext cx="3716337" cy="2571750"/>
          </a:xfrm>
          <a:ln/>
        </p:spPr>
      </p:sp>
      <p:sp>
        <p:nvSpPr>
          <p:cNvPr id="5222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3F1288FC-E364-4F62-AA92-225CEFE65EA7}" type="slidenum">
              <a:rPr lang="en-US" smtClean="0">
                <a:latin typeface="Arial" charset="0"/>
                <a:cs typeface="Arial" charset="0"/>
              </a:rPr>
              <a:pPr/>
              <a:t>14</a:t>
            </a:fld>
            <a:endParaRPr lang="en-US" smtClean="0">
              <a:latin typeface="Arial" charset="0"/>
              <a:cs typeface="Arial" charset="0"/>
            </a:endParaRPr>
          </a:p>
        </p:txBody>
      </p:sp>
      <p:sp>
        <p:nvSpPr>
          <p:cNvPr id="66563" name="Rectangle 2"/>
          <p:cNvSpPr>
            <a:spLocks noGrp="1" noRot="1" noChangeAspect="1" noChangeArrowheads="1" noTextEdit="1"/>
          </p:cNvSpPr>
          <p:nvPr>
            <p:ph type="sldImg"/>
          </p:nvPr>
        </p:nvSpPr>
        <p:spPr>
          <a:xfrm>
            <a:off x="2798763" y="514350"/>
            <a:ext cx="3716337" cy="2571750"/>
          </a:xfrm>
          <a:ln/>
        </p:spPr>
      </p:sp>
      <p:sp>
        <p:nvSpPr>
          <p:cNvPr id="66564" name="Rectangle 3"/>
          <p:cNvSpPr>
            <a:spLocks noGrp="1" noChangeArrowheads="1"/>
          </p:cNvSpPr>
          <p:nvPr>
            <p:ph type="body" idx="1"/>
          </p:nvPr>
        </p:nvSpPr>
        <p:spPr>
          <a:noFill/>
          <a:ln/>
        </p:spPr>
        <p:txBody>
          <a:bodyPr/>
          <a:lstStyle/>
          <a:p>
            <a:pPr eaLnBrk="1" hangingPunct="1"/>
            <a:endParaRPr lang="sv-SE" smtClean="0">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BC2A5A4-1889-4CC7-980F-30BEFA7FEDFD}" type="slidenum">
              <a:rPr lang="en-US" smtClean="0">
                <a:latin typeface="Arial" charset="0"/>
                <a:cs typeface="Arial" charset="0"/>
              </a:rPr>
              <a:pPr/>
              <a:t>15</a:t>
            </a:fld>
            <a:endParaRPr lang="en-US" smtClean="0">
              <a:latin typeface="Arial" charset="0"/>
              <a:cs typeface="Arial" charset="0"/>
            </a:endParaRPr>
          </a:p>
        </p:txBody>
      </p:sp>
      <p:sp>
        <p:nvSpPr>
          <p:cNvPr id="53251" name="Rectangle 2"/>
          <p:cNvSpPr>
            <a:spLocks noGrp="1" noRot="1" noChangeAspect="1" noChangeArrowheads="1" noTextEdit="1"/>
          </p:cNvSpPr>
          <p:nvPr>
            <p:ph type="sldImg"/>
          </p:nvPr>
        </p:nvSpPr>
        <p:spPr>
          <a:xfrm>
            <a:off x="2798763" y="514350"/>
            <a:ext cx="3716337" cy="2571750"/>
          </a:xfrm>
          <a:ln/>
        </p:spPr>
      </p:sp>
      <p:sp>
        <p:nvSpPr>
          <p:cNvPr id="53252" name="Rectangle 3"/>
          <p:cNvSpPr>
            <a:spLocks noGrp="1" noChangeArrowheads="1"/>
          </p:cNvSpPr>
          <p:nvPr>
            <p:ph type="body" idx="1"/>
          </p:nvPr>
        </p:nvSpPr>
        <p:spPr>
          <a:noFill/>
          <a:ln/>
        </p:spPr>
        <p:txBody>
          <a:bodyPr/>
          <a:lstStyle/>
          <a:p>
            <a:pPr eaLnBrk="1" hangingPunct="1"/>
            <a:endParaRPr lang="sv-SE" smtClean="0">
              <a:latin typeface="Arial"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259A38E-3550-4A56-933F-7E2EE375A36A}"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259A38E-3550-4A56-933F-7E2EE375A36A}"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CE5023-A117-4697-9FA0-EA94353D033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CE5023-A117-4697-9FA0-EA94353D033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D38D1151-BB95-4997-8D47-4BFA447CF1D3}" type="slidenum">
              <a:rPr lang="en-US" smtClean="0">
                <a:latin typeface="Arial" charset="0"/>
                <a:cs typeface="Arial" charset="0"/>
              </a:rPr>
              <a:pPr/>
              <a:t>2</a:t>
            </a:fld>
            <a:endParaRPr lang="en-US" smtClean="0">
              <a:latin typeface="Arial" charset="0"/>
              <a:cs typeface="Arial" charset="0"/>
            </a:endParaRPr>
          </a:p>
        </p:txBody>
      </p:sp>
      <p:sp>
        <p:nvSpPr>
          <p:cNvPr id="41987" name="Rectangle 2"/>
          <p:cNvSpPr>
            <a:spLocks noGrp="1" noRot="1" noChangeAspect="1" noChangeArrowheads="1" noTextEdit="1"/>
          </p:cNvSpPr>
          <p:nvPr>
            <p:ph type="sldImg"/>
          </p:nvPr>
        </p:nvSpPr>
        <p:spPr>
          <a:xfrm>
            <a:off x="2798763" y="514350"/>
            <a:ext cx="3716337" cy="2571750"/>
          </a:xfrm>
          <a:ln/>
        </p:spPr>
      </p:sp>
      <p:sp>
        <p:nvSpPr>
          <p:cNvPr id="41988" name="Rectangle 3"/>
          <p:cNvSpPr>
            <a:spLocks noGrp="1" noChangeArrowheads="1"/>
          </p:cNvSpPr>
          <p:nvPr>
            <p:ph type="body" idx="1"/>
          </p:nvPr>
        </p:nvSpPr>
        <p:spPr>
          <a:noFill/>
          <a:ln/>
        </p:spPr>
        <p:txBody>
          <a:bodyPr/>
          <a:lstStyle/>
          <a:p>
            <a:r>
              <a:rPr lang="sv-SE" smtClean="0">
                <a:latin typeface="Arial" charset="0"/>
                <a:cs typeface="Arial" charset="0"/>
              </a:rPr>
              <a:t>Note close connection between holistic processing and memory retrieval from fragments, multi-modal integration (sound-vision) etc.</a:t>
            </a:r>
            <a:endParaRPr lang="en-US" smtClean="0">
              <a:latin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259A38E-3550-4A56-933F-7E2EE375A36A}"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CE5023-A117-4697-9FA0-EA94353D0330}"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259A38E-3550-4A56-933F-7E2EE375A36A}"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CE5023-A117-4697-9FA0-EA94353D0330}"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dirty="0" smtClean="0"/>
              <a:t>38 min</a:t>
            </a:r>
            <a:endParaRPr lang="en-US" dirty="0"/>
          </a:p>
        </p:txBody>
      </p:sp>
      <p:sp>
        <p:nvSpPr>
          <p:cNvPr id="4" name="Slide Number Placeholder 3"/>
          <p:cNvSpPr>
            <a:spLocks noGrp="1"/>
          </p:cNvSpPr>
          <p:nvPr>
            <p:ph type="sldNum" sz="quarter" idx="10"/>
          </p:nvPr>
        </p:nvSpPr>
        <p:spPr/>
        <p:txBody>
          <a:bodyPr/>
          <a:lstStyle/>
          <a:p>
            <a:pPr>
              <a:defRPr/>
            </a:pPr>
            <a:fld id="{7259A38E-3550-4A56-933F-7E2EE375A36A}"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63D2E42A-000C-4044-8765-84963513A36E}" type="slidenum">
              <a:rPr lang="en-US" smtClean="0">
                <a:latin typeface="Arial" charset="0"/>
                <a:cs typeface="Arial" charset="0"/>
              </a:rPr>
              <a:pPr/>
              <a:t>25</a:t>
            </a:fld>
            <a:endParaRPr lang="en-US" smtClean="0">
              <a:latin typeface="Arial" charset="0"/>
              <a:cs typeface="Arial" charset="0"/>
            </a:endParaRPr>
          </a:p>
        </p:txBody>
      </p:sp>
      <p:sp>
        <p:nvSpPr>
          <p:cNvPr id="55299" name="Rectangle 2"/>
          <p:cNvSpPr>
            <a:spLocks noGrp="1" noRot="1" noChangeAspect="1" noChangeArrowheads="1" noTextEdit="1"/>
          </p:cNvSpPr>
          <p:nvPr>
            <p:ph type="sldImg"/>
          </p:nvPr>
        </p:nvSpPr>
        <p:spPr>
          <a:xfrm>
            <a:off x="2798763" y="514350"/>
            <a:ext cx="3716337" cy="2571750"/>
          </a:xfrm>
          <a:ln/>
        </p:spPr>
      </p:sp>
      <p:sp>
        <p:nvSpPr>
          <p:cNvPr id="55300" name="Rectangle 3"/>
          <p:cNvSpPr>
            <a:spLocks noGrp="1" noChangeArrowheads="1"/>
          </p:cNvSpPr>
          <p:nvPr>
            <p:ph type="body" idx="1"/>
          </p:nvPr>
        </p:nvSpPr>
        <p:spPr>
          <a:noFill/>
          <a:ln/>
        </p:spPr>
        <p:txBody>
          <a:bodyPr/>
          <a:lstStyle/>
          <a:p>
            <a:pPr eaLnBrk="1" hangingPunct="1"/>
            <a:endParaRPr lang="sv-SE" dirty="0" smtClean="0">
              <a:latin typeface="Arial" charset="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2798763" y="514350"/>
            <a:ext cx="3716337" cy="2571750"/>
          </a:xfrm>
          <a:ln/>
        </p:spPr>
      </p:sp>
      <p:sp>
        <p:nvSpPr>
          <p:cNvPr id="57347" name="Notes Placeholder 2"/>
          <p:cNvSpPr>
            <a:spLocks noGrp="1"/>
          </p:cNvSpPr>
          <p:nvPr>
            <p:ph type="body" idx="1"/>
          </p:nvPr>
        </p:nvSpPr>
        <p:spPr>
          <a:noFill/>
          <a:ln/>
        </p:spPr>
        <p:txBody>
          <a:bodyPr/>
          <a:lstStyle/>
          <a:p>
            <a:r>
              <a:rPr lang="sv-SE" sz="2800" smtClean="0">
                <a:latin typeface="Arial" charset="0"/>
                <a:cs typeface="Arial" charset="0"/>
              </a:rPr>
              <a:t>First attractor memory model to show population oscillations in both ground and active state</a:t>
            </a:r>
          </a:p>
          <a:p>
            <a:r>
              <a:rPr lang="sv-SE" sz="2800" smtClean="0">
                <a:latin typeface="Arial" charset="0"/>
                <a:cs typeface="Arial" charset="0"/>
              </a:rPr>
              <a:t>Why?</a:t>
            </a:r>
          </a:p>
          <a:p>
            <a:pPr eaLnBrk="1" hangingPunct="1"/>
            <a:endParaRPr lang="en-US" smtClean="0">
              <a:latin typeface="Arial" charset="0"/>
              <a:cs typeface="Arial" charset="0"/>
            </a:endParaRPr>
          </a:p>
        </p:txBody>
      </p:sp>
      <p:sp>
        <p:nvSpPr>
          <p:cNvPr id="57348" name="Slide Number Placeholder 3"/>
          <p:cNvSpPr>
            <a:spLocks noGrp="1"/>
          </p:cNvSpPr>
          <p:nvPr>
            <p:ph type="sldNum" sz="quarter" idx="5"/>
          </p:nvPr>
        </p:nvSpPr>
        <p:spPr>
          <a:noFill/>
        </p:spPr>
        <p:txBody>
          <a:bodyPr/>
          <a:lstStyle/>
          <a:p>
            <a:fld id="{E714C18A-43D8-4E2F-88F8-E36336B3473C}" type="slidenum">
              <a:rPr lang="en-US" smtClean="0">
                <a:latin typeface="Arial" charset="0"/>
                <a:cs typeface="Arial" charset="0"/>
              </a:rPr>
              <a:pPr/>
              <a:t>26</a:t>
            </a:fld>
            <a:endParaRPr lang="en-US" smtClean="0">
              <a:latin typeface="Arial" charset="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endParaRPr lang="en-US" smtClean="0"/>
          </a:p>
        </p:txBody>
      </p:sp>
      <p:sp>
        <p:nvSpPr>
          <p:cNvPr id="87044" name="Slide Number Placeholder 3"/>
          <p:cNvSpPr>
            <a:spLocks noGrp="1"/>
          </p:cNvSpPr>
          <p:nvPr>
            <p:ph type="sldNum" sz="quarter" idx="5"/>
          </p:nvPr>
        </p:nvSpPr>
        <p:spPr>
          <a:noFill/>
        </p:spPr>
        <p:txBody>
          <a:bodyPr/>
          <a:lstStyle/>
          <a:p>
            <a:fld id="{D8ED0211-E0D5-473F-96E9-0CC4C6C27D61}"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259A38E-3550-4A56-933F-7E2EE375A36A}"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2798763" y="514350"/>
            <a:ext cx="3716337" cy="2571750"/>
          </a:xfrm>
          <a:ln/>
        </p:spPr>
      </p:sp>
      <p:sp>
        <p:nvSpPr>
          <p:cNvPr id="58371" name="Notes Placeholder 2"/>
          <p:cNvSpPr>
            <a:spLocks noGrp="1"/>
          </p:cNvSpPr>
          <p:nvPr>
            <p:ph type="body" idx="1"/>
          </p:nvPr>
        </p:nvSpPr>
        <p:spPr>
          <a:noFill/>
          <a:ln/>
        </p:spPr>
        <p:txBody>
          <a:bodyPr/>
          <a:lstStyle/>
          <a:p>
            <a:r>
              <a:rPr lang="sv-SE" smtClean="0">
                <a:latin typeface="Arial" charset="0"/>
                <a:cs typeface="Arial" charset="0"/>
              </a:rPr>
              <a:t>We first thought it was because it has two types of inhibitory interneurons (RSNP) with quite different roles. But that was not possible to show.</a:t>
            </a:r>
          </a:p>
          <a:p>
            <a:endParaRPr lang="sv-SE" smtClean="0">
              <a:latin typeface="Arial" charset="0"/>
              <a:cs typeface="Arial" charset="0"/>
            </a:endParaRPr>
          </a:p>
          <a:p>
            <a:r>
              <a:rPr lang="sv-SE" smtClean="0">
                <a:latin typeface="Arial" charset="0"/>
                <a:cs typeface="Arial" charset="0"/>
              </a:rPr>
              <a:t>It is also modular more than most other models with spiking neurons, and that made a difference it turned out!</a:t>
            </a:r>
          </a:p>
          <a:p>
            <a:endParaRPr lang="en-US" smtClean="0">
              <a:latin typeface="Arial" charset="0"/>
              <a:cs typeface="Arial" charset="0"/>
            </a:endParaRPr>
          </a:p>
        </p:txBody>
      </p:sp>
      <p:sp>
        <p:nvSpPr>
          <p:cNvPr id="58372" name="Slide Number Placeholder 3"/>
          <p:cNvSpPr>
            <a:spLocks noGrp="1"/>
          </p:cNvSpPr>
          <p:nvPr>
            <p:ph type="sldNum" sz="quarter" idx="5"/>
          </p:nvPr>
        </p:nvSpPr>
        <p:spPr>
          <a:noFill/>
        </p:spPr>
        <p:txBody>
          <a:bodyPr/>
          <a:lstStyle/>
          <a:p>
            <a:fld id="{D632BF62-4E10-4813-9215-8F46CAE5E8CB}" type="slidenum">
              <a:rPr lang="en-US" smtClean="0">
                <a:latin typeface="Arial" charset="0"/>
                <a:cs typeface="Arial" charset="0"/>
              </a:rPr>
              <a:pPr/>
              <a:t>29</a:t>
            </a:fld>
            <a:endParaRPr lang="en-US"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2798763" y="514350"/>
            <a:ext cx="3716337" cy="2571750"/>
          </a:xfrm>
          <a:ln/>
        </p:spPr>
      </p:sp>
      <p:sp>
        <p:nvSpPr>
          <p:cNvPr id="43011" name="Notes Placeholder 2"/>
          <p:cNvSpPr>
            <a:spLocks noGrp="1"/>
          </p:cNvSpPr>
          <p:nvPr>
            <p:ph type="body" idx="1"/>
          </p:nvPr>
        </p:nvSpPr>
        <p:spPr>
          <a:noFill/>
          <a:ln/>
        </p:spPr>
        <p:txBody>
          <a:bodyPr/>
          <a:lstStyle/>
          <a:p>
            <a:r>
              <a:rPr lang="sv-SE" smtClean="0">
                <a:latin typeface="Arial" charset="0"/>
                <a:cs typeface="Arial" charset="0"/>
              </a:rPr>
              <a:t>Typically mapped to the cortical layers 2/3.</a:t>
            </a:r>
          </a:p>
          <a:p>
            <a:endParaRPr lang="sv-SE" smtClean="0">
              <a:latin typeface="Arial" charset="0"/>
              <a:cs typeface="Arial" charset="0"/>
            </a:endParaRPr>
          </a:p>
          <a:p>
            <a:r>
              <a:rPr lang="sv-SE" smtClean="0">
                <a:latin typeface="Arial" charset="0"/>
                <a:cs typeface="Arial" charset="0"/>
              </a:rPr>
              <a:t>Biological plausibility?</a:t>
            </a:r>
          </a:p>
          <a:p>
            <a:r>
              <a:rPr lang="sv-SE" smtClean="0">
                <a:latin typeface="Arial" charset="0"/>
                <a:cs typeface="Arial" charset="0"/>
              </a:rPr>
              <a:t>	</a:t>
            </a:r>
            <a:r>
              <a:rPr lang="en-GB" smtClean="0">
                <a:latin typeface="Arial" charset="0"/>
                <a:cs typeface="Arial" charset="0"/>
              </a:rPr>
              <a:t>Can this kind of memory network be implemented by a network of real neurons and synapses?</a:t>
            </a:r>
          </a:p>
          <a:p>
            <a:r>
              <a:rPr lang="en-GB" smtClean="0">
                <a:latin typeface="Arial" charset="0"/>
                <a:cs typeface="Arial" charset="0"/>
              </a:rPr>
              <a:t>	If so, what relation to cortical functional architecture and dynamics?</a:t>
            </a:r>
            <a:endParaRPr lang="sv-SE" smtClean="0">
              <a:latin typeface="Arial" charset="0"/>
              <a:cs typeface="Arial" charset="0"/>
            </a:endParaRPr>
          </a:p>
          <a:p>
            <a:endParaRPr lang="sv-SE" smtClean="0">
              <a:latin typeface="Arial" charset="0"/>
              <a:cs typeface="Arial" charset="0"/>
            </a:endParaRPr>
          </a:p>
          <a:p>
            <a:endParaRPr lang="sv-SE" smtClean="0">
              <a:latin typeface="Arial" charset="0"/>
              <a:cs typeface="Arial" charset="0"/>
            </a:endParaRPr>
          </a:p>
        </p:txBody>
      </p:sp>
      <p:sp>
        <p:nvSpPr>
          <p:cNvPr id="43012" name="Slide Number Placeholder 3"/>
          <p:cNvSpPr>
            <a:spLocks noGrp="1"/>
          </p:cNvSpPr>
          <p:nvPr>
            <p:ph type="sldNum" sz="quarter" idx="5"/>
          </p:nvPr>
        </p:nvSpPr>
        <p:spPr>
          <a:noFill/>
        </p:spPr>
        <p:txBody>
          <a:bodyPr/>
          <a:lstStyle/>
          <a:p>
            <a:fld id="{147FE192-73A1-458F-A73F-F26747008FF0}" type="slidenum">
              <a:rPr lang="en-US" smtClean="0">
                <a:latin typeface="Arial" charset="0"/>
                <a:cs typeface="Arial" charset="0"/>
              </a:rPr>
              <a:pPr/>
              <a:t>3</a:t>
            </a:fld>
            <a:endParaRPr lang="en-US" smtClean="0">
              <a:latin typeface="Arial" charset="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2798763" y="514350"/>
            <a:ext cx="3716337" cy="2571750"/>
          </a:xfrm>
          <a:ln/>
        </p:spPr>
      </p:sp>
      <p:sp>
        <p:nvSpPr>
          <p:cNvPr id="59395" name="Notes Placeholder 2"/>
          <p:cNvSpPr>
            <a:spLocks noGrp="1"/>
          </p:cNvSpPr>
          <p:nvPr>
            <p:ph type="body" idx="1"/>
          </p:nvPr>
        </p:nvSpPr>
        <p:spPr>
          <a:noFill/>
          <a:ln/>
        </p:spPr>
        <p:txBody>
          <a:bodyPr/>
          <a:lstStyle/>
          <a:p>
            <a:pPr eaLnBrk="1" hangingPunct="1"/>
            <a:r>
              <a:rPr lang="sv-SE" dirty="0" smtClean="0">
                <a:latin typeface="Arial" charset="0"/>
                <a:cs typeface="Arial" charset="0"/>
              </a:rPr>
              <a:t>We reshaped our modular network in steps to a nonmodular one, and the difference was clear!</a:t>
            </a:r>
          </a:p>
          <a:p>
            <a:pPr eaLnBrk="1" hangingPunct="1"/>
            <a:endParaRPr lang="sv-SE" dirty="0" smtClean="0">
              <a:latin typeface="Arial" charset="0"/>
              <a:cs typeface="Arial" charset="0"/>
            </a:endParaRPr>
          </a:p>
          <a:p>
            <a:pPr eaLnBrk="1" hangingPunct="1"/>
            <a:r>
              <a:rPr lang="sv-SE" dirty="0" smtClean="0">
                <a:latin typeface="Arial" charset="0"/>
                <a:cs typeface="Arial" charset="0"/>
              </a:rPr>
              <a:t>Reason why provious models needed fine tuning to achieve realistic firing properties</a:t>
            </a:r>
          </a:p>
          <a:p>
            <a:pPr eaLnBrk="1" hangingPunct="1"/>
            <a:endParaRPr lang="sv-SE" dirty="0" smtClean="0">
              <a:latin typeface="Arial" charset="0"/>
              <a:cs typeface="Arial" charset="0"/>
            </a:endParaRPr>
          </a:p>
          <a:p>
            <a:pPr eaLnBrk="1" hangingPunct="1"/>
            <a:r>
              <a:rPr lang="sv-SE" dirty="0" smtClean="0">
                <a:latin typeface="Arial" charset="0"/>
                <a:cs typeface="Arial" charset="0"/>
              </a:rPr>
              <a:t>These results are somewhat at odds with theories of binding by synchrony! Show that some synchrony develops, but that too much actually is destabilizing. Need more work to make this clear.</a:t>
            </a:r>
          </a:p>
          <a:p>
            <a:pPr eaLnBrk="1" hangingPunct="1"/>
            <a:endParaRPr lang="sv-SE" dirty="0" smtClean="0">
              <a:latin typeface="Arial" charset="0"/>
              <a:cs typeface="Arial" charset="0"/>
            </a:endParaRPr>
          </a:p>
          <a:p>
            <a:pPr eaLnBrk="1" hangingPunct="1"/>
            <a:r>
              <a:rPr lang="sv-SE" dirty="0" smtClean="0">
                <a:latin typeface="Arial" charset="0"/>
                <a:cs typeface="Arial" charset="0"/>
              </a:rPr>
              <a:t>We have some ongoing work where we compare oscillaory activity and coherence in a two-connected-patches model with data acquired to test this theory in macuaqe monkey.</a:t>
            </a:r>
            <a:endParaRPr lang="en-US" dirty="0" smtClean="0">
              <a:latin typeface="Arial" charset="0"/>
              <a:cs typeface="Arial" charset="0"/>
            </a:endParaRPr>
          </a:p>
        </p:txBody>
      </p:sp>
      <p:sp>
        <p:nvSpPr>
          <p:cNvPr id="59396" name="Slide Number Placeholder 3"/>
          <p:cNvSpPr>
            <a:spLocks noGrp="1"/>
          </p:cNvSpPr>
          <p:nvPr>
            <p:ph type="sldNum" sz="quarter" idx="5"/>
          </p:nvPr>
        </p:nvSpPr>
        <p:spPr>
          <a:noFill/>
        </p:spPr>
        <p:txBody>
          <a:bodyPr/>
          <a:lstStyle/>
          <a:p>
            <a:fld id="{95C811A1-ACFA-435B-8D22-6DB6FB401A57}" type="slidenum">
              <a:rPr lang="en-US" smtClean="0">
                <a:latin typeface="Arial" charset="0"/>
                <a:cs typeface="Arial" charset="0"/>
              </a:rPr>
              <a:pPr/>
              <a:t>30</a:t>
            </a:fld>
            <a:endParaRPr lang="en-US" smtClean="0">
              <a:latin typeface="Arial" charset="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Arial" pitchFamily="34" charset="0"/>
                <a:ea typeface="+mn-ea"/>
                <a:cs typeface="Arial" pitchFamily="34" charset="0"/>
              </a:rPr>
              <a:t>rapid serial visual presentation (</a:t>
            </a:r>
            <a:r>
              <a:rPr lang="en-US" sz="1200" b="1" i="0" kern="1200" dirty="0" smtClean="0">
                <a:solidFill>
                  <a:schemeClr val="tx1"/>
                </a:solidFill>
                <a:latin typeface="Arial" pitchFamily="34" charset="0"/>
                <a:ea typeface="+mn-ea"/>
                <a:cs typeface="Arial" pitchFamily="34" charset="0"/>
              </a:rPr>
              <a:t>RSVP</a:t>
            </a:r>
            <a:r>
              <a:rPr lang="en-US" sz="1200" b="0" i="0" kern="1200" dirty="0" smtClean="0">
                <a:solidFill>
                  <a:schemeClr val="tx1"/>
                </a:solidFill>
                <a:latin typeface="Arial" pitchFamily="34" charset="0"/>
                <a:ea typeface="+mn-ea"/>
                <a:cs typeface="Arial" pitchFamily="34" charset="0"/>
              </a:rPr>
              <a:t>)</a:t>
            </a:r>
            <a:endParaRPr lang="en-US" dirty="0"/>
          </a:p>
        </p:txBody>
      </p:sp>
      <p:sp>
        <p:nvSpPr>
          <p:cNvPr id="4" name="Slide Number Placeholder 3"/>
          <p:cNvSpPr>
            <a:spLocks noGrp="1"/>
          </p:cNvSpPr>
          <p:nvPr>
            <p:ph type="sldNum" sz="quarter" idx="10"/>
          </p:nvPr>
        </p:nvSpPr>
        <p:spPr/>
        <p:txBody>
          <a:bodyPr/>
          <a:lstStyle/>
          <a:p>
            <a:pPr>
              <a:defRPr/>
            </a:pPr>
            <a:fld id="{7259A38E-3550-4A56-933F-7E2EE375A36A}"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259A38E-3550-4A56-933F-7E2EE375A36A}"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sz="1200" kern="1200" baseline="0" dirty="0" smtClean="0">
                <a:solidFill>
                  <a:schemeClr val="tx1"/>
                </a:solidFill>
                <a:latin typeface="Arial" pitchFamily="34" charset="0"/>
                <a:ea typeface="+mn-ea"/>
                <a:cs typeface="Arial" pitchFamily="34" charset="0"/>
              </a:rPr>
              <a:t>Augmentation: Wang, Y., Markram, H., Goodman, P. H., Berger, T. K., Ma, J.,</a:t>
            </a:r>
          </a:p>
          <a:p>
            <a:r>
              <a:rPr lang="en-US" sz="1200" kern="1200" baseline="0" dirty="0" smtClean="0">
                <a:solidFill>
                  <a:schemeClr val="tx1"/>
                </a:solidFill>
                <a:latin typeface="Arial" pitchFamily="34" charset="0"/>
                <a:ea typeface="+mn-ea"/>
                <a:cs typeface="Arial" pitchFamily="34" charset="0"/>
              </a:rPr>
              <a:t>&amp; Goldman-</a:t>
            </a:r>
            <a:r>
              <a:rPr lang="en-US" sz="1200" kern="1200" baseline="0" dirty="0" err="1" smtClean="0">
                <a:solidFill>
                  <a:schemeClr val="tx1"/>
                </a:solidFill>
                <a:latin typeface="Arial" pitchFamily="34" charset="0"/>
                <a:ea typeface="+mn-ea"/>
                <a:cs typeface="Arial" pitchFamily="34" charset="0"/>
              </a:rPr>
              <a:t>Rakic</a:t>
            </a:r>
            <a:r>
              <a:rPr lang="en-US" sz="1200" kern="1200" baseline="0" dirty="0" smtClean="0">
                <a:solidFill>
                  <a:schemeClr val="tx1"/>
                </a:solidFill>
                <a:latin typeface="Arial" pitchFamily="34" charset="0"/>
                <a:ea typeface="+mn-ea"/>
                <a:cs typeface="Arial" pitchFamily="34" charset="0"/>
              </a:rPr>
              <a:t>, P. S. (2006). Heterogeneity in the</a:t>
            </a:r>
          </a:p>
          <a:p>
            <a:r>
              <a:rPr lang="en-US" sz="1200" kern="1200" baseline="0" dirty="0" smtClean="0">
                <a:solidFill>
                  <a:schemeClr val="tx1"/>
                </a:solidFill>
                <a:latin typeface="Arial" pitchFamily="34" charset="0"/>
                <a:ea typeface="+mn-ea"/>
                <a:cs typeface="Arial" pitchFamily="34" charset="0"/>
              </a:rPr>
              <a:t>pyramidal network of the medial prefrontal cortex. Nature</a:t>
            </a:r>
          </a:p>
          <a:p>
            <a:r>
              <a:rPr lang="en-US" sz="1200" kern="1200" baseline="0" dirty="0" smtClean="0">
                <a:solidFill>
                  <a:schemeClr val="tx1"/>
                </a:solidFill>
                <a:latin typeface="Arial" pitchFamily="34" charset="0"/>
                <a:ea typeface="+mn-ea"/>
                <a:cs typeface="Arial" pitchFamily="34" charset="0"/>
              </a:rPr>
              <a:t>Neuroscience, 9, 534–542.</a:t>
            </a:r>
            <a:endParaRPr lang="en-US" dirty="0"/>
          </a:p>
        </p:txBody>
      </p:sp>
      <p:sp>
        <p:nvSpPr>
          <p:cNvPr id="4" name="Slide Number Placeholder 3"/>
          <p:cNvSpPr>
            <a:spLocks noGrp="1"/>
          </p:cNvSpPr>
          <p:nvPr>
            <p:ph type="sldNum" sz="quarter" idx="10"/>
          </p:nvPr>
        </p:nvSpPr>
        <p:spPr/>
        <p:txBody>
          <a:bodyPr/>
          <a:lstStyle/>
          <a:p>
            <a:pPr>
              <a:defRPr/>
            </a:pPr>
            <a:fld id="{7259A38E-3550-4A56-933F-7E2EE375A36A}"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922F5987-1F80-4747-9A61-49BE92DD9312}" type="slidenum">
              <a:rPr lang="en-US" smtClean="0">
                <a:latin typeface="Arial" charset="0"/>
                <a:cs typeface="Arial" charset="0"/>
              </a:rPr>
              <a:pPr/>
              <a:t>34</a:t>
            </a:fld>
            <a:endParaRPr lang="en-US" smtClean="0">
              <a:latin typeface="Arial" charset="0"/>
              <a:cs typeface="Arial" charset="0"/>
            </a:endParaRPr>
          </a:p>
        </p:txBody>
      </p:sp>
      <p:sp>
        <p:nvSpPr>
          <p:cNvPr id="63491" name="Rectangle 2"/>
          <p:cNvSpPr>
            <a:spLocks noGrp="1" noRot="1" noChangeAspect="1" noChangeArrowheads="1" noTextEdit="1"/>
          </p:cNvSpPr>
          <p:nvPr>
            <p:ph type="sldImg"/>
          </p:nvPr>
        </p:nvSpPr>
        <p:spPr>
          <a:xfrm>
            <a:off x="2824163" y="541338"/>
            <a:ext cx="3675062" cy="2543175"/>
          </a:xfrm>
          <a:ln/>
        </p:spPr>
      </p:sp>
      <p:sp>
        <p:nvSpPr>
          <p:cNvPr id="63492" name="Rectangle 3"/>
          <p:cNvSpPr>
            <a:spLocks noGrp="1" noChangeArrowheads="1"/>
          </p:cNvSpPr>
          <p:nvPr>
            <p:ph type="body" idx="1"/>
          </p:nvPr>
        </p:nvSpPr>
        <p:spPr>
          <a:xfrm>
            <a:off x="1241426" y="3246439"/>
            <a:ext cx="6831013" cy="3082925"/>
          </a:xfrm>
          <a:noFill/>
          <a:ln/>
        </p:spPr>
        <p:txBody>
          <a:bodyPr/>
          <a:lstStyle/>
          <a:p>
            <a:pPr eaLnBrk="1" hangingPunct="1"/>
            <a:r>
              <a:rPr lang="sv-SE" smtClean="0">
                <a:latin typeface="Arial" charset="0"/>
                <a:cs typeface="Arial" charset="0"/>
              </a:rPr>
              <a:t>Computer models in personalized heart medicine</a:t>
            </a:r>
            <a:endParaRPr lang="en-GB" smtClean="0">
              <a:latin typeface="Arial" charset="0"/>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3D3393D0-F521-4E38-AED7-EE7E1D1275F9}" type="slidenum">
              <a:rPr lang="en-US" smtClean="0">
                <a:latin typeface="Arial" charset="0"/>
                <a:cs typeface="Arial" charset="0"/>
              </a:rPr>
              <a:pPr/>
              <a:t>35</a:t>
            </a:fld>
            <a:endParaRPr lang="en-US" smtClean="0">
              <a:latin typeface="Arial" charset="0"/>
              <a:cs typeface="Arial" charset="0"/>
            </a:endParaRPr>
          </a:p>
        </p:txBody>
      </p:sp>
      <p:sp>
        <p:nvSpPr>
          <p:cNvPr id="64515" name="Rectangle 2"/>
          <p:cNvSpPr>
            <a:spLocks noGrp="1" noRot="1" noChangeAspect="1" noChangeArrowheads="1" noTextEdit="1"/>
          </p:cNvSpPr>
          <p:nvPr>
            <p:ph type="sldImg"/>
          </p:nvPr>
        </p:nvSpPr>
        <p:spPr>
          <a:xfrm>
            <a:off x="2798763" y="514350"/>
            <a:ext cx="3716337" cy="2571750"/>
          </a:xfrm>
          <a:ln/>
        </p:spPr>
      </p:sp>
      <p:sp>
        <p:nvSpPr>
          <p:cNvPr id="64516" name="Rectangle 3"/>
          <p:cNvSpPr>
            <a:spLocks noGrp="1" noChangeArrowheads="1"/>
          </p:cNvSpPr>
          <p:nvPr>
            <p:ph type="body" idx="1"/>
          </p:nvPr>
        </p:nvSpPr>
        <p:spPr>
          <a:noFill/>
          <a:ln/>
        </p:spPr>
        <p:txBody>
          <a:bodyPr/>
          <a:lstStyle/>
          <a:p>
            <a:pPr eaLnBrk="1" hangingPunct="1"/>
            <a:endParaRPr lang="sv-SE" smtClean="0">
              <a:latin typeface="Arial" charset="0"/>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259A38E-3550-4A56-933F-7E2EE375A36A}" type="slidenum">
              <a:rPr lang="en-US" smtClean="0"/>
              <a:pPr>
                <a:defRPr/>
              </a:pPr>
              <a:t>36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259A38E-3550-4A56-933F-7E2EE375A36A}"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2798763" y="514350"/>
            <a:ext cx="3716337" cy="2571750"/>
          </a:xfrm>
          <a:ln/>
        </p:spPr>
      </p:sp>
      <p:sp>
        <p:nvSpPr>
          <p:cNvPr id="45059" name="Notes Placeholder 2"/>
          <p:cNvSpPr>
            <a:spLocks noGrp="1"/>
          </p:cNvSpPr>
          <p:nvPr>
            <p:ph type="body" idx="1"/>
          </p:nvPr>
        </p:nvSpPr>
        <p:spPr>
          <a:noFill/>
          <a:ln/>
        </p:spPr>
        <p:txBody>
          <a:bodyPr/>
          <a:lstStyle/>
          <a:p>
            <a:r>
              <a:rPr lang="sv-SE" dirty="0" smtClean="0">
                <a:latin typeface="Arial" charset="0"/>
                <a:cs typeface="Arial" charset="0"/>
              </a:rPr>
              <a:t>12 min</a:t>
            </a:r>
          </a:p>
          <a:p>
            <a:endParaRPr lang="sv-SE" dirty="0" smtClean="0">
              <a:latin typeface="Arial" charset="0"/>
              <a:cs typeface="Arial" charset="0"/>
            </a:endParaRPr>
          </a:p>
          <a:p>
            <a:r>
              <a:rPr lang="sv-SE" dirty="0" smtClean="0">
                <a:latin typeface="Arial" charset="0"/>
                <a:cs typeface="Arial" charset="0"/>
              </a:rPr>
              <a:t>Spike frequencies, EPSP-IPSP sizes</a:t>
            </a:r>
            <a:r>
              <a:rPr lang="sv-SE" baseline="0" dirty="0" smtClean="0">
                <a:latin typeface="Arial" charset="0"/>
                <a:cs typeface="Arial" charset="0"/>
              </a:rPr>
              <a:t>, recall dynamics, </a:t>
            </a:r>
            <a:r>
              <a:rPr lang="sv-SE" dirty="0" smtClean="0">
                <a:latin typeface="Arial" charset="0"/>
                <a:cs typeface="Arial" charset="0"/>
              </a:rPr>
              <a:t>oscillations</a:t>
            </a:r>
          </a:p>
          <a:p>
            <a:endParaRPr lang="sv-SE" dirty="0" smtClean="0">
              <a:latin typeface="Arial" charset="0"/>
              <a:cs typeface="Arial" charset="0"/>
            </a:endParaRPr>
          </a:p>
          <a:p>
            <a:r>
              <a:rPr lang="sv-SE" dirty="0" smtClean="0">
                <a:latin typeface="Arial" charset="0"/>
                <a:cs typeface="Arial" charset="0"/>
              </a:rPr>
              <a:t>A fundamental question when using an abstract attractor network as a model for biology is: What do a unit in the abstract network correspond to?</a:t>
            </a:r>
          </a:p>
          <a:p>
            <a:endParaRPr lang="sv-SE" dirty="0" smtClean="0">
              <a:latin typeface="Arial" charset="0"/>
              <a:cs typeface="Arial" charset="0"/>
            </a:endParaRPr>
          </a:p>
          <a:p>
            <a:r>
              <a:rPr lang="sv-SE" dirty="0" smtClean="0">
                <a:latin typeface="Arial" charset="0"/>
                <a:cs typeface="Arial" charset="0"/>
              </a:rPr>
              <a:t>Several possibilities are shown here, from single neuron to local sub-networks known from anatomy and pairwise recordings.</a:t>
            </a:r>
          </a:p>
          <a:p>
            <a:endParaRPr lang="sv-SE" dirty="0" smtClean="0">
              <a:latin typeface="Arial" charset="0"/>
              <a:cs typeface="Arial" charset="0"/>
            </a:endParaRPr>
          </a:p>
          <a:p>
            <a:r>
              <a:rPr lang="sv-SE" u="sng" dirty="0" smtClean="0">
                <a:latin typeface="Arial" charset="0"/>
                <a:cs typeface="Arial" charset="0"/>
              </a:rPr>
              <a:t>But</a:t>
            </a:r>
            <a:r>
              <a:rPr lang="sv-SE" dirty="0" smtClean="0">
                <a:latin typeface="Arial" charset="0"/>
                <a:cs typeface="Arial" charset="0"/>
              </a:rPr>
              <a:t> in species with larger cortices from cat to man – mouse and rats may have more like single neuron units ...</a:t>
            </a:r>
            <a:endParaRPr lang="en-US" dirty="0" smtClean="0">
              <a:latin typeface="Arial" charset="0"/>
              <a:cs typeface="Arial" charset="0"/>
            </a:endParaRPr>
          </a:p>
          <a:p>
            <a:endParaRPr lang="sv-SE" dirty="0" smtClean="0">
              <a:latin typeface="Arial" charset="0"/>
              <a:cs typeface="Arial" charset="0"/>
            </a:endParaRPr>
          </a:p>
          <a:p>
            <a:r>
              <a:rPr lang="sv-SE" dirty="0" smtClean="0">
                <a:latin typeface="Arial" charset="0"/>
                <a:cs typeface="Arial" charset="0"/>
              </a:rPr>
              <a:t>We hypothesized early on that not the single neuron but the some minicolumn or sub-network represents a computational unit. This is what we used in our model.</a:t>
            </a:r>
          </a:p>
        </p:txBody>
      </p:sp>
      <p:sp>
        <p:nvSpPr>
          <p:cNvPr id="45060" name="Slide Number Placeholder 3"/>
          <p:cNvSpPr>
            <a:spLocks noGrp="1"/>
          </p:cNvSpPr>
          <p:nvPr>
            <p:ph type="sldNum" sz="quarter" idx="5"/>
          </p:nvPr>
        </p:nvSpPr>
        <p:spPr>
          <a:noFill/>
        </p:spPr>
        <p:txBody>
          <a:bodyPr/>
          <a:lstStyle/>
          <a:p>
            <a:fld id="{7ED718D1-88C8-44DE-94C7-897D1D7B8077}" type="slidenum">
              <a:rPr lang="en-US" smtClean="0">
                <a:latin typeface="Arial" charset="0"/>
                <a:cs typeface="Arial" charset="0"/>
              </a:rPr>
              <a:pPr/>
              <a:t>5</a:t>
            </a:fld>
            <a:endParaRPr lang="en-US"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AC26E7E5-584E-44CC-95B2-4C3F6CBF6BD8}" type="slidenum">
              <a:rPr lang="en-US" smtClean="0"/>
              <a:pPr/>
              <a:t>6</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sv-SE" dirty="0" smtClean="0"/>
              <a:t>So our model has functional minicolumns and hypercolumns ...</a:t>
            </a:r>
          </a:p>
          <a:p>
            <a:pPr eaLnBrk="1" hangingPunct="1"/>
            <a:endParaRPr lang="sv-SE" dirty="0" smtClean="0"/>
          </a:p>
          <a:p>
            <a:pPr eaLnBrk="1" hangingPunct="1"/>
            <a:r>
              <a:rPr lang="sv-SE" smtClean="0"/>
              <a:t>To build a network model we need to model the invidividual neurons and synapses and this is done in a traditional way with compartmental model neurons of intermediate complexity (next slide)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F295CEF8-0EA9-45AE-BF7F-C54B1312D87F}" type="slidenum">
              <a:rPr lang="en-US" smtClean="0">
                <a:latin typeface="Arial" charset="0"/>
                <a:cs typeface="Arial" charset="0"/>
              </a:rPr>
              <a:pPr/>
              <a:t>7</a:t>
            </a:fld>
            <a:endParaRPr lang="en-US" smtClean="0">
              <a:latin typeface="Arial" charset="0"/>
              <a:cs typeface="Arial" charset="0"/>
            </a:endParaRPr>
          </a:p>
        </p:txBody>
      </p:sp>
      <p:sp>
        <p:nvSpPr>
          <p:cNvPr id="47107" name="Rectangle 2"/>
          <p:cNvSpPr>
            <a:spLocks noGrp="1" noRot="1" noChangeAspect="1" noChangeArrowheads="1" noTextEdit="1"/>
          </p:cNvSpPr>
          <p:nvPr>
            <p:ph type="sldImg"/>
          </p:nvPr>
        </p:nvSpPr>
        <p:spPr>
          <a:xfrm>
            <a:off x="2798763" y="514350"/>
            <a:ext cx="3716337" cy="2571750"/>
          </a:xfrm>
          <a:ln/>
        </p:spPr>
      </p:sp>
      <p:sp>
        <p:nvSpPr>
          <p:cNvPr id="47108" name="Rectangle 3"/>
          <p:cNvSpPr>
            <a:spLocks noGrp="1" noChangeArrowheads="1"/>
          </p:cNvSpPr>
          <p:nvPr>
            <p:ph type="body" idx="1"/>
          </p:nvPr>
        </p:nvSpPr>
        <p:spPr>
          <a:noFill/>
          <a:ln/>
        </p:spPr>
        <p:txBody>
          <a:bodyPr/>
          <a:lstStyle/>
          <a:p>
            <a:pPr eaLnBrk="1" hangingPunct="1"/>
            <a:endParaRPr lang="sv-SE"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C6251843-3FEB-4BDA-83EE-DBCB2BF5F84A}" type="slidenum">
              <a:rPr lang="en-US" smtClean="0">
                <a:latin typeface="Arial" charset="0"/>
                <a:cs typeface="Arial" charset="0"/>
              </a:rPr>
              <a:pPr/>
              <a:t>8</a:t>
            </a:fld>
            <a:endParaRPr lang="en-US" smtClean="0">
              <a:latin typeface="Arial" charset="0"/>
              <a:cs typeface="Arial" charset="0"/>
            </a:endParaRPr>
          </a:p>
        </p:txBody>
      </p:sp>
      <p:sp>
        <p:nvSpPr>
          <p:cNvPr id="48131" name="Rectangle 2"/>
          <p:cNvSpPr>
            <a:spLocks noGrp="1" noRot="1" noChangeAspect="1" noChangeArrowheads="1" noTextEdit="1"/>
          </p:cNvSpPr>
          <p:nvPr>
            <p:ph type="sldImg"/>
          </p:nvPr>
        </p:nvSpPr>
        <p:spPr>
          <a:xfrm>
            <a:off x="2798763" y="514350"/>
            <a:ext cx="3716337" cy="2571750"/>
          </a:xfrm>
          <a:ln/>
        </p:spPr>
      </p:sp>
      <p:sp>
        <p:nvSpPr>
          <p:cNvPr id="48132" name="Rectangle 3"/>
          <p:cNvSpPr>
            <a:spLocks noGrp="1" noChangeArrowheads="1"/>
          </p:cNvSpPr>
          <p:nvPr>
            <p:ph type="body" idx="1"/>
          </p:nvPr>
        </p:nvSpPr>
        <p:spPr>
          <a:noFill/>
          <a:ln/>
        </p:spPr>
        <p:txBody>
          <a:bodyPr/>
          <a:lstStyle/>
          <a:p>
            <a:pPr eaLnBrk="1" hangingPunct="1"/>
            <a:endParaRPr lang="sv-SE"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569CC3-143F-4802-A490-6C7A709258B9}" type="slidenum">
              <a:rPr lang="sv-SE"/>
              <a:pPr/>
              <a:t>9</a:t>
            </a:fld>
            <a:endParaRPr lang="sv-SE"/>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r>
              <a:rPr lang="en-US" dirty="0" smtClean="0"/>
              <a:t>Human </a:t>
            </a:r>
            <a:r>
              <a:rPr lang="en-US" dirty="0"/>
              <a:t>V1 48 cm</a:t>
            </a:r>
            <a:r>
              <a:rPr lang="en-US" baseline="30000" dirty="0"/>
              <a:t>2</a:t>
            </a:r>
            <a:r>
              <a:rPr lang="en-US" dirty="0"/>
              <a:t> (Andrews et al., 1997)</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910763" cy="6851650"/>
            <a:chOff x="1" y="0"/>
            <a:chExt cx="5763" cy="4316"/>
          </a:xfrm>
        </p:grpSpPr>
        <p:sp>
          <p:nvSpPr>
            <p:cNvPr id="439299"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439300"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439301"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grpSp>
          <p:nvGrpSpPr>
            <p:cNvPr id="3" name="Group 6"/>
            <p:cNvGrpSpPr>
              <a:grpSpLocks/>
            </p:cNvGrpSpPr>
            <p:nvPr/>
          </p:nvGrpSpPr>
          <p:grpSpPr bwMode="auto">
            <a:xfrm>
              <a:off x="288" y="0"/>
              <a:ext cx="5098" cy="4316"/>
              <a:chOff x="288" y="0"/>
              <a:chExt cx="5098" cy="4316"/>
            </a:xfrm>
          </p:grpSpPr>
          <p:sp>
            <p:nvSpPr>
              <p:cNvPr id="439303"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39304"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39305"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39306"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39307"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39308"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39309"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39310"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39311"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39312"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39313"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39314"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39315"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grpSp>
        <p:sp>
          <p:nvSpPr>
            <p:cNvPr id="439316"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439317"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439318"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endParaRPr lang="en-US"/>
            </a:p>
          </p:txBody>
        </p:sp>
        <p:sp>
          <p:nvSpPr>
            <p:cNvPr id="439319"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endParaRPr lang="en-US"/>
            </a:p>
          </p:txBody>
        </p:sp>
        <p:sp>
          <p:nvSpPr>
            <p:cNvPr id="439320"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endParaRPr lang="en-US"/>
            </a:p>
          </p:txBody>
        </p:sp>
        <p:sp>
          <p:nvSpPr>
            <p:cNvPr id="439321"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endParaRPr lang="en-US"/>
            </a:p>
          </p:txBody>
        </p:sp>
        <p:sp>
          <p:nvSpPr>
            <p:cNvPr id="439322"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endParaRPr lang="en-US"/>
            </a:p>
          </p:txBody>
        </p:sp>
        <p:sp>
          <p:nvSpPr>
            <p:cNvPr id="439323"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endParaRPr lang="en-US"/>
            </a:p>
          </p:txBody>
        </p:sp>
        <p:sp>
          <p:nvSpPr>
            <p:cNvPr id="439324"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endParaRPr lang="en-US"/>
            </a:p>
          </p:txBody>
        </p:sp>
        <p:sp>
          <p:nvSpPr>
            <p:cNvPr id="439325"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endParaRPr lang="en-US"/>
            </a:p>
          </p:txBody>
        </p:sp>
        <p:sp>
          <p:nvSpPr>
            <p:cNvPr id="439326"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endParaRPr lang="en-US"/>
            </a:p>
          </p:txBody>
        </p:sp>
        <p:grpSp>
          <p:nvGrpSpPr>
            <p:cNvPr id="4" name="Group 31"/>
            <p:cNvGrpSpPr>
              <a:grpSpLocks/>
            </p:cNvGrpSpPr>
            <p:nvPr/>
          </p:nvGrpSpPr>
          <p:grpSpPr bwMode="auto">
            <a:xfrm>
              <a:off x="1" y="392"/>
              <a:ext cx="5758" cy="1571"/>
              <a:chOff x="1" y="392"/>
              <a:chExt cx="5758" cy="1571"/>
            </a:xfrm>
          </p:grpSpPr>
          <p:sp>
            <p:nvSpPr>
              <p:cNvPr id="439328"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endParaRPr lang="en-US"/>
              </a:p>
            </p:txBody>
          </p:sp>
          <p:sp>
            <p:nvSpPr>
              <p:cNvPr id="439329"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endParaRPr lang="en-US"/>
              </a:p>
            </p:txBody>
          </p:sp>
          <p:sp>
            <p:nvSpPr>
              <p:cNvPr id="439330"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endParaRPr lang="en-US"/>
              </a:p>
            </p:txBody>
          </p:sp>
          <p:sp>
            <p:nvSpPr>
              <p:cNvPr id="439331"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endParaRPr lang="en-US"/>
              </a:p>
            </p:txBody>
          </p:sp>
          <p:sp>
            <p:nvSpPr>
              <p:cNvPr id="439332"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endParaRPr lang="en-US"/>
              </a:p>
            </p:txBody>
          </p:sp>
        </p:grpSp>
        <p:sp>
          <p:nvSpPr>
            <p:cNvPr id="439333"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endParaRPr lang="en-US"/>
            </a:p>
          </p:txBody>
        </p:sp>
        <p:sp>
          <p:nvSpPr>
            <p:cNvPr id="439334"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endParaRPr lang="en-US"/>
            </a:p>
          </p:txBody>
        </p:sp>
      </p:grpSp>
      <p:sp>
        <p:nvSpPr>
          <p:cNvPr id="439335" name="Rectangle 39"/>
          <p:cNvSpPr>
            <a:spLocks noGrp="1" noChangeArrowheads="1"/>
          </p:cNvSpPr>
          <p:nvPr>
            <p:ph type="ctrTitle" sz="quarter"/>
          </p:nvPr>
        </p:nvSpPr>
        <p:spPr>
          <a:xfrm>
            <a:off x="742950" y="1692275"/>
            <a:ext cx="8420100" cy="1736725"/>
          </a:xfrm>
        </p:spPr>
        <p:txBody>
          <a:bodyPr anchor="b"/>
          <a:lstStyle>
            <a:lvl1pPr>
              <a:defRPr sz="5400"/>
            </a:lvl1pPr>
          </a:lstStyle>
          <a:p>
            <a:r>
              <a:rPr lang="sv-SE"/>
              <a:t>Click to edit Master title style</a:t>
            </a:r>
          </a:p>
        </p:txBody>
      </p:sp>
      <p:sp>
        <p:nvSpPr>
          <p:cNvPr id="439336" name="Rectangle 40"/>
          <p:cNvSpPr>
            <a:spLocks noGrp="1" noChangeArrowheads="1"/>
          </p:cNvSpPr>
          <p:nvPr>
            <p:ph type="subTitle" sz="quarter" idx="1"/>
          </p:nvPr>
        </p:nvSpPr>
        <p:spPr>
          <a:xfrm>
            <a:off x="1485900" y="3886200"/>
            <a:ext cx="6934200" cy="1752600"/>
          </a:xfrm>
        </p:spPr>
        <p:txBody>
          <a:bodyPr/>
          <a:lstStyle>
            <a:lvl1pPr marL="0" indent="0" algn="ctr">
              <a:buFont typeface="Wingdings" pitchFamily="2" charset="2"/>
              <a:buNone/>
              <a:defRPr/>
            </a:lvl1pPr>
          </a:lstStyle>
          <a:p>
            <a:r>
              <a:rPr lang="sv-SE"/>
              <a:t>Click to edit Master subtitle style</a:t>
            </a:r>
          </a:p>
        </p:txBody>
      </p:sp>
      <p:sp>
        <p:nvSpPr>
          <p:cNvPr id="439337" name="Rectangle 41"/>
          <p:cNvSpPr>
            <a:spLocks noGrp="1" noChangeArrowheads="1"/>
          </p:cNvSpPr>
          <p:nvPr>
            <p:ph type="dt" sz="quarter" idx="2"/>
          </p:nvPr>
        </p:nvSpPr>
        <p:spPr>
          <a:xfrm>
            <a:off x="495300" y="6243638"/>
            <a:ext cx="2311400" cy="457200"/>
          </a:xfrm>
        </p:spPr>
        <p:txBody>
          <a:bodyPr/>
          <a:lstStyle>
            <a:lvl1pPr>
              <a:defRPr/>
            </a:lvl1pPr>
          </a:lstStyle>
          <a:p>
            <a:endParaRPr lang="sv-SE"/>
          </a:p>
        </p:txBody>
      </p:sp>
      <p:sp>
        <p:nvSpPr>
          <p:cNvPr id="439338" name="Rectangle 42"/>
          <p:cNvSpPr>
            <a:spLocks noGrp="1" noChangeArrowheads="1"/>
          </p:cNvSpPr>
          <p:nvPr>
            <p:ph type="ftr" sz="quarter" idx="3"/>
          </p:nvPr>
        </p:nvSpPr>
        <p:spPr>
          <a:xfrm>
            <a:off x="3384550" y="6248400"/>
            <a:ext cx="3136900" cy="457200"/>
          </a:xfrm>
        </p:spPr>
        <p:txBody>
          <a:bodyPr/>
          <a:lstStyle>
            <a:lvl1pPr>
              <a:defRPr/>
            </a:lvl1pPr>
          </a:lstStyle>
          <a:p>
            <a:r>
              <a:rPr lang="en-US" smtClean="0"/>
              <a:t>CNS Stockholm July 25 2011</a:t>
            </a:r>
            <a:endParaRPr lang="sv-SE"/>
          </a:p>
        </p:txBody>
      </p:sp>
      <p:sp>
        <p:nvSpPr>
          <p:cNvPr id="439339" name="Rectangle 43"/>
          <p:cNvSpPr>
            <a:spLocks noGrp="1" noChangeArrowheads="1"/>
          </p:cNvSpPr>
          <p:nvPr>
            <p:ph type="sldNum" sz="quarter" idx="4"/>
          </p:nvPr>
        </p:nvSpPr>
        <p:spPr>
          <a:xfrm>
            <a:off x="7099300" y="6243638"/>
            <a:ext cx="2311400" cy="457200"/>
          </a:xfrm>
        </p:spPr>
        <p:txBody>
          <a:bodyPr/>
          <a:lstStyle>
            <a:lvl1pPr>
              <a:defRPr/>
            </a:lvl1pPr>
          </a:lstStyle>
          <a:p>
            <a:fld id="{40B46CE9-EF97-44FD-8DC4-90A6B0212292}" type="slidenum">
              <a:rPr lang="sv-SE"/>
              <a:pPr/>
              <a:t>‹#›</a:t>
            </a:fld>
            <a:endParaRPr lang="sv-SE"/>
          </a:p>
        </p:txBody>
      </p:sp>
      <p:sp>
        <p:nvSpPr>
          <p:cNvPr id="439341" name="Text Box 45"/>
          <p:cNvSpPr txBox="1">
            <a:spLocks noChangeArrowheads="1"/>
          </p:cNvSpPr>
          <p:nvPr userDrawn="1"/>
        </p:nvSpPr>
        <p:spPr bwMode="auto">
          <a:xfrm>
            <a:off x="57150" y="1196975"/>
            <a:ext cx="1846263" cy="214313"/>
          </a:xfrm>
          <a:prstGeom prst="rect">
            <a:avLst/>
          </a:prstGeom>
          <a:noFill/>
          <a:ln w="9525" algn="ctr">
            <a:noFill/>
            <a:miter lim="800000"/>
            <a:headEnd/>
            <a:tailEnd/>
          </a:ln>
          <a:effectLst/>
        </p:spPr>
        <p:txBody>
          <a:bodyPr>
            <a:spAutoFit/>
          </a:bodyPr>
          <a:lstStyle/>
          <a:p>
            <a:r>
              <a:rPr lang="sv-SE" sz="800">
                <a:latin typeface="Times New Roman" pitchFamily="18" charset="0"/>
              </a:rPr>
              <a:t>STOCKHOLM</a:t>
            </a:r>
            <a:r>
              <a:rPr lang="sv-SE" sz="800">
                <a:latin typeface="Arial" charset="0"/>
              </a:rPr>
              <a:t> </a:t>
            </a:r>
            <a:r>
              <a:rPr lang="sv-SE" sz="800" b="1">
                <a:solidFill>
                  <a:srgbClr val="FF6600"/>
                </a:solidFill>
                <a:latin typeface="Arial" charset="0"/>
              </a:rPr>
              <a:t>BRAIN</a:t>
            </a:r>
            <a:r>
              <a:rPr lang="sv-SE" sz="800">
                <a:latin typeface="Times New Roman" pitchFamily="18" charset="0"/>
              </a:rPr>
              <a:t> INSTITUTE</a:t>
            </a:r>
            <a:endParaRPr lang="en-US" sz="800">
              <a:latin typeface="Times New Roman" pitchFamily="18" charset="0"/>
            </a:endParaRPr>
          </a:p>
        </p:txBody>
      </p:sp>
      <p:pic>
        <p:nvPicPr>
          <p:cNvPr id="439345" name="Picture 49"/>
          <p:cNvPicPr>
            <a:picLocks noChangeAspect="1" noChangeArrowheads="1"/>
          </p:cNvPicPr>
          <p:nvPr userDrawn="1"/>
        </p:nvPicPr>
        <p:blipFill>
          <a:blip r:embed="rId2" cstate="print"/>
          <a:srcRect/>
          <a:stretch>
            <a:fillRect/>
          </a:stretch>
        </p:blipFill>
        <p:spPr bwMode="auto">
          <a:xfrm>
            <a:off x="8661400" y="171450"/>
            <a:ext cx="1014413" cy="973138"/>
          </a:xfrm>
          <a:prstGeom prst="rect">
            <a:avLst/>
          </a:prstGeom>
          <a:noFill/>
          <a:ln w="9525" algn="ctr">
            <a:noFill/>
            <a:miter lim="800000"/>
            <a:headEnd/>
            <a:tailEnd/>
          </a:ln>
          <a:effectLst/>
        </p:spPr>
      </p:pic>
      <p:pic>
        <p:nvPicPr>
          <p:cNvPr id="439346" name="Picture 50" descr="kth_ppt"/>
          <p:cNvPicPr>
            <a:picLocks noChangeAspect="1" noChangeArrowheads="1"/>
          </p:cNvPicPr>
          <p:nvPr userDrawn="1"/>
        </p:nvPicPr>
        <p:blipFill>
          <a:blip r:embed="rId3" cstate="print"/>
          <a:srcRect/>
          <a:stretch>
            <a:fillRect/>
          </a:stretch>
        </p:blipFill>
        <p:spPr bwMode="auto">
          <a:xfrm>
            <a:off x="236538" y="153988"/>
            <a:ext cx="1008062" cy="1008062"/>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sv-SE"/>
          </a:p>
        </p:txBody>
      </p:sp>
      <p:sp>
        <p:nvSpPr>
          <p:cNvPr id="5" name="Footer Placeholder 4"/>
          <p:cNvSpPr>
            <a:spLocks noGrp="1"/>
          </p:cNvSpPr>
          <p:nvPr>
            <p:ph type="ftr" sz="quarter" idx="11"/>
          </p:nvPr>
        </p:nvSpPr>
        <p:spPr/>
        <p:txBody>
          <a:bodyPr/>
          <a:lstStyle>
            <a:lvl1pPr>
              <a:defRPr/>
            </a:lvl1pPr>
          </a:lstStyle>
          <a:p>
            <a:r>
              <a:rPr lang="en-US" smtClean="0"/>
              <a:t>CNS Stockholm July 25 2011</a:t>
            </a:r>
            <a:endParaRPr lang="sv-SE"/>
          </a:p>
        </p:txBody>
      </p:sp>
      <p:sp>
        <p:nvSpPr>
          <p:cNvPr id="6" name="Slide Number Placeholder 5"/>
          <p:cNvSpPr>
            <a:spLocks noGrp="1"/>
          </p:cNvSpPr>
          <p:nvPr>
            <p:ph type="sldNum" sz="quarter" idx="12"/>
          </p:nvPr>
        </p:nvSpPr>
        <p:spPr/>
        <p:txBody>
          <a:bodyPr/>
          <a:lstStyle>
            <a:lvl1pPr>
              <a:defRPr/>
            </a:lvl1pPr>
          </a:lstStyle>
          <a:p>
            <a:fld id="{96F728A8-7945-4831-BAD1-E9465295D4E5}" type="slidenum">
              <a:rPr lang="sv-SE"/>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7813"/>
            <a:ext cx="2228850" cy="60309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7813"/>
            <a:ext cx="6534150" cy="60309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sv-SE"/>
          </a:p>
        </p:txBody>
      </p:sp>
      <p:sp>
        <p:nvSpPr>
          <p:cNvPr id="5" name="Footer Placeholder 4"/>
          <p:cNvSpPr>
            <a:spLocks noGrp="1"/>
          </p:cNvSpPr>
          <p:nvPr>
            <p:ph type="ftr" sz="quarter" idx="11"/>
          </p:nvPr>
        </p:nvSpPr>
        <p:spPr/>
        <p:txBody>
          <a:bodyPr/>
          <a:lstStyle>
            <a:lvl1pPr>
              <a:defRPr/>
            </a:lvl1pPr>
          </a:lstStyle>
          <a:p>
            <a:r>
              <a:rPr lang="en-US" smtClean="0"/>
              <a:t>CNS Stockholm July 25 2011</a:t>
            </a:r>
            <a:endParaRPr lang="sv-SE"/>
          </a:p>
        </p:txBody>
      </p:sp>
      <p:sp>
        <p:nvSpPr>
          <p:cNvPr id="6" name="Slide Number Placeholder 5"/>
          <p:cNvSpPr>
            <a:spLocks noGrp="1"/>
          </p:cNvSpPr>
          <p:nvPr>
            <p:ph type="sldNum" sz="quarter" idx="12"/>
          </p:nvPr>
        </p:nvSpPr>
        <p:spPr/>
        <p:txBody>
          <a:bodyPr/>
          <a:lstStyle>
            <a:lvl1pPr>
              <a:defRPr/>
            </a:lvl1pPr>
          </a:lstStyle>
          <a:p>
            <a:fld id="{46D50B2A-854A-4F7F-BBB6-71D525E69228}" type="slidenum">
              <a:rPr lang="sv-SE"/>
              <a:pPr/>
              <a:t>‹#›</a:t>
            </a:fld>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281113" y="277813"/>
            <a:ext cx="7380287"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600200"/>
            <a:ext cx="4381500" cy="4708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5029200" y="1600200"/>
            <a:ext cx="4381500" cy="4708525"/>
          </a:xfrm>
        </p:spPr>
        <p:txBody>
          <a:bodyPr/>
          <a:lstStyle/>
          <a:p>
            <a:endParaRPr lang="en-US"/>
          </a:p>
        </p:txBody>
      </p:sp>
      <p:sp>
        <p:nvSpPr>
          <p:cNvPr id="5" name="Date Placeholder 4"/>
          <p:cNvSpPr>
            <a:spLocks noGrp="1"/>
          </p:cNvSpPr>
          <p:nvPr>
            <p:ph type="dt" sz="half" idx="10"/>
          </p:nvPr>
        </p:nvSpPr>
        <p:spPr>
          <a:xfrm>
            <a:off x="495300" y="6376988"/>
            <a:ext cx="2311400" cy="323850"/>
          </a:xfrm>
        </p:spPr>
        <p:txBody>
          <a:bodyPr/>
          <a:lstStyle>
            <a:lvl1pPr>
              <a:defRPr/>
            </a:lvl1pPr>
          </a:lstStyle>
          <a:p>
            <a:endParaRPr lang="sv-SE"/>
          </a:p>
        </p:txBody>
      </p:sp>
      <p:sp>
        <p:nvSpPr>
          <p:cNvPr id="6" name="Footer Placeholder 5"/>
          <p:cNvSpPr>
            <a:spLocks noGrp="1"/>
          </p:cNvSpPr>
          <p:nvPr>
            <p:ph type="ftr" sz="quarter" idx="11"/>
          </p:nvPr>
        </p:nvSpPr>
        <p:spPr>
          <a:xfrm>
            <a:off x="3152775" y="6381750"/>
            <a:ext cx="3600450" cy="323850"/>
          </a:xfrm>
        </p:spPr>
        <p:txBody>
          <a:bodyPr/>
          <a:lstStyle>
            <a:lvl1pPr>
              <a:defRPr/>
            </a:lvl1pPr>
          </a:lstStyle>
          <a:p>
            <a:r>
              <a:rPr lang="en-US" smtClean="0"/>
              <a:t>CNS Stockholm July 25 2011</a:t>
            </a:r>
            <a:endParaRPr lang="sv-SE"/>
          </a:p>
        </p:txBody>
      </p:sp>
      <p:sp>
        <p:nvSpPr>
          <p:cNvPr id="7" name="Slide Number Placeholder 6"/>
          <p:cNvSpPr>
            <a:spLocks noGrp="1"/>
          </p:cNvSpPr>
          <p:nvPr>
            <p:ph type="sldNum" sz="quarter" idx="12"/>
          </p:nvPr>
        </p:nvSpPr>
        <p:spPr>
          <a:xfrm>
            <a:off x="7099300" y="6376988"/>
            <a:ext cx="2311400" cy="323850"/>
          </a:xfrm>
        </p:spPr>
        <p:txBody>
          <a:bodyPr/>
          <a:lstStyle>
            <a:lvl1pPr>
              <a:defRPr/>
            </a:lvl1pPr>
          </a:lstStyle>
          <a:p>
            <a:fld id="{3008F115-E5B0-4D6A-853D-C2045887AE70}" type="slidenum">
              <a:rPr lang="sv-SE"/>
              <a:pPr/>
              <a:t>‹#›</a:t>
            </a:fld>
            <a:endParaRPr lang="sv-SE"/>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3pPr>
              <a:buClrTx/>
              <a:buSzPct val="100000"/>
              <a:buFont typeface="Arial" pitchFamily="34" charset="0"/>
              <a:buChar char="•"/>
              <a:defRPr/>
            </a:lvl3pPr>
            <a:lvl4pPr>
              <a:buClrTx/>
              <a:buSzPct val="100000"/>
              <a:buFont typeface="Arial" pitchFamily="34" charset="0"/>
              <a:buChar char="•"/>
              <a:defRPr/>
            </a:lvl4pPr>
            <a:lvl5pPr>
              <a:buClrTx/>
              <a:buSzPct val="10000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sv-SE"/>
          </a:p>
        </p:txBody>
      </p:sp>
      <p:sp>
        <p:nvSpPr>
          <p:cNvPr id="5" name="Footer Placeholder 4"/>
          <p:cNvSpPr>
            <a:spLocks noGrp="1"/>
          </p:cNvSpPr>
          <p:nvPr>
            <p:ph type="ftr" sz="quarter" idx="11"/>
          </p:nvPr>
        </p:nvSpPr>
        <p:spPr/>
        <p:txBody>
          <a:bodyPr/>
          <a:lstStyle>
            <a:lvl1pPr>
              <a:defRPr/>
            </a:lvl1pPr>
          </a:lstStyle>
          <a:p>
            <a:r>
              <a:rPr lang="en-US" smtClean="0"/>
              <a:t>CNS Stockholm July 25 2011</a:t>
            </a:r>
            <a:endParaRPr lang="sv-SE"/>
          </a:p>
        </p:txBody>
      </p:sp>
      <p:sp>
        <p:nvSpPr>
          <p:cNvPr id="6" name="Slide Number Placeholder 5"/>
          <p:cNvSpPr>
            <a:spLocks noGrp="1"/>
          </p:cNvSpPr>
          <p:nvPr>
            <p:ph type="sldNum" sz="quarter" idx="12"/>
          </p:nvPr>
        </p:nvSpPr>
        <p:spPr/>
        <p:txBody>
          <a:bodyPr/>
          <a:lstStyle>
            <a:lvl1pPr>
              <a:defRPr/>
            </a:lvl1pPr>
          </a:lstStyle>
          <a:p>
            <a:fld id="{FDAEF011-49F7-4796-9331-C18EF087631F}" type="slidenum">
              <a:rPr lang="sv-SE"/>
              <a:pPr/>
              <a:t>‹#›</a:t>
            </a:fld>
            <a:endParaRPr lang="sv-SE"/>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sv-SE"/>
          </a:p>
        </p:txBody>
      </p:sp>
      <p:sp>
        <p:nvSpPr>
          <p:cNvPr id="5" name="Footer Placeholder 4"/>
          <p:cNvSpPr>
            <a:spLocks noGrp="1"/>
          </p:cNvSpPr>
          <p:nvPr>
            <p:ph type="ftr" sz="quarter" idx="11"/>
          </p:nvPr>
        </p:nvSpPr>
        <p:spPr/>
        <p:txBody>
          <a:bodyPr/>
          <a:lstStyle>
            <a:lvl1pPr>
              <a:defRPr/>
            </a:lvl1pPr>
          </a:lstStyle>
          <a:p>
            <a:r>
              <a:rPr lang="en-US" smtClean="0"/>
              <a:t>CNS Stockholm July 25 2011</a:t>
            </a:r>
            <a:endParaRPr lang="sv-SE"/>
          </a:p>
        </p:txBody>
      </p:sp>
      <p:sp>
        <p:nvSpPr>
          <p:cNvPr id="6" name="Slide Number Placeholder 5"/>
          <p:cNvSpPr>
            <a:spLocks noGrp="1"/>
          </p:cNvSpPr>
          <p:nvPr>
            <p:ph type="sldNum" sz="quarter" idx="12"/>
          </p:nvPr>
        </p:nvSpPr>
        <p:spPr/>
        <p:txBody>
          <a:bodyPr/>
          <a:lstStyle>
            <a:lvl1pPr>
              <a:defRPr/>
            </a:lvl1pPr>
          </a:lstStyle>
          <a:p>
            <a:fld id="{B8128C15-611D-4014-8708-188ABAA942B1}" type="slidenum">
              <a:rPr lang="sv-SE"/>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0"/>
            <a:ext cx="4381500" cy="4708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00200"/>
            <a:ext cx="4381500" cy="4708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sv-SE"/>
          </a:p>
        </p:txBody>
      </p:sp>
      <p:sp>
        <p:nvSpPr>
          <p:cNvPr id="6" name="Footer Placeholder 5"/>
          <p:cNvSpPr>
            <a:spLocks noGrp="1"/>
          </p:cNvSpPr>
          <p:nvPr>
            <p:ph type="ftr" sz="quarter" idx="11"/>
          </p:nvPr>
        </p:nvSpPr>
        <p:spPr/>
        <p:txBody>
          <a:bodyPr/>
          <a:lstStyle>
            <a:lvl1pPr>
              <a:defRPr/>
            </a:lvl1pPr>
          </a:lstStyle>
          <a:p>
            <a:r>
              <a:rPr lang="en-US" smtClean="0"/>
              <a:t>CNS Stockholm July 25 2011</a:t>
            </a:r>
            <a:endParaRPr lang="sv-SE"/>
          </a:p>
        </p:txBody>
      </p:sp>
      <p:sp>
        <p:nvSpPr>
          <p:cNvPr id="7" name="Slide Number Placeholder 6"/>
          <p:cNvSpPr>
            <a:spLocks noGrp="1"/>
          </p:cNvSpPr>
          <p:nvPr>
            <p:ph type="sldNum" sz="quarter" idx="12"/>
          </p:nvPr>
        </p:nvSpPr>
        <p:spPr/>
        <p:txBody>
          <a:bodyPr/>
          <a:lstStyle>
            <a:lvl1pPr>
              <a:defRPr/>
            </a:lvl1pPr>
          </a:lstStyle>
          <a:p>
            <a:fld id="{9A702F26-E59D-4838-A406-53E1EFB65960}" type="slidenum">
              <a:rPr lang="sv-SE"/>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sv-SE"/>
          </a:p>
        </p:txBody>
      </p:sp>
      <p:sp>
        <p:nvSpPr>
          <p:cNvPr id="8" name="Footer Placeholder 7"/>
          <p:cNvSpPr>
            <a:spLocks noGrp="1"/>
          </p:cNvSpPr>
          <p:nvPr>
            <p:ph type="ftr" sz="quarter" idx="11"/>
          </p:nvPr>
        </p:nvSpPr>
        <p:spPr/>
        <p:txBody>
          <a:bodyPr/>
          <a:lstStyle>
            <a:lvl1pPr>
              <a:defRPr/>
            </a:lvl1pPr>
          </a:lstStyle>
          <a:p>
            <a:r>
              <a:rPr lang="en-US" smtClean="0"/>
              <a:t>CNS Stockholm July 25 2011</a:t>
            </a:r>
            <a:endParaRPr lang="sv-SE"/>
          </a:p>
        </p:txBody>
      </p:sp>
      <p:sp>
        <p:nvSpPr>
          <p:cNvPr id="9" name="Slide Number Placeholder 8"/>
          <p:cNvSpPr>
            <a:spLocks noGrp="1"/>
          </p:cNvSpPr>
          <p:nvPr>
            <p:ph type="sldNum" sz="quarter" idx="12"/>
          </p:nvPr>
        </p:nvSpPr>
        <p:spPr/>
        <p:txBody>
          <a:bodyPr/>
          <a:lstStyle>
            <a:lvl1pPr>
              <a:defRPr/>
            </a:lvl1pPr>
          </a:lstStyle>
          <a:p>
            <a:fld id="{48BEA0E3-BDFE-4BD3-91EC-5E47C928D2FB}" type="slidenum">
              <a:rPr lang="sv-SE"/>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sv-SE"/>
          </a:p>
        </p:txBody>
      </p:sp>
      <p:sp>
        <p:nvSpPr>
          <p:cNvPr id="4" name="Footer Placeholder 3"/>
          <p:cNvSpPr>
            <a:spLocks noGrp="1"/>
          </p:cNvSpPr>
          <p:nvPr>
            <p:ph type="ftr" sz="quarter" idx="11"/>
          </p:nvPr>
        </p:nvSpPr>
        <p:spPr/>
        <p:txBody>
          <a:bodyPr/>
          <a:lstStyle>
            <a:lvl1pPr>
              <a:defRPr/>
            </a:lvl1pPr>
          </a:lstStyle>
          <a:p>
            <a:r>
              <a:rPr lang="en-US" smtClean="0"/>
              <a:t>CNS Stockholm July 25 2011</a:t>
            </a:r>
            <a:endParaRPr lang="sv-SE"/>
          </a:p>
        </p:txBody>
      </p:sp>
      <p:sp>
        <p:nvSpPr>
          <p:cNvPr id="5" name="Slide Number Placeholder 4"/>
          <p:cNvSpPr>
            <a:spLocks noGrp="1"/>
          </p:cNvSpPr>
          <p:nvPr>
            <p:ph type="sldNum" sz="quarter" idx="12"/>
          </p:nvPr>
        </p:nvSpPr>
        <p:spPr/>
        <p:txBody>
          <a:bodyPr/>
          <a:lstStyle>
            <a:lvl1pPr>
              <a:defRPr/>
            </a:lvl1pPr>
          </a:lstStyle>
          <a:p>
            <a:fld id="{2B0174B7-9E02-417E-A59B-C8791A7AF49E}" type="slidenum">
              <a:rPr lang="sv-SE"/>
              <a:pPr/>
              <a:t>‹#›</a:t>
            </a:fld>
            <a:endParaRPr lang="sv-SE"/>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sv-SE"/>
          </a:p>
        </p:txBody>
      </p:sp>
      <p:sp>
        <p:nvSpPr>
          <p:cNvPr id="3" name="Footer Placeholder 2"/>
          <p:cNvSpPr>
            <a:spLocks noGrp="1"/>
          </p:cNvSpPr>
          <p:nvPr>
            <p:ph type="ftr" sz="quarter" idx="11"/>
          </p:nvPr>
        </p:nvSpPr>
        <p:spPr/>
        <p:txBody>
          <a:bodyPr/>
          <a:lstStyle>
            <a:lvl1pPr>
              <a:defRPr/>
            </a:lvl1pPr>
          </a:lstStyle>
          <a:p>
            <a:r>
              <a:rPr lang="en-US" smtClean="0"/>
              <a:t>CNS Stockholm July 25 2011</a:t>
            </a:r>
            <a:endParaRPr lang="sv-SE"/>
          </a:p>
        </p:txBody>
      </p:sp>
      <p:sp>
        <p:nvSpPr>
          <p:cNvPr id="4" name="Slide Number Placeholder 3"/>
          <p:cNvSpPr>
            <a:spLocks noGrp="1"/>
          </p:cNvSpPr>
          <p:nvPr>
            <p:ph type="sldNum" sz="quarter" idx="12"/>
          </p:nvPr>
        </p:nvSpPr>
        <p:spPr/>
        <p:txBody>
          <a:bodyPr/>
          <a:lstStyle>
            <a:lvl1pPr>
              <a:defRPr/>
            </a:lvl1pPr>
          </a:lstStyle>
          <a:p>
            <a:fld id="{5A2FCF63-9257-45C6-93E2-2FF4E96A76CA}" type="slidenum">
              <a:rPr lang="sv-SE"/>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sv-SE"/>
          </a:p>
        </p:txBody>
      </p:sp>
      <p:sp>
        <p:nvSpPr>
          <p:cNvPr id="6" name="Footer Placeholder 5"/>
          <p:cNvSpPr>
            <a:spLocks noGrp="1"/>
          </p:cNvSpPr>
          <p:nvPr>
            <p:ph type="ftr" sz="quarter" idx="11"/>
          </p:nvPr>
        </p:nvSpPr>
        <p:spPr/>
        <p:txBody>
          <a:bodyPr/>
          <a:lstStyle>
            <a:lvl1pPr>
              <a:defRPr/>
            </a:lvl1pPr>
          </a:lstStyle>
          <a:p>
            <a:r>
              <a:rPr lang="en-US" smtClean="0"/>
              <a:t>CNS Stockholm July 25 2011</a:t>
            </a:r>
            <a:endParaRPr lang="sv-SE"/>
          </a:p>
        </p:txBody>
      </p:sp>
      <p:sp>
        <p:nvSpPr>
          <p:cNvPr id="7" name="Slide Number Placeholder 6"/>
          <p:cNvSpPr>
            <a:spLocks noGrp="1"/>
          </p:cNvSpPr>
          <p:nvPr>
            <p:ph type="sldNum" sz="quarter" idx="12"/>
          </p:nvPr>
        </p:nvSpPr>
        <p:spPr/>
        <p:txBody>
          <a:bodyPr/>
          <a:lstStyle>
            <a:lvl1pPr>
              <a:defRPr/>
            </a:lvl1pPr>
          </a:lstStyle>
          <a:p>
            <a:fld id="{F250C97A-0181-4BE7-84AF-5640EF8EBF98}" type="slidenum">
              <a:rPr lang="sv-SE"/>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sv-SE"/>
          </a:p>
        </p:txBody>
      </p:sp>
      <p:sp>
        <p:nvSpPr>
          <p:cNvPr id="6" name="Footer Placeholder 5"/>
          <p:cNvSpPr>
            <a:spLocks noGrp="1"/>
          </p:cNvSpPr>
          <p:nvPr>
            <p:ph type="ftr" sz="quarter" idx="11"/>
          </p:nvPr>
        </p:nvSpPr>
        <p:spPr/>
        <p:txBody>
          <a:bodyPr/>
          <a:lstStyle>
            <a:lvl1pPr>
              <a:defRPr/>
            </a:lvl1pPr>
          </a:lstStyle>
          <a:p>
            <a:r>
              <a:rPr lang="en-US" smtClean="0"/>
              <a:t>CNS Stockholm July 25 2011</a:t>
            </a:r>
            <a:endParaRPr lang="sv-SE"/>
          </a:p>
        </p:txBody>
      </p:sp>
      <p:sp>
        <p:nvSpPr>
          <p:cNvPr id="7" name="Slide Number Placeholder 6"/>
          <p:cNvSpPr>
            <a:spLocks noGrp="1"/>
          </p:cNvSpPr>
          <p:nvPr>
            <p:ph type="sldNum" sz="quarter" idx="12"/>
          </p:nvPr>
        </p:nvSpPr>
        <p:spPr/>
        <p:txBody>
          <a:bodyPr/>
          <a:lstStyle>
            <a:lvl1pPr>
              <a:defRPr/>
            </a:lvl1pPr>
          </a:lstStyle>
          <a:p>
            <a:fld id="{08849EB3-42CC-413A-BE4A-A97194BEC4D9}" type="slidenum">
              <a:rPr lang="sv-SE"/>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1588" y="0"/>
            <a:ext cx="9910762" cy="6851650"/>
            <a:chOff x="1" y="0"/>
            <a:chExt cx="5763" cy="4316"/>
          </a:xfrm>
        </p:grpSpPr>
        <p:sp>
          <p:nvSpPr>
            <p:cNvPr id="43827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43827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43827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grpSp>
          <p:nvGrpSpPr>
            <p:cNvPr id="3" name="Group 6"/>
            <p:cNvGrpSpPr>
              <a:grpSpLocks/>
            </p:cNvGrpSpPr>
            <p:nvPr/>
          </p:nvGrpSpPr>
          <p:grpSpPr bwMode="auto">
            <a:xfrm>
              <a:off x="288" y="0"/>
              <a:ext cx="5098" cy="4316"/>
              <a:chOff x="288" y="0"/>
              <a:chExt cx="5098" cy="4316"/>
            </a:xfrm>
          </p:grpSpPr>
          <p:sp>
            <p:nvSpPr>
              <p:cNvPr id="438279"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38280"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38281"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38282"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38283"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38284"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38285"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38286"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38287"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38288"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38289"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38290"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38291"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grpSp>
        <p:sp>
          <p:nvSpPr>
            <p:cNvPr id="438292"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438293"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438294"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endParaRPr lang="en-US"/>
            </a:p>
          </p:txBody>
        </p:sp>
        <p:sp>
          <p:nvSpPr>
            <p:cNvPr id="438295"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endParaRPr lang="en-US"/>
            </a:p>
          </p:txBody>
        </p:sp>
        <p:sp>
          <p:nvSpPr>
            <p:cNvPr id="438296"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endParaRPr lang="en-US"/>
            </a:p>
          </p:txBody>
        </p:sp>
        <p:sp>
          <p:nvSpPr>
            <p:cNvPr id="438297"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endParaRPr lang="en-US"/>
            </a:p>
          </p:txBody>
        </p:sp>
        <p:sp>
          <p:nvSpPr>
            <p:cNvPr id="438298"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endParaRPr lang="en-US"/>
            </a:p>
          </p:txBody>
        </p:sp>
        <p:sp>
          <p:nvSpPr>
            <p:cNvPr id="438299"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endParaRPr lang="en-US"/>
            </a:p>
          </p:txBody>
        </p:sp>
        <p:sp>
          <p:nvSpPr>
            <p:cNvPr id="438300"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endParaRPr lang="en-US"/>
            </a:p>
          </p:txBody>
        </p:sp>
        <p:sp>
          <p:nvSpPr>
            <p:cNvPr id="438301"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endParaRPr lang="en-US"/>
            </a:p>
          </p:txBody>
        </p:sp>
        <p:sp>
          <p:nvSpPr>
            <p:cNvPr id="438302"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endParaRPr lang="en-US"/>
            </a:p>
          </p:txBody>
        </p:sp>
        <p:grpSp>
          <p:nvGrpSpPr>
            <p:cNvPr id="4" name="Group 31"/>
            <p:cNvGrpSpPr>
              <a:grpSpLocks/>
            </p:cNvGrpSpPr>
            <p:nvPr/>
          </p:nvGrpSpPr>
          <p:grpSpPr bwMode="auto">
            <a:xfrm>
              <a:off x="1" y="392"/>
              <a:ext cx="5758" cy="1571"/>
              <a:chOff x="1" y="392"/>
              <a:chExt cx="5758" cy="1571"/>
            </a:xfrm>
          </p:grpSpPr>
          <p:sp>
            <p:nvSpPr>
              <p:cNvPr id="438304"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endParaRPr lang="en-US"/>
              </a:p>
            </p:txBody>
          </p:sp>
          <p:sp>
            <p:nvSpPr>
              <p:cNvPr id="438305"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endParaRPr lang="en-US"/>
              </a:p>
            </p:txBody>
          </p:sp>
          <p:sp>
            <p:nvSpPr>
              <p:cNvPr id="438306"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endParaRPr lang="en-US"/>
              </a:p>
            </p:txBody>
          </p:sp>
          <p:sp>
            <p:nvSpPr>
              <p:cNvPr id="438307"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endParaRPr lang="en-US"/>
              </a:p>
            </p:txBody>
          </p:sp>
          <p:sp>
            <p:nvSpPr>
              <p:cNvPr id="438308"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endParaRPr lang="en-US"/>
              </a:p>
            </p:txBody>
          </p:sp>
        </p:grpSp>
        <p:sp>
          <p:nvSpPr>
            <p:cNvPr id="438309"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endParaRPr lang="en-US"/>
            </a:p>
          </p:txBody>
        </p:sp>
        <p:sp>
          <p:nvSpPr>
            <p:cNvPr id="438310"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endParaRPr lang="en-US"/>
            </a:p>
          </p:txBody>
        </p:sp>
      </p:grpSp>
      <p:sp>
        <p:nvSpPr>
          <p:cNvPr id="438311" name="Rectangle 39"/>
          <p:cNvSpPr>
            <a:spLocks noGrp="1" noChangeArrowheads="1"/>
          </p:cNvSpPr>
          <p:nvPr>
            <p:ph type="title"/>
          </p:nvPr>
        </p:nvSpPr>
        <p:spPr bwMode="auto">
          <a:xfrm>
            <a:off x="1281113" y="277813"/>
            <a:ext cx="7380287"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sv-SE" smtClean="0"/>
              <a:t>Click to edit Master title style</a:t>
            </a:r>
          </a:p>
        </p:txBody>
      </p:sp>
      <p:sp>
        <p:nvSpPr>
          <p:cNvPr id="438312" name="Rectangle 40"/>
          <p:cNvSpPr>
            <a:spLocks noGrp="1" noChangeArrowheads="1"/>
          </p:cNvSpPr>
          <p:nvPr>
            <p:ph type="dt" sz="half" idx="2"/>
          </p:nvPr>
        </p:nvSpPr>
        <p:spPr bwMode="auto">
          <a:xfrm>
            <a:off x="495300" y="6376988"/>
            <a:ext cx="23114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endParaRPr lang="sv-SE" dirty="0"/>
          </a:p>
        </p:txBody>
      </p:sp>
      <p:sp>
        <p:nvSpPr>
          <p:cNvPr id="438313" name="Rectangle 41"/>
          <p:cNvSpPr>
            <a:spLocks noGrp="1" noChangeArrowheads="1"/>
          </p:cNvSpPr>
          <p:nvPr>
            <p:ph type="ftr" sz="quarter" idx="3"/>
          </p:nvPr>
        </p:nvSpPr>
        <p:spPr bwMode="auto">
          <a:xfrm>
            <a:off x="3152775" y="6381750"/>
            <a:ext cx="360045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r>
              <a:rPr lang="en-US" dirty="0" smtClean="0"/>
              <a:t>CNS Stockholm July 25 2011</a:t>
            </a:r>
            <a:endParaRPr lang="sv-SE" dirty="0"/>
          </a:p>
        </p:txBody>
      </p:sp>
      <p:sp>
        <p:nvSpPr>
          <p:cNvPr id="438314" name="Rectangle 42"/>
          <p:cNvSpPr>
            <a:spLocks noGrp="1" noChangeArrowheads="1"/>
          </p:cNvSpPr>
          <p:nvPr>
            <p:ph type="sldNum" sz="quarter" idx="4"/>
          </p:nvPr>
        </p:nvSpPr>
        <p:spPr bwMode="auto">
          <a:xfrm>
            <a:off x="7099300" y="6376988"/>
            <a:ext cx="23114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fld id="{16E05AFE-6889-44E4-9478-F058DF3C7A17}" type="slidenum">
              <a:rPr lang="sv-SE"/>
              <a:pPr/>
              <a:t>‹#›</a:t>
            </a:fld>
            <a:endParaRPr lang="sv-SE"/>
          </a:p>
        </p:txBody>
      </p:sp>
      <p:sp>
        <p:nvSpPr>
          <p:cNvPr id="438315" name="Rectangle 43"/>
          <p:cNvSpPr>
            <a:spLocks noGrp="1" noChangeArrowheads="1"/>
          </p:cNvSpPr>
          <p:nvPr>
            <p:ph type="body" idx="1"/>
          </p:nvPr>
        </p:nvSpPr>
        <p:spPr bwMode="auto">
          <a:xfrm>
            <a:off x="495300" y="1600200"/>
            <a:ext cx="8915400" cy="4708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dirty="0" smtClean="0"/>
              <a:t>Click to edit Master text styles</a:t>
            </a:r>
          </a:p>
          <a:p>
            <a:pPr lvl="1"/>
            <a:r>
              <a:rPr lang="sv-SE" dirty="0" smtClean="0"/>
              <a:t>Second level</a:t>
            </a:r>
          </a:p>
          <a:p>
            <a:pPr lvl="2"/>
            <a:r>
              <a:rPr lang="sv-SE" dirty="0" smtClean="0"/>
              <a:t>Third level</a:t>
            </a:r>
          </a:p>
          <a:p>
            <a:pPr lvl="3"/>
            <a:r>
              <a:rPr lang="sv-SE" dirty="0" smtClean="0"/>
              <a:t>Fourth level</a:t>
            </a:r>
          </a:p>
          <a:p>
            <a:pPr lvl="4"/>
            <a:r>
              <a:rPr lang="sv-SE" dirty="0" smtClean="0"/>
              <a:t>Fifth level</a:t>
            </a:r>
          </a:p>
        </p:txBody>
      </p:sp>
      <p:pic>
        <p:nvPicPr>
          <p:cNvPr id="438318" name="Picture 46"/>
          <p:cNvPicPr>
            <a:picLocks noChangeAspect="1" noChangeArrowheads="1"/>
          </p:cNvPicPr>
          <p:nvPr userDrawn="1"/>
        </p:nvPicPr>
        <p:blipFill>
          <a:blip r:embed="rId14" cstate="print"/>
          <a:srcRect/>
          <a:stretch>
            <a:fillRect/>
          </a:stretch>
        </p:blipFill>
        <p:spPr bwMode="auto">
          <a:xfrm>
            <a:off x="8661400" y="171450"/>
            <a:ext cx="1014413" cy="973138"/>
          </a:xfrm>
          <a:prstGeom prst="rect">
            <a:avLst/>
          </a:prstGeom>
          <a:noFill/>
          <a:ln w="9525" algn="ctr">
            <a:noFill/>
            <a:miter lim="800000"/>
            <a:headEnd/>
            <a:tailEnd/>
          </a:ln>
          <a:effectLst/>
        </p:spPr>
      </p:pic>
      <p:pic>
        <p:nvPicPr>
          <p:cNvPr id="438320" name="Picture 48" descr="kth_ppt"/>
          <p:cNvPicPr>
            <a:picLocks noChangeAspect="1" noChangeArrowheads="1"/>
          </p:cNvPicPr>
          <p:nvPr userDrawn="1"/>
        </p:nvPicPr>
        <p:blipFill>
          <a:blip r:embed="rId15" cstate="print"/>
          <a:srcRect/>
          <a:stretch>
            <a:fillRect/>
          </a:stretch>
        </p:blipFill>
        <p:spPr bwMode="auto">
          <a:xfrm>
            <a:off x="236538" y="153988"/>
            <a:ext cx="1008062" cy="1008062"/>
          </a:xfrm>
          <a:prstGeom prst="rect">
            <a:avLst/>
          </a:prstGeom>
          <a:noFill/>
        </p:spPr>
      </p:pic>
      <p:sp>
        <p:nvSpPr>
          <p:cNvPr id="438321" name="Text Box 49"/>
          <p:cNvSpPr txBox="1">
            <a:spLocks noChangeArrowheads="1"/>
          </p:cNvSpPr>
          <p:nvPr userDrawn="1"/>
        </p:nvSpPr>
        <p:spPr bwMode="auto">
          <a:xfrm>
            <a:off x="57150" y="1196975"/>
            <a:ext cx="1846263" cy="214313"/>
          </a:xfrm>
          <a:prstGeom prst="rect">
            <a:avLst/>
          </a:prstGeom>
          <a:noFill/>
          <a:ln w="9525" algn="ctr">
            <a:noFill/>
            <a:miter lim="800000"/>
            <a:headEnd/>
            <a:tailEnd/>
          </a:ln>
          <a:effectLst/>
        </p:spPr>
        <p:txBody>
          <a:bodyPr>
            <a:spAutoFit/>
          </a:bodyPr>
          <a:lstStyle/>
          <a:p>
            <a:r>
              <a:rPr lang="sv-SE" sz="800">
                <a:latin typeface="Times New Roman" pitchFamily="18" charset="0"/>
              </a:rPr>
              <a:t>STOCKHOLM</a:t>
            </a:r>
            <a:r>
              <a:rPr lang="sv-SE" sz="800">
                <a:latin typeface="Arial" charset="0"/>
              </a:rPr>
              <a:t> </a:t>
            </a:r>
            <a:r>
              <a:rPr lang="sv-SE" sz="800" b="1">
                <a:solidFill>
                  <a:srgbClr val="FF6600"/>
                </a:solidFill>
                <a:latin typeface="Arial" charset="0"/>
              </a:rPr>
              <a:t>BRAIN</a:t>
            </a:r>
            <a:r>
              <a:rPr lang="sv-SE" sz="800">
                <a:latin typeface="Times New Roman" pitchFamily="18" charset="0"/>
              </a:rPr>
              <a:t> INSTITUTE</a:t>
            </a:r>
            <a:endParaRPr lang="en-US" sz="800">
              <a:latin typeface="Times New Roman" pitchFamily="18" charset="0"/>
            </a:endParaRPr>
          </a:p>
        </p:txBody>
      </p:sp>
    </p:spTree>
  </p:cSld>
  <p:clrMap bg1="dk2" tx1="lt1" bg2="dk1" tx2="lt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timing>
    <p:tnLst>
      <p:par>
        <p:cTn id="1" dur="indefinite" restart="never" nodeType="tmRoot"/>
      </p:par>
    </p:tnLst>
  </p:timing>
  <p:hf sldNum="0" hdr="0" dt="0"/>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Tx/>
        <a:buSzPct val="100000"/>
        <a:buFont typeface="Arial" pitchFamily="34" charset="0"/>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Tx/>
        <a:buSzPct val="100000"/>
        <a:buFont typeface="Arial" pitchFamily="34" charset="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Tx/>
        <a:buSzPct val="100000"/>
        <a:buFont typeface="Arial" pitchFamily="34" charset="0"/>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Tx/>
        <a:buSzPct val="100000"/>
        <a:buFont typeface="Arial"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ideo" Target="file:///C:\Documents%20and%20Settings\Anders%20Lansner\My%20Documents\Forskning\Konferenser\CNS%20keynote\CNS11_Presentation\9x100r2.wmv" TargetMode="Externa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file:///C:\Documents%20and%20Settings\Anders%20Lansner\My%20Documents\Forskning\Manus&amp;Presentationer\2011\Helsinki%20May%202011\100x100r2.wmv" TargetMode="External"/><Relationship Id="rId1" Type="http://schemas.openxmlformats.org/officeDocument/2006/relationships/video" Target="file:///C:\Documents%20and%20Settings\Anders%20Lansner\My%20Documents\Forskning\Konferenser\CNS%20keynote\CNS11_Presentation\100x100r2.wmv" TargetMode="Externa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4.emf"/></Relationships>
</file>

<file path=ppt/slides/_rels/slide2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48.png"/><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55.gif"/><Relationship Id="rId3" Type="http://schemas.openxmlformats.org/officeDocument/2006/relationships/image" Target="../media/image51.png"/><Relationship Id="rId7" Type="http://schemas.openxmlformats.org/officeDocument/2006/relationships/image" Target="../media/image54.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hyperlink" Target="http://www.incf.org/" TargetMode="External"/><Relationship Id="rId4" Type="http://schemas.openxmlformats.org/officeDocument/2006/relationships/image" Target="../media/image52.png"/><Relationship Id="rId9" Type="http://schemas.openxmlformats.org/officeDocument/2006/relationships/image" Target="../media/image56.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sz="quarter"/>
          </p:nvPr>
        </p:nvSpPr>
        <p:spPr>
          <a:xfrm>
            <a:off x="1339788" y="2931083"/>
            <a:ext cx="7141604" cy="1470025"/>
          </a:xfrm>
        </p:spPr>
        <p:txBody>
          <a:bodyPr/>
          <a:lstStyle/>
          <a:p>
            <a:r>
              <a:rPr lang="en-US" sz="3200" b="1" dirty="0" smtClean="0"/>
              <a:t>Perceptual and memory functions in a cortex-inspired attractor network model</a:t>
            </a:r>
            <a:endParaRPr lang="en-US" sz="3600" dirty="0" smtClean="0">
              <a:latin typeface="Arial" charset="0"/>
              <a:ea typeface="ＭＳ Ｐゴシック" pitchFamily="34" charset="-128"/>
              <a:cs typeface="Arial" charset="0"/>
            </a:endParaRPr>
          </a:p>
        </p:txBody>
      </p:sp>
      <p:sp>
        <p:nvSpPr>
          <p:cNvPr id="6147" name="Rectangle 3"/>
          <p:cNvSpPr>
            <a:spLocks noGrp="1" noChangeArrowheads="1"/>
          </p:cNvSpPr>
          <p:nvPr>
            <p:ph type="subTitle" sz="quarter" idx="1"/>
          </p:nvPr>
        </p:nvSpPr>
        <p:spPr>
          <a:xfrm>
            <a:off x="1411288" y="4578352"/>
            <a:ext cx="6934200" cy="1260475"/>
          </a:xfrm>
        </p:spPr>
        <p:txBody>
          <a:bodyPr/>
          <a:lstStyle/>
          <a:p>
            <a:pPr eaLnBrk="1" hangingPunct="1">
              <a:lnSpc>
                <a:spcPct val="90000"/>
              </a:lnSpc>
            </a:pPr>
            <a:r>
              <a:rPr lang="sv-SE" sz="2000" dirty="0" smtClean="0">
                <a:solidFill>
                  <a:schemeClr val="accent3">
                    <a:lumMod val="20000"/>
                    <a:lumOff val="80000"/>
                  </a:schemeClr>
                </a:solidFill>
                <a:latin typeface="Arial" charset="0"/>
                <a:cs typeface="Arial" charset="0"/>
              </a:rPr>
              <a:t>Anders Lansner</a:t>
            </a:r>
          </a:p>
          <a:p>
            <a:pPr eaLnBrk="1" hangingPunct="1">
              <a:lnSpc>
                <a:spcPct val="90000"/>
              </a:lnSpc>
            </a:pPr>
            <a:endParaRPr lang="sv-SE" sz="1600" dirty="0" smtClean="0">
              <a:solidFill>
                <a:schemeClr val="accent3">
                  <a:lumMod val="20000"/>
                  <a:lumOff val="80000"/>
                </a:schemeClr>
              </a:solidFill>
              <a:latin typeface="Arial" charset="0"/>
              <a:cs typeface="Arial" charset="0"/>
            </a:endParaRPr>
          </a:p>
          <a:p>
            <a:pPr eaLnBrk="1" hangingPunct="1">
              <a:lnSpc>
                <a:spcPct val="90000"/>
              </a:lnSpc>
            </a:pPr>
            <a:r>
              <a:rPr lang="sv-SE" sz="1600" dirty="0" smtClean="0">
                <a:solidFill>
                  <a:schemeClr val="accent3">
                    <a:lumMod val="20000"/>
                    <a:lumOff val="80000"/>
                  </a:schemeClr>
                </a:solidFill>
                <a:latin typeface="Arial" charset="0"/>
                <a:cs typeface="Arial" charset="0"/>
              </a:rPr>
              <a:t>Dept of Computational Biology</a:t>
            </a:r>
          </a:p>
          <a:p>
            <a:pPr eaLnBrk="1" hangingPunct="1">
              <a:lnSpc>
                <a:spcPct val="90000"/>
              </a:lnSpc>
            </a:pPr>
            <a:r>
              <a:rPr lang="sv-SE" sz="1600" dirty="0" smtClean="0">
                <a:solidFill>
                  <a:schemeClr val="accent3">
                    <a:lumMod val="20000"/>
                    <a:lumOff val="80000"/>
                  </a:schemeClr>
                </a:solidFill>
                <a:latin typeface="Arial" charset="0"/>
                <a:cs typeface="Arial" charset="0"/>
              </a:rPr>
              <a:t>KTH and Stockholm University</a:t>
            </a:r>
          </a:p>
        </p:txBody>
      </p:sp>
      <p:grpSp>
        <p:nvGrpSpPr>
          <p:cNvPr id="6148" name="Group 4"/>
          <p:cNvGrpSpPr>
            <a:grpSpLocks/>
          </p:cNvGrpSpPr>
          <p:nvPr/>
        </p:nvGrpSpPr>
        <p:grpSpPr bwMode="auto">
          <a:xfrm>
            <a:off x="2828926" y="404814"/>
            <a:ext cx="4049713" cy="2387599"/>
            <a:chOff x="1576" y="232"/>
            <a:chExt cx="2551" cy="1504"/>
          </a:xfrm>
        </p:grpSpPr>
        <p:pic>
          <p:nvPicPr>
            <p:cNvPr id="6149" name="Picture 5" descr="kth_campus"/>
            <p:cNvPicPr>
              <a:picLocks noChangeAspect="1" noChangeArrowheads="1"/>
            </p:cNvPicPr>
            <p:nvPr/>
          </p:nvPicPr>
          <p:blipFill>
            <a:blip r:embed="rId3" cstate="print"/>
            <a:srcRect/>
            <a:stretch>
              <a:fillRect/>
            </a:stretch>
          </p:blipFill>
          <p:spPr bwMode="auto">
            <a:xfrm>
              <a:off x="1604" y="232"/>
              <a:ext cx="2523" cy="1478"/>
            </a:xfrm>
            <a:prstGeom prst="rect">
              <a:avLst/>
            </a:prstGeom>
            <a:noFill/>
            <a:ln w="9525">
              <a:noFill/>
              <a:miter lim="800000"/>
              <a:headEnd/>
              <a:tailEnd/>
            </a:ln>
          </p:spPr>
        </p:pic>
        <p:sp>
          <p:nvSpPr>
            <p:cNvPr id="2054" name="Text Box 6"/>
            <p:cNvSpPr txBox="1">
              <a:spLocks noChangeArrowheads="1"/>
            </p:cNvSpPr>
            <p:nvPr/>
          </p:nvSpPr>
          <p:spPr bwMode="auto">
            <a:xfrm>
              <a:off x="1576" y="1562"/>
              <a:ext cx="743" cy="174"/>
            </a:xfrm>
            <a:prstGeom prst="rect">
              <a:avLst/>
            </a:prstGeom>
            <a:noFill/>
            <a:ln w="9525">
              <a:noFill/>
              <a:miter lim="800000"/>
              <a:headEnd/>
              <a:tailEnd/>
            </a:ln>
            <a:effectLst/>
          </p:spPr>
          <p:txBody>
            <a:bodyPr wrap="none">
              <a:spAutoFit/>
            </a:bodyPr>
            <a:lstStyle/>
            <a:p>
              <a:pPr>
                <a:defRPr/>
              </a:pPr>
              <a:r>
                <a:rPr lang="sv-SE" sz="1200">
                  <a:effectLst>
                    <a:outerShdw blurRad="38100" dist="38100" dir="2700000" algn="tl">
                      <a:srgbClr val="000000"/>
                    </a:outerShdw>
                  </a:effectLst>
                  <a:cs typeface="Arial" pitchFamily="34" charset="0"/>
                </a:rPr>
                <a:t>KTH Campus</a:t>
              </a:r>
              <a:endParaRPr lang="en-US" sz="1200">
                <a:effectLst>
                  <a:outerShdw blurRad="38100" dist="38100" dir="2700000" algn="tl">
                    <a:srgbClr val="000000"/>
                  </a:outerShdw>
                </a:effectLst>
                <a:cs typeface="Arial" pitchFamily="34" charset="0"/>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244601" y="277813"/>
            <a:ext cx="7416800" cy="882650"/>
          </a:xfrm>
        </p:spPr>
        <p:txBody>
          <a:bodyPr/>
          <a:lstStyle/>
          <a:p>
            <a:pPr eaLnBrk="1" hangingPunct="1"/>
            <a:r>
              <a:rPr lang="sv-SE" smtClean="0">
                <a:latin typeface="Arial" charset="0"/>
                <a:cs typeface="Arial" charset="0"/>
              </a:rPr>
              <a:t>Network layout</a:t>
            </a:r>
            <a:endParaRPr lang="en-GB" smtClean="0">
              <a:latin typeface="Arial" charset="0"/>
              <a:cs typeface="Arial" charset="0"/>
            </a:endParaRPr>
          </a:p>
        </p:txBody>
      </p:sp>
      <p:sp>
        <p:nvSpPr>
          <p:cNvPr id="18445" name="Footer Placeholder 41"/>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US" smtClean="0">
                <a:cs typeface="Arial" charset="0"/>
              </a:rPr>
              <a:t>CNS Stockholm July 25 2011</a:t>
            </a:r>
            <a:endParaRPr lang="sv-SE">
              <a:cs typeface="Arial" charset="0"/>
            </a:endParaRPr>
          </a:p>
        </p:txBody>
      </p:sp>
      <p:sp>
        <p:nvSpPr>
          <p:cNvPr id="18435" name="Rectangle 3"/>
          <p:cNvSpPr>
            <a:spLocks noChangeArrowheads="1"/>
          </p:cNvSpPr>
          <p:nvPr/>
        </p:nvSpPr>
        <p:spPr bwMode="auto">
          <a:xfrm>
            <a:off x="6813550" y="1868488"/>
            <a:ext cx="3054350" cy="3505200"/>
          </a:xfrm>
          <a:prstGeom prst="rect">
            <a:avLst/>
          </a:prstGeom>
          <a:noFill/>
          <a:ln w="9525">
            <a:noFill/>
            <a:miter lim="800000"/>
            <a:headEnd/>
            <a:tailEnd/>
          </a:ln>
        </p:spPr>
        <p:txBody>
          <a:bodyPr/>
          <a:lstStyle/>
          <a:p>
            <a:pPr marL="342900" indent="-342900">
              <a:lnSpc>
                <a:spcPct val="90000"/>
              </a:lnSpc>
              <a:spcBef>
                <a:spcPct val="20000"/>
              </a:spcBef>
              <a:buClr>
                <a:schemeClr val="hlink"/>
              </a:buClr>
              <a:buSzPct val="60000"/>
              <a:buFont typeface="Wingdings" pitchFamily="2" charset="2"/>
              <a:buChar char="n"/>
            </a:pPr>
            <a:r>
              <a:rPr lang="sv-SE" b="1" dirty="0">
                <a:effectLst>
                  <a:outerShdw blurRad="38100" dist="38100" dir="2700000" algn="tl">
                    <a:srgbClr val="000000">
                      <a:alpha val="43137"/>
                    </a:srgbClr>
                  </a:outerShdw>
                </a:effectLst>
                <a:latin typeface="Arial" charset="0"/>
              </a:rPr>
              <a:t>1x1 mm patch</a:t>
            </a:r>
          </a:p>
          <a:p>
            <a:pPr marL="342900" indent="-342900">
              <a:lnSpc>
                <a:spcPct val="90000"/>
              </a:lnSpc>
              <a:spcBef>
                <a:spcPct val="20000"/>
              </a:spcBef>
              <a:buClr>
                <a:schemeClr val="hlink"/>
              </a:buClr>
              <a:buSzPct val="60000"/>
              <a:buFont typeface="Wingdings" pitchFamily="2" charset="2"/>
              <a:buChar char="n"/>
            </a:pPr>
            <a:r>
              <a:rPr lang="sv-SE" b="1" dirty="0">
                <a:effectLst>
                  <a:outerShdw blurRad="38100" dist="38100" dir="2700000" algn="tl">
                    <a:srgbClr val="000000">
                      <a:alpha val="43137"/>
                    </a:srgbClr>
                  </a:outerShdw>
                </a:effectLst>
                <a:latin typeface="Arial" charset="0"/>
              </a:rPr>
              <a:t>9 hypercolumns</a:t>
            </a:r>
          </a:p>
          <a:p>
            <a:pPr marL="342900" indent="-342900">
              <a:lnSpc>
                <a:spcPct val="90000"/>
              </a:lnSpc>
              <a:spcBef>
                <a:spcPct val="20000"/>
              </a:spcBef>
              <a:buClr>
                <a:schemeClr val="hlink"/>
              </a:buClr>
              <a:buSzPct val="60000"/>
              <a:buFont typeface="Wingdings" pitchFamily="2" charset="2"/>
              <a:buChar char="n"/>
            </a:pPr>
            <a:r>
              <a:rPr lang="sv-SE" b="1" dirty="0">
                <a:effectLst>
                  <a:outerShdw blurRad="38100" dist="38100" dir="2700000" algn="tl">
                    <a:srgbClr val="000000">
                      <a:alpha val="43137"/>
                    </a:srgbClr>
                  </a:outerShdw>
                </a:effectLst>
                <a:latin typeface="Arial" charset="0"/>
              </a:rPr>
              <a:t>Each hypercolumn</a:t>
            </a:r>
          </a:p>
          <a:p>
            <a:pPr marL="742950" lvl="1" indent="-285750">
              <a:lnSpc>
                <a:spcPct val="90000"/>
              </a:lnSpc>
              <a:spcBef>
                <a:spcPct val="20000"/>
              </a:spcBef>
              <a:buClr>
                <a:schemeClr val="tx1"/>
              </a:buClr>
              <a:buFontTx/>
              <a:buChar char="•"/>
            </a:pPr>
            <a:r>
              <a:rPr lang="sv-SE" sz="1600" b="1" dirty="0">
                <a:effectLst>
                  <a:outerShdw blurRad="38100" dist="38100" dir="2700000" algn="tl">
                    <a:srgbClr val="000000">
                      <a:alpha val="43137"/>
                    </a:srgbClr>
                  </a:outerShdw>
                </a:effectLst>
                <a:latin typeface="Arial" charset="0"/>
              </a:rPr>
              <a:t>100 minicolumns</a:t>
            </a:r>
          </a:p>
          <a:p>
            <a:pPr marL="742950" lvl="1" indent="-285750">
              <a:lnSpc>
                <a:spcPct val="90000"/>
              </a:lnSpc>
              <a:spcBef>
                <a:spcPct val="20000"/>
              </a:spcBef>
              <a:buClr>
                <a:schemeClr val="tx1"/>
              </a:buClr>
              <a:buFontTx/>
              <a:buChar char="•"/>
            </a:pPr>
            <a:r>
              <a:rPr lang="sv-SE" sz="1600" b="1" dirty="0">
                <a:effectLst>
                  <a:outerShdw blurRad="38100" dist="38100" dir="2700000" algn="tl">
                    <a:srgbClr val="000000">
                      <a:alpha val="43137"/>
                    </a:srgbClr>
                  </a:outerShdw>
                </a:effectLst>
                <a:latin typeface="Arial" charset="0"/>
              </a:rPr>
              <a:t>100 </a:t>
            </a:r>
            <a:r>
              <a:rPr lang="en-GB" sz="1600" b="1" dirty="0">
                <a:effectLst>
                  <a:outerShdw blurRad="38100" dist="38100" dir="2700000" algn="tl">
                    <a:srgbClr val="000000">
                      <a:alpha val="43137"/>
                    </a:srgbClr>
                  </a:outerShdw>
                </a:effectLst>
                <a:latin typeface="Arial" charset="0"/>
              </a:rPr>
              <a:t>basket cells</a:t>
            </a:r>
          </a:p>
          <a:p>
            <a:pPr marL="342900" indent="-342900">
              <a:lnSpc>
                <a:spcPct val="90000"/>
              </a:lnSpc>
              <a:spcBef>
                <a:spcPct val="20000"/>
              </a:spcBef>
              <a:buClr>
                <a:schemeClr val="hlink"/>
              </a:buClr>
              <a:buSzPct val="60000"/>
              <a:buFont typeface="Wingdings" pitchFamily="2" charset="2"/>
              <a:buChar char="n"/>
            </a:pPr>
            <a:r>
              <a:rPr lang="sv-SE" b="1" dirty="0">
                <a:effectLst>
                  <a:outerShdw blurRad="38100" dist="38100" dir="2700000" algn="tl">
                    <a:srgbClr val="000000">
                      <a:alpha val="43137"/>
                    </a:srgbClr>
                  </a:outerShdw>
                </a:effectLst>
                <a:latin typeface="Arial" charset="0"/>
              </a:rPr>
              <a:t>29700 neurons</a:t>
            </a:r>
          </a:p>
          <a:p>
            <a:pPr marL="342900" indent="-342900">
              <a:lnSpc>
                <a:spcPct val="90000"/>
              </a:lnSpc>
              <a:spcBef>
                <a:spcPct val="20000"/>
              </a:spcBef>
              <a:buClr>
                <a:schemeClr val="hlink"/>
              </a:buClr>
              <a:buSzPct val="60000"/>
              <a:buFont typeface="Wingdings" pitchFamily="2" charset="2"/>
              <a:buChar char="n"/>
            </a:pPr>
            <a:r>
              <a:rPr lang="sv-SE" b="1" dirty="0">
                <a:effectLst>
                  <a:outerShdw blurRad="38100" dist="38100" dir="2700000" algn="tl">
                    <a:srgbClr val="000000">
                      <a:alpha val="43137"/>
                    </a:srgbClr>
                  </a:outerShdw>
                </a:effectLst>
                <a:latin typeface="Arial" charset="0"/>
              </a:rPr>
              <a:t>15 million synapses</a:t>
            </a:r>
          </a:p>
          <a:p>
            <a:pPr marL="342900" indent="-342900">
              <a:lnSpc>
                <a:spcPct val="90000"/>
              </a:lnSpc>
              <a:spcBef>
                <a:spcPct val="20000"/>
              </a:spcBef>
              <a:buClr>
                <a:schemeClr val="hlink"/>
              </a:buClr>
              <a:buSzPct val="60000"/>
              <a:buFont typeface="Wingdings" pitchFamily="2" charset="2"/>
              <a:buChar char="n"/>
            </a:pPr>
            <a:r>
              <a:rPr lang="sv-SE" b="1" dirty="0">
                <a:effectLst>
                  <a:outerShdw blurRad="38100" dist="38100" dir="2700000" algn="tl">
                    <a:srgbClr val="000000">
                      <a:alpha val="43137"/>
                    </a:srgbClr>
                  </a:outerShdw>
                </a:effectLst>
                <a:latin typeface="Arial" charset="0"/>
              </a:rPr>
              <a:t>100 patterns </a:t>
            </a:r>
            <a:r>
              <a:rPr lang="sv-SE" b="1" dirty="0" smtClean="0">
                <a:effectLst>
                  <a:outerShdw blurRad="38100" dist="38100" dir="2700000" algn="tl">
                    <a:srgbClr val="000000">
                      <a:alpha val="43137"/>
                    </a:srgbClr>
                  </a:outerShdw>
                </a:effectLst>
                <a:latin typeface="Arial" charset="0"/>
              </a:rPr>
              <a:t>stored</a:t>
            </a:r>
          </a:p>
          <a:p>
            <a:pPr marL="342900" indent="-342900">
              <a:lnSpc>
                <a:spcPct val="90000"/>
              </a:lnSpc>
              <a:spcBef>
                <a:spcPct val="20000"/>
              </a:spcBef>
              <a:buClr>
                <a:schemeClr val="hlink"/>
              </a:buClr>
              <a:buSzPct val="60000"/>
              <a:buFont typeface="Wingdings" pitchFamily="2" charset="2"/>
              <a:buChar char="n"/>
            </a:pPr>
            <a:endParaRPr lang="sv-SE" b="1" dirty="0" smtClean="0">
              <a:effectLst>
                <a:outerShdw blurRad="38100" dist="38100" dir="2700000" algn="tl">
                  <a:srgbClr val="000000">
                    <a:alpha val="43137"/>
                  </a:srgbClr>
                </a:outerShdw>
              </a:effectLst>
              <a:latin typeface="Arial" charset="0"/>
            </a:endParaRPr>
          </a:p>
          <a:p>
            <a:pPr marL="342900" indent="-342900">
              <a:lnSpc>
                <a:spcPct val="90000"/>
              </a:lnSpc>
              <a:spcBef>
                <a:spcPct val="20000"/>
              </a:spcBef>
              <a:buClr>
                <a:schemeClr val="hlink"/>
              </a:buClr>
              <a:buSzPct val="60000"/>
              <a:buFont typeface="Wingdings" pitchFamily="2" charset="2"/>
              <a:buChar char="n"/>
            </a:pPr>
            <a:r>
              <a:rPr lang="sv-SE" b="1" dirty="0" smtClean="0">
                <a:effectLst>
                  <a:outerShdw blurRad="38100" dist="38100" dir="2700000" algn="tl">
                    <a:srgbClr val="000000">
                      <a:alpha val="43137"/>
                    </a:srgbClr>
                  </a:outerShdw>
                </a:effectLst>
                <a:latin typeface="Arial" charset="0"/>
              </a:rPr>
              <a:t>W trained offline</a:t>
            </a:r>
          </a:p>
          <a:p>
            <a:pPr marL="342900" indent="-342900">
              <a:lnSpc>
                <a:spcPct val="90000"/>
              </a:lnSpc>
              <a:spcBef>
                <a:spcPct val="20000"/>
              </a:spcBef>
              <a:buClr>
                <a:schemeClr val="hlink"/>
              </a:buClr>
              <a:buSzPct val="60000"/>
              <a:buFont typeface="Wingdings" pitchFamily="2" charset="2"/>
              <a:buChar char="n"/>
            </a:pPr>
            <a:r>
              <a:rPr lang="sv-SE" b="1" u="sng" dirty="0" smtClean="0">
                <a:effectLst>
                  <a:outerShdw blurRad="38100" dist="38100" dir="2700000" algn="tl">
                    <a:srgbClr val="000000">
                      <a:alpha val="43137"/>
                    </a:srgbClr>
                  </a:outerShdw>
                </a:effectLst>
                <a:latin typeface="Arial" charset="0"/>
              </a:rPr>
              <a:t>(A-)symmetric</a:t>
            </a:r>
          </a:p>
        </p:txBody>
      </p:sp>
      <p:pic>
        <p:nvPicPr>
          <p:cNvPr id="18436" name="Picture 7" descr="frame0132"/>
          <p:cNvPicPr>
            <a:picLocks noChangeAspect="1" noChangeArrowheads="1"/>
          </p:cNvPicPr>
          <p:nvPr/>
        </p:nvPicPr>
        <p:blipFill>
          <a:blip r:embed="rId3" cstate="print"/>
          <a:srcRect/>
          <a:stretch>
            <a:fillRect/>
          </a:stretch>
        </p:blipFill>
        <p:spPr bwMode="auto">
          <a:xfrm>
            <a:off x="1911350" y="1412875"/>
            <a:ext cx="4835526" cy="4464050"/>
          </a:xfrm>
          <a:prstGeom prst="rect">
            <a:avLst/>
          </a:prstGeom>
          <a:noFill/>
          <a:ln w="9525">
            <a:noFill/>
            <a:miter lim="800000"/>
            <a:headEnd/>
            <a:tailEnd/>
          </a:ln>
        </p:spPr>
      </p:pic>
      <p:sp>
        <p:nvSpPr>
          <p:cNvPr id="18437" name="Freeform 9"/>
          <p:cNvSpPr>
            <a:spLocks/>
          </p:cNvSpPr>
          <p:nvPr/>
        </p:nvSpPr>
        <p:spPr bwMode="auto">
          <a:xfrm>
            <a:off x="2874964" y="2628900"/>
            <a:ext cx="1884362" cy="1887538"/>
          </a:xfrm>
          <a:custGeom>
            <a:avLst/>
            <a:gdLst>
              <a:gd name="T0" fmla="*/ 2147483647 w 1095"/>
              <a:gd name="T1" fmla="*/ 2147483647 h 1189"/>
              <a:gd name="T2" fmla="*/ 2147483647 w 1095"/>
              <a:gd name="T3" fmla="*/ 2147483647 h 1189"/>
              <a:gd name="T4" fmla="*/ 2147483647 w 1095"/>
              <a:gd name="T5" fmla="*/ 2147483647 h 1189"/>
              <a:gd name="T6" fmla="*/ 2147483647 w 1095"/>
              <a:gd name="T7" fmla="*/ 2147483647 h 1189"/>
              <a:gd name="T8" fmla="*/ 2147483647 w 1095"/>
              <a:gd name="T9" fmla="*/ 2147483647 h 1189"/>
              <a:gd name="T10" fmla="*/ 2147483647 w 1095"/>
              <a:gd name="T11" fmla="*/ 2147483647 h 1189"/>
              <a:gd name="T12" fmla="*/ 2147483647 w 1095"/>
              <a:gd name="T13" fmla="*/ 2147483647 h 1189"/>
              <a:gd name="T14" fmla="*/ 2147483647 w 1095"/>
              <a:gd name="T15" fmla="*/ 2147483647 h 1189"/>
              <a:gd name="T16" fmla="*/ 2147483647 w 1095"/>
              <a:gd name="T17" fmla="*/ 2147483647 h 1189"/>
              <a:gd name="T18" fmla="*/ 2147483647 w 1095"/>
              <a:gd name="T19" fmla="*/ 2147483647 h 1189"/>
              <a:gd name="T20" fmla="*/ 2147483647 w 1095"/>
              <a:gd name="T21" fmla="*/ 2147483647 h 1189"/>
              <a:gd name="T22" fmla="*/ 2147483647 w 1095"/>
              <a:gd name="T23" fmla="*/ 2147483647 h 1189"/>
              <a:gd name="T24" fmla="*/ 2147483647 w 1095"/>
              <a:gd name="T25" fmla="*/ 2147483647 h 1189"/>
              <a:gd name="T26" fmla="*/ 2147483647 w 1095"/>
              <a:gd name="T27" fmla="*/ 2147483647 h 1189"/>
              <a:gd name="T28" fmla="*/ 2147483647 w 1095"/>
              <a:gd name="T29" fmla="*/ 2147483647 h 1189"/>
              <a:gd name="T30" fmla="*/ 2147483647 w 1095"/>
              <a:gd name="T31" fmla="*/ 2147483647 h 1189"/>
              <a:gd name="T32" fmla="*/ 2147483647 w 1095"/>
              <a:gd name="T33" fmla="*/ 2147483647 h 1189"/>
              <a:gd name="T34" fmla="*/ 2147483647 w 1095"/>
              <a:gd name="T35" fmla="*/ 2147483647 h 1189"/>
              <a:gd name="T36" fmla="*/ 2147483647 w 1095"/>
              <a:gd name="T37" fmla="*/ 2147483647 h 1189"/>
              <a:gd name="T38" fmla="*/ 2147483647 w 1095"/>
              <a:gd name="T39" fmla="*/ 2147483647 h 1189"/>
              <a:gd name="T40" fmla="*/ 2147483647 w 1095"/>
              <a:gd name="T41" fmla="*/ 2147483647 h 1189"/>
              <a:gd name="T42" fmla="*/ 2147483647 w 1095"/>
              <a:gd name="T43" fmla="*/ 2147483647 h 1189"/>
              <a:gd name="T44" fmla="*/ 2147483647 w 1095"/>
              <a:gd name="T45" fmla="*/ 2147483647 h 1189"/>
              <a:gd name="T46" fmla="*/ 2147483647 w 1095"/>
              <a:gd name="T47" fmla="*/ 2147483647 h 1189"/>
              <a:gd name="T48" fmla="*/ 2147483647 w 1095"/>
              <a:gd name="T49" fmla="*/ 2147483647 h 1189"/>
              <a:gd name="T50" fmla="*/ 2147483647 w 1095"/>
              <a:gd name="T51" fmla="*/ 2147483647 h 1189"/>
              <a:gd name="T52" fmla="*/ 2147483647 w 1095"/>
              <a:gd name="T53" fmla="*/ 2147483647 h 1189"/>
              <a:gd name="T54" fmla="*/ 2147483647 w 1095"/>
              <a:gd name="T55" fmla="*/ 2147483647 h 1189"/>
              <a:gd name="T56" fmla="*/ 2147483647 w 1095"/>
              <a:gd name="T57" fmla="*/ 2147483647 h 1189"/>
              <a:gd name="T58" fmla="*/ 2147483647 w 1095"/>
              <a:gd name="T59" fmla="*/ 2147483647 h 1189"/>
              <a:gd name="T60" fmla="*/ 2147483647 w 1095"/>
              <a:gd name="T61" fmla="*/ 2147483647 h 1189"/>
              <a:gd name="T62" fmla="*/ 2147483647 w 1095"/>
              <a:gd name="T63" fmla="*/ 2147483647 h 1189"/>
              <a:gd name="T64" fmla="*/ 2147483647 w 1095"/>
              <a:gd name="T65" fmla="*/ 2147483647 h 1189"/>
              <a:gd name="T66" fmla="*/ 2147483647 w 1095"/>
              <a:gd name="T67" fmla="*/ 2147483647 h 1189"/>
              <a:gd name="T68" fmla="*/ 2147483647 w 1095"/>
              <a:gd name="T69" fmla="*/ 2147483647 h 1189"/>
              <a:gd name="T70" fmla="*/ 2147483647 w 1095"/>
              <a:gd name="T71" fmla="*/ 2147483647 h 1189"/>
              <a:gd name="T72" fmla="*/ 2147483647 w 1095"/>
              <a:gd name="T73" fmla="*/ 2147483647 h 1189"/>
              <a:gd name="T74" fmla="*/ 2147483647 w 1095"/>
              <a:gd name="T75" fmla="*/ 2147483647 h 1189"/>
              <a:gd name="T76" fmla="*/ 2147483647 w 1095"/>
              <a:gd name="T77" fmla="*/ 2147483647 h 1189"/>
              <a:gd name="T78" fmla="*/ 2147483647 w 1095"/>
              <a:gd name="T79" fmla="*/ 2147483647 h 1189"/>
              <a:gd name="T80" fmla="*/ 2147483647 w 1095"/>
              <a:gd name="T81" fmla="*/ 2147483647 h 1189"/>
              <a:gd name="T82" fmla="*/ 2147483647 w 1095"/>
              <a:gd name="T83" fmla="*/ 2147483647 h 1189"/>
              <a:gd name="T84" fmla="*/ 2147483647 w 1095"/>
              <a:gd name="T85" fmla="*/ 2147483647 h 1189"/>
              <a:gd name="T86" fmla="*/ 2147483647 w 1095"/>
              <a:gd name="T87" fmla="*/ 2147483647 h 1189"/>
              <a:gd name="T88" fmla="*/ 2147483647 w 1095"/>
              <a:gd name="T89" fmla="*/ 2147483647 h 1189"/>
              <a:gd name="T90" fmla="*/ 2147483647 w 1095"/>
              <a:gd name="T91" fmla="*/ 2147483647 h 11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95"/>
              <a:gd name="T139" fmla="*/ 0 h 1189"/>
              <a:gd name="T140" fmla="*/ 1095 w 1095"/>
              <a:gd name="T141" fmla="*/ 1189 h 118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95" h="1189">
                <a:moveTo>
                  <a:pt x="237" y="736"/>
                </a:moveTo>
                <a:cubicBezTo>
                  <a:pt x="241" y="715"/>
                  <a:pt x="238" y="718"/>
                  <a:pt x="216" y="717"/>
                </a:cubicBezTo>
                <a:cubicBezTo>
                  <a:pt x="202" y="715"/>
                  <a:pt x="192" y="712"/>
                  <a:pt x="179" y="709"/>
                </a:cubicBezTo>
                <a:cubicBezTo>
                  <a:pt x="174" y="706"/>
                  <a:pt x="171" y="702"/>
                  <a:pt x="166" y="699"/>
                </a:cubicBezTo>
                <a:cubicBezTo>
                  <a:pt x="161" y="691"/>
                  <a:pt x="153" y="690"/>
                  <a:pt x="147" y="682"/>
                </a:cubicBezTo>
                <a:cubicBezTo>
                  <a:pt x="140" y="645"/>
                  <a:pt x="159" y="644"/>
                  <a:pt x="120" y="642"/>
                </a:cubicBezTo>
                <a:cubicBezTo>
                  <a:pt x="113" y="639"/>
                  <a:pt x="108" y="635"/>
                  <a:pt x="102" y="632"/>
                </a:cubicBezTo>
                <a:cubicBezTo>
                  <a:pt x="100" y="623"/>
                  <a:pt x="95" y="621"/>
                  <a:pt x="90" y="614"/>
                </a:cubicBezTo>
                <a:cubicBezTo>
                  <a:pt x="88" y="603"/>
                  <a:pt x="84" y="590"/>
                  <a:pt x="78" y="581"/>
                </a:cubicBezTo>
                <a:cubicBezTo>
                  <a:pt x="73" y="554"/>
                  <a:pt x="87" y="564"/>
                  <a:pt x="101" y="550"/>
                </a:cubicBezTo>
                <a:cubicBezTo>
                  <a:pt x="98" y="545"/>
                  <a:pt x="94" y="542"/>
                  <a:pt x="91" y="538"/>
                </a:cubicBezTo>
                <a:cubicBezTo>
                  <a:pt x="87" y="512"/>
                  <a:pt x="80" y="476"/>
                  <a:pt x="98" y="454"/>
                </a:cubicBezTo>
                <a:cubicBezTo>
                  <a:pt x="98" y="452"/>
                  <a:pt x="98" y="449"/>
                  <a:pt x="99" y="448"/>
                </a:cubicBezTo>
                <a:cubicBezTo>
                  <a:pt x="101" y="446"/>
                  <a:pt x="105" y="448"/>
                  <a:pt x="106" y="446"/>
                </a:cubicBezTo>
                <a:cubicBezTo>
                  <a:pt x="118" y="413"/>
                  <a:pt x="46" y="419"/>
                  <a:pt x="45" y="419"/>
                </a:cubicBezTo>
                <a:cubicBezTo>
                  <a:pt x="26" y="400"/>
                  <a:pt x="31" y="375"/>
                  <a:pt x="22" y="352"/>
                </a:cubicBezTo>
                <a:cubicBezTo>
                  <a:pt x="24" y="312"/>
                  <a:pt x="14" y="308"/>
                  <a:pt x="48" y="306"/>
                </a:cubicBezTo>
                <a:cubicBezTo>
                  <a:pt x="41" y="300"/>
                  <a:pt x="39" y="293"/>
                  <a:pt x="35" y="286"/>
                </a:cubicBezTo>
                <a:cubicBezTo>
                  <a:pt x="35" y="284"/>
                  <a:pt x="35" y="282"/>
                  <a:pt x="34" y="280"/>
                </a:cubicBezTo>
                <a:cubicBezTo>
                  <a:pt x="33" y="279"/>
                  <a:pt x="31" y="279"/>
                  <a:pt x="30" y="277"/>
                </a:cubicBezTo>
                <a:cubicBezTo>
                  <a:pt x="28" y="272"/>
                  <a:pt x="27" y="261"/>
                  <a:pt x="27" y="261"/>
                </a:cubicBezTo>
                <a:cubicBezTo>
                  <a:pt x="28" y="249"/>
                  <a:pt x="33" y="223"/>
                  <a:pt x="24" y="210"/>
                </a:cubicBezTo>
                <a:cubicBezTo>
                  <a:pt x="20" y="196"/>
                  <a:pt x="16" y="182"/>
                  <a:pt x="11" y="168"/>
                </a:cubicBezTo>
                <a:cubicBezTo>
                  <a:pt x="8" y="161"/>
                  <a:pt x="4" y="155"/>
                  <a:pt x="2" y="147"/>
                </a:cubicBezTo>
                <a:cubicBezTo>
                  <a:pt x="4" y="128"/>
                  <a:pt x="0" y="123"/>
                  <a:pt x="13" y="115"/>
                </a:cubicBezTo>
                <a:cubicBezTo>
                  <a:pt x="37" y="116"/>
                  <a:pt x="62" y="115"/>
                  <a:pt x="86" y="117"/>
                </a:cubicBezTo>
                <a:cubicBezTo>
                  <a:pt x="95" y="118"/>
                  <a:pt x="99" y="132"/>
                  <a:pt x="109" y="134"/>
                </a:cubicBezTo>
                <a:cubicBezTo>
                  <a:pt x="113" y="139"/>
                  <a:pt x="117" y="139"/>
                  <a:pt x="123" y="141"/>
                </a:cubicBezTo>
                <a:cubicBezTo>
                  <a:pt x="178" y="137"/>
                  <a:pt x="138" y="137"/>
                  <a:pt x="165" y="126"/>
                </a:cubicBezTo>
                <a:cubicBezTo>
                  <a:pt x="173" y="115"/>
                  <a:pt x="178" y="114"/>
                  <a:pt x="192" y="112"/>
                </a:cubicBezTo>
                <a:cubicBezTo>
                  <a:pt x="191" y="100"/>
                  <a:pt x="192" y="90"/>
                  <a:pt x="182" y="83"/>
                </a:cubicBezTo>
                <a:cubicBezTo>
                  <a:pt x="178" y="76"/>
                  <a:pt x="175" y="79"/>
                  <a:pt x="171" y="72"/>
                </a:cubicBezTo>
                <a:cubicBezTo>
                  <a:pt x="173" y="61"/>
                  <a:pt x="175" y="52"/>
                  <a:pt x="187" y="50"/>
                </a:cubicBezTo>
                <a:cubicBezTo>
                  <a:pt x="196" y="37"/>
                  <a:pt x="230" y="43"/>
                  <a:pt x="237" y="43"/>
                </a:cubicBezTo>
                <a:cubicBezTo>
                  <a:pt x="247" y="41"/>
                  <a:pt x="252" y="37"/>
                  <a:pt x="264" y="35"/>
                </a:cubicBezTo>
                <a:cubicBezTo>
                  <a:pt x="272" y="22"/>
                  <a:pt x="285" y="20"/>
                  <a:pt x="299" y="18"/>
                </a:cubicBezTo>
                <a:cubicBezTo>
                  <a:pt x="318" y="10"/>
                  <a:pt x="305" y="14"/>
                  <a:pt x="338" y="13"/>
                </a:cubicBezTo>
                <a:cubicBezTo>
                  <a:pt x="355" y="10"/>
                  <a:pt x="352" y="8"/>
                  <a:pt x="373" y="10"/>
                </a:cubicBezTo>
                <a:cubicBezTo>
                  <a:pt x="383" y="16"/>
                  <a:pt x="373" y="25"/>
                  <a:pt x="384" y="29"/>
                </a:cubicBezTo>
                <a:cubicBezTo>
                  <a:pt x="393" y="50"/>
                  <a:pt x="382" y="29"/>
                  <a:pt x="437" y="35"/>
                </a:cubicBezTo>
                <a:cubicBezTo>
                  <a:pt x="441" y="35"/>
                  <a:pt x="444" y="41"/>
                  <a:pt x="448" y="42"/>
                </a:cubicBezTo>
                <a:cubicBezTo>
                  <a:pt x="457" y="49"/>
                  <a:pt x="452" y="62"/>
                  <a:pt x="462" y="70"/>
                </a:cubicBezTo>
                <a:cubicBezTo>
                  <a:pt x="469" y="64"/>
                  <a:pt x="476" y="62"/>
                  <a:pt x="485" y="61"/>
                </a:cubicBezTo>
                <a:cubicBezTo>
                  <a:pt x="499" y="53"/>
                  <a:pt x="520" y="48"/>
                  <a:pt x="536" y="45"/>
                </a:cubicBezTo>
                <a:cubicBezTo>
                  <a:pt x="540" y="35"/>
                  <a:pt x="548" y="32"/>
                  <a:pt x="558" y="30"/>
                </a:cubicBezTo>
                <a:cubicBezTo>
                  <a:pt x="560" y="26"/>
                  <a:pt x="563" y="22"/>
                  <a:pt x="565" y="18"/>
                </a:cubicBezTo>
                <a:cubicBezTo>
                  <a:pt x="567" y="9"/>
                  <a:pt x="576" y="4"/>
                  <a:pt x="584" y="0"/>
                </a:cubicBezTo>
                <a:cubicBezTo>
                  <a:pt x="600" y="1"/>
                  <a:pt x="616" y="5"/>
                  <a:pt x="632" y="10"/>
                </a:cubicBezTo>
                <a:cubicBezTo>
                  <a:pt x="635" y="17"/>
                  <a:pt x="636" y="25"/>
                  <a:pt x="637" y="32"/>
                </a:cubicBezTo>
                <a:cubicBezTo>
                  <a:pt x="638" y="44"/>
                  <a:pt x="637" y="46"/>
                  <a:pt x="643" y="54"/>
                </a:cubicBezTo>
                <a:cubicBezTo>
                  <a:pt x="645" y="102"/>
                  <a:pt x="639" y="96"/>
                  <a:pt x="677" y="99"/>
                </a:cubicBezTo>
                <a:cubicBezTo>
                  <a:pt x="678" y="104"/>
                  <a:pt x="682" y="114"/>
                  <a:pt x="682" y="114"/>
                </a:cubicBezTo>
                <a:cubicBezTo>
                  <a:pt x="683" y="126"/>
                  <a:pt x="678" y="137"/>
                  <a:pt x="690" y="139"/>
                </a:cubicBezTo>
                <a:cubicBezTo>
                  <a:pt x="700" y="144"/>
                  <a:pt x="709" y="142"/>
                  <a:pt x="720" y="141"/>
                </a:cubicBezTo>
                <a:cubicBezTo>
                  <a:pt x="724" y="130"/>
                  <a:pt x="723" y="100"/>
                  <a:pt x="733" y="96"/>
                </a:cubicBezTo>
                <a:cubicBezTo>
                  <a:pt x="737" y="97"/>
                  <a:pt x="740" y="98"/>
                  <a:pt x="744" y="98"/>
                </a:cubicBezTo>
                <a:cubicBezTo>
                  <a:pt x="754" y="99"/>
                  <a:pt x="763" y="98"/>
                  <a:pt x="773" y="99"/>
                </a:cubicBezTo>
                <a:cubicBezTo>
                  <a:pt x="784" y="100"/>
                  <a:pt x="794" y="106"/>
                  <a:pt x="806" y="107"/>
                </a:cubicBezTo>
                <a:cubicBezTo>
                  <a:pt x="810" y="109"/>
                  <a:pt x="816" y="106"/>
                  <a:pt x="818" y="110"/>
                </a:cubicBezTo>
                <a:cubicBezTo>
                  <a:pt x="823" y="119"/>
                  <a:pt x="819" y="136"/>
                  <a:pt x="829" y="150"/>
                </a:cubicBezTo>
                <a:cubicBezTo>
                  <a:pt x="830" y="169"/>
                  <a:pt x="828" y="168"/>
                  <a:pt x="843" y="173"/>
                </a:cubicBezTo>
                <a:cubicBezTo>
                  <a:pt x="864" y="172"/>
                  <a:pt x="889" y="183"/>
                  <a:pt x="906" y="171"/>
                </a:cubicBezTo>
                <a:cubicBezTo>
                  <a:pt x="917" y="164"/>
                  <a:pt x="901" y="133"/>
                  <a:pt x="901" y="133"/>
                </a:cubicBezTo>
                <a:cubicBezTo>
                  <a:pt x="903" y="102"/>
                  <a:pt x="914" y="112"/>
                  <a:pt x="949" y="110"/>
                </a:cubicBezTo>
                <a:cubicBezTo>
                  <a:pt x="955" y="107"/>
                  <a:pt x="956" y="102"/>
                  <a:pt x="962" y="99"/>
                </a:cubicBezTo>
                <a:cubicBezTo>
                  <a:pt x="968" y="89"/>
                  <a:pt x="979" y="95"/>
                  <a:pt x="986" y="101"/>
                </a:cubicBezTo>
                <a:cubicBezTo>
                  <a:pt x="988" y="112"/>
                  <a:pt x="985" y="103"/>
                  <a:pt x="995" y="112"/>
                </a:cubicBezTo>
                <a:cubicBezTo>
                  <a:pt x="1001" y="117"/>
                  <a:pt x="1002" y="129"/>
                  <a:pt x="1003" y="136"/>
                </a:cubicBezTo>
                <a:cubicBezTo>
                  <a:pt x="1005" y="173"/>
                  <a:pt x="991" y="198"/>
                  <a:pt x="1026" y="203"/>
                </a:cubicBezTo>
                <a:cubicBezTo>
                  <a:pt x="1029" y="210"/>
                  <a:pt x="1034" y="214"/>
                  <a:pt x="1035" y="222"/>
                </a:cubicBezTo>
                <a:cubicBezTo>
                  <a:pt x="1034" y="234"/>
                  <a:pt x="1040" y="248"/>
                  <a:pt x="1027" y="251"/>
                </a:cubicBezTo>
                <a:cubicBezTo>
                  <a:pt x="1021" y="257"/>
                  <a:pt x="1020" y="265"/>
                  <a:pt x="1014" y="269"/>
                </a:cubicBezTo>
                <a:cubicBezTo>
                  <a:pt x="1013" y="275"/>
                  <a:pt x="1009" y="276"/>
                  <a:pt x="1006" y="282"/>
                </a:cubicBezTo>
                <a:cubicBezTo>
                  <a:pt x="1022" y="294"/>
                  <a:pt x="1059" y="289"/>
                  <a:pt x="1083" y="293"/>
                </a:cubicBezTo>
                <a:cubicBezTo>
                  <a:pt x="1095" y="324"/>
                  <a:pt x="1089" y="378"/>
                  <a:pt x="1056" y="398"/>
                </a:cubicBezTo>
                <a:cubicBezTo>
                  <a:pt x="1053" y="404"/>
                  <a:pt x="1047" y="404"/>
                  <a:pt x="1042" y="408"/>
                </a:cubicBezTo>
                <a:cubicBezTo>
                  <a:pt x="1032" y="404"/>
                  <a:pt x="1027" y="399"/>
                  <a:pt x="1018" y="395"/>
                </a:cubicBezTo>
                <a:cubicBezTo>
                  <a:pt x="1015" y="388"/>
                  <a:pt x="1012" y="387"/>
                  <a:pt x="1005" y="384"/>
                </a:cubicBezTo>
                <a:cubicBezTo>
                  <a:pt x="1000" y="378"/>
                  <a:pt x="996" y="373"/>
                  <a:pt x="995" y="374"/>
                </a:cubicBezTo>
                <a:cubicBezTo>
                  <a:pt x="993" y="379"/>
                  <a:pt x="995" y="385"/>
                  <a:pt x="994" y="390"/>
                </a:cubicBezTo>
                <a:cubicBezTo>
                  <a:pt x="992" y="399"/>
                  <a:pt x="984" y="415"/>
                  <a:pt x="979" y="422"/>
                </a:cubicBezTo>
                <a:cubicBezTo>
                  <a:pt x="978" y="462"/>
                  <a:pt x="988" y="468"/>
                  <a:pt x="957" y="474"/>
                </a:cubicBezTo>
                <a:cubicBezTo>
                  <a:pt x="957" y="494"/>
                  <a:pt x="949" y="516"/>
                  <a:pt x="958" y="534"/>
                </a:cubicBezTo>
                <a:cubicBezTo>
                  <a:pt x="963" y="543"/>
                  <a:pt x="982" y="529"/>
                  <a:pt x="990" y="536"/>
                </a:cubicBezTo>
                <a:cubicBezTo>
                  <a:pt x="997" y="543"/>
                  <a:pt x="991" y="556"/>
                  <a:pt x="992" y="566"/>
                </a:cubicBezTo>
                <a:cubicBezTo>
                  <a:pt x="994" y="595"/>
                  <a:pt x="987" y="653"/>
                  <a:pt x="1024" y="659"/>
                </a:cubicBezTo>
                <a:cubicBezTo>
                  <a:pt x="1029" y="664"/>
                  <a:pt x="1033" y="666"/>
                  <a:pt x="1037" y="672"/>
                </a:cubicBezTo>
                <a:cubicBezTo>
                  <a:pt x="1040" y="687"/>
                  <a:pt x="1044" y="690"/>
                  <a:pt x="1059" y="691"/>
                </a:cubicBezTo>
                <a:cubicBezTo>
                  <a:pt x="1066" y="694"/>
                  <a:pt x="1069" y="697"/>
                  <a:pt x="1075" y="701"/>
                </a:cubicBezTo>
                <a:cubicBezTo>
                  <a:pt x="1078" y="707"/>
                  <a:pt x="1079" y="713"/>
                  <a:pt x="1083" y="718"/>
                </a:cubicBezTo>
                <a:cubicBezTo>
                  <a:pt x="1083" y="736"/>
                  <a:pt x="1089" y="755"/>
                  <a:pt x="1082" y="771"/>
                </a:cubicBezTo>
                <a:cubicBezTo>
                  <a:pt x="1079" y="778"/>
                  <a:pt x="1059" y="774"/>
                  <a:pt x="1059" y="774"/>
                </a:cubicBezTo>
                <a:cubicBezTo>
                  <a:pt x="1038" y="781"/>
                  <a:pt x="1047" y="815"/>
                  <a:pt x="1061" y="826"/>
                </a:cubicBezTo>
                <a:cubicBezTo>
                  <a:pt x="1065" y="858"/>
                  <a:pt x="1069" y="869"/>
                  <a:pt x="1040" y="874"/>
                </a:cubicBezTo>
                <a:cubicBezTo>
                  <a:pt x="1023" y="883"/>
                  <a:pt x="986" y="881"/>
                  <a:pt x="966" y="882"/>
                </a:cubicBezTo>
                <a:cubicBezTo>
                  <a:pt x="963" y="900"/>
                  <a:pt x="950" y="903"/>
                  <a:pt x="934" y="906"/>
                </a:cubicBezTo>
                <a:cubicBezTo>
                  <a:pt x="933" y="957"/>
                  <a:pt x="952" y="979"/>
                  <a:pt x="914" y="992"/>
                </a:cubicBezTo>
                <a:cubicBezTo>
                  <a:pt x="901" y="1001"/>
                  <a:pt x="902" y="1014"/>
                  <a:pt x="894" y="1027"/>
                </a:cubicBezTo>
                <a:cubicBezTo>
                  <a:pt x="884" y="1075"/>
                  <a:pt x="887" y="1069"/>
                  <a:pt x="835" y="1072"/>
                </a:cubicBezTo>
                <a:cubicBezTo>
                  <a:pt x="827" y="1070"/>
                  <a:pt x="818" y="1070"/>
                  <a:pt x="811" y="1066"/>
                </a:cubicBezTo>
                <a:cubicBezTo>
                  <a:pt x="807" y="1061"/>
                  <a:pt x="804" y="1059"/>
                  <a:pt x="798" y="1058"/>
                </a:cubicBezTo>
                <a:cubicBezTo>
                  <a:pt x="776" y="1060"/>
                  <a:pt x="782" y="1074"/>
                  <a:pt x="766" y="1082"/>
                </a:cubicBezTo>
                <a:cubicBezTo>
                  <a:pt x="758" y="1092"/>
                  <a:pt x="760" y="1109"/>
                  <a:pt x="755" y="1122"/>
                </a:cubicBezTo>
                <a:cubicBezTo>
                  <a:pt x="753" y="1142"/>
                  <a:pt x="740" y="1147"/>
                  <a:pt x="722" y="1150"/>
                </a:cubicBezTo>
                <a:cubicBezTo>
                  <a:pt x="707" y="1157"/>
                  <a:pt x="729" y="1145"/>
                  <a:pt x="717" y="1157"/>
                </a:cubicBezTo>
                <a:cubicBezTo>
                  <a:pt x="707" y="1167"/>
                  <a:pt x="688" y="1159"/>
                  <a:pt x="674" y="1160"/>
                </a:cubicBezTo>
                <a:cubicBezTo>
                  <a:pt x="670" y="1171"/>
                  <a:pt x="661" y="1183"/>
                  <a:pt x="651" y="1189"/>
                </a:cubicBezTo>
                <a:cubicBezTo>
                  <a:pt x="642" y="1188"/>
                  <a:pt x="633" y="1189"/>
                  <a:pt x="624" y="1187"/>
                </a:cubicBezTo>
                <a:cubicBezTo>
                  <a:pt x="616" y="1185"/>
                  <a:pt x="615" y="1169"/>
                  <a:pt x="608" y="1165"/>
                </a:cubicBezTo>
                <a:cubicBezTo>
                  <a:pt x="604" y="1159"/>
                  <a:pt x="601" y="1158"/>
                  <a:pt x="595" y="1155"/>
                </a:cubicBezTo>
                <a:cubicBezTo>
                  <a:pt x="594" y="1150"/>
                  <a:pt x="584" y="1144"/>
                  <a:pt x="584" y="1144"/>
                </a:cubicBezTo>
                <a:cubicBezTo>
                  <a:pt x="565" y="1097"/>
                  <a:pt x="581" y="1091"/>
                  <a:pt x="613" y="1090"/>
                </a:cubicBezTo>
                <a:cubicBezTo>
                  <a:pt x="614" y="1088"/>
                  <a:pt x="623" y="1079"/>
                  <a:pt x="614" y="1077"/>
                </a:cubicBezTo>
                <a:cubicBezTo>
                  <a:pt x="599" y="1074"/>
                  <a:pt x="583" y="1078"/>
                  <a:pt x="568" y="1078"/>
                </a:cubicBezTo>
                <a:cubicBezTo>
                  <a:pt x="557" y="1083"/>
                  <a:pt x="559" y="1084"/>
                  <a:pt x="550" y="1091"/>
                </a:cubicBezTo>
                <a:cubicBezTo>
                  <a:pt x="546" y="1098"/>
                  <a:pt x="540" y="1104"/>
                  <a:pt x="534" y="1110"/>
                </a:cubicBezTo>
                <a:cubicBezTo>
                  <a:pt x="532" y="1121"/>
                  <a:pt x="513" y="1121"/>
                  <a:pt x="502" y="1123"/>
                </a:cubicBezTo>
                <a:cubicBezTo>
                  <a:pt x="455" y="1122"/>
                  <a:pt x="472" y="1128"/>
                  <a:pt x="451" y="1115"/>
                </a:cubicBezTo>
                <a:cubicBezTo>
                  <a:pt x="444" y="1104"/>
                  <a:pt x="443" y="1085"/>
                  <a:pt x="440" y="1072"/>
                </a:cubicBezTo>
                <a:cubicBezTo>
                  <a:pt x="439" y="1069"/>
                  <a:pt x="438" y="1054"/>
                  <a:pt x="432" y="1054"/>
                </a:cubicBezTo>
                <a:cubicBezTo>
                  <a:pt x="422" y="1054"/>
                  <a:pt x="412" y="1053"/>
                  <a:pt x="402" y="1053"/>
                </a:cubicBezTo>
                <a:cubicBezTo>
                  <a:pt x="395" y="1049"/>
                  <a:pt x="398" y="1042"/>
                  <a:pt x="395" y="1035"/>
                </a:cubicBezTo>
                <a:cubicBezTo>
                  <a:pt x="392" y="1015"/>
                  <a:pt x="395" y="993"/>
                  <a:pt x="397" y="973"/>
                </a:cubicBezTo>
                <a:cubicBezTo>
                  <a:pt x="389" y="970"/>
                  <a:pt x="381" y="972"/>
                  <a:pt x="374" y="976"/>
                </a:cubicBezTo>
                <a:cubicBezTo>
                  <a:pt x="373" y="983"/>
                  <a:pt x="371" y="986"/>
                  <a:pt x="365" y="990"/>
                </a:cubicBezTo>
                <a:cubicBezTo>
                  <a:pt x="360" y="1001"/>
                  <a:pt x="354" y="996"/>
                  <a:pt x="342" y="994"/>
                </a:cubicBezTo>
                <a:cubicBezTo>
                  <a:pt x="333" y="989"/>
                  <a:pt x="336" y="992"/>
                  <a:pt x="331" y="986"/>
                </a:cubicBezTo>
                <a:cubicBezTo>
                  <a:pt x="328" y="962"/>
                  <a:pt x="323" y="933"/>
                  <a:pt x="301" y="920"/>
                </a:cubicBezTo>
                <a:cubicBezTo>
                  <a:pt x="297" y="905"/>
                  <a:pt x="287" y="916"/>
                  <a:pt x="278" y="906"/>
                </a:cubicBezTo>
                <a:cubicBezTo>
                  <a:pt x="270" y="898"/>
                  <a:pt x="268" y="887"/>
                  <a:pt x="256" y="885"/>
                </a:cubicBezTo>
                <a:cubicBezTo>
                  <a:pt x="234" y="888"/>
                  <a:pt x="225" y="899"/>
                  <a:pt x="205" y="904"/>
                </a:cubicBezTo>
                <a:cubicBezTo>
                  <a:pt x="199" y="886"/>
                  <a:pt x="185" y="873"/>
                  <a:pt x="168" y="867"/>
                </a:cubicBezTo>
                <a:cubicBezTo>
                  <a:pt x="164" y="860"/>
                  <a:pt x="160" y="854"/>
                  <a:pt x="155" y="848"/>
                </a:cubicBezTo>
                <a:cubicBezTo>
                  <a:pt x="149" y="831"/>
                  <a:pt x="144" y="813"/>
                  <a:pt x="166" y="808"/>
                </a:cubicBezTo>
                <a:cubicBezTo>
                  <a:pt x="179" y="802"/>
                  <a:pt x="189" y="790"/>
                  <a:pt x="202" y="789"/>
                </a:cubicBezTo>
                <a:cubicBezTo>
                  <a:pt x="216" y="779"/>
                  <a:pt x="233" y="787"/>
                  <a:pt x="248" y="790"/>
                </a:cubicBezTo>
                <a:cubicBezTo>
                  <a:pt x="264" y="796"/>
                  <a:pt x="239" y="799"/>
                  <a:pt x="270" y="795"/>
                </a:cubicBezTo>
                <a:cubicBezTo>
                  <a:pt x="261" y="788"/>
                  <a:pt x="257" y="782"/>
                  <a:pt x="251" y="773"/>
                </a:cubicBezTo>
                <a:cubicBezTo>
                  <a:pt x="248" y="759"/>
                  <a:pt x="246" y="772"/>
                  <a:pt x="246" y="749"/>
                </a:cubicBezTo>
              </a:path>
            </a:pathLst>
          </a:custGeom>
          <a:noFill/>
          <a:ln w="28575" cmpd="sng">
            <a:solidFill>
              <a:srgbClr val="FF0000"/>
            </a:solidFill>
            <a:round/>
            <a:headEnd/>
            <a:tailEnd/>
          </a:ln>
        </p:spPr>
        <p:txBody>
          <a:bodyPr/>
          <a:lstStyle/>
          <a:p>
            <a:endParaRPr lang="en-US"/>
          </a:p>
        </p:txBody>
      </p:sp>
      <p:pic>
        <p:nvPicPr>
          <p:cNvPr id="215050" name="Picture 10"/>
          <p:cNvPicPr>
            <a:picLocks noChangeAspect="1" noChangeArrowheads="1"/>
          </p:cNvPicPr>
          <p:nvPr/>
        </p:nvPicPr>
        <p:blipFill>
          <a:blip r:embed="rId4" cstate="print"/>
          <a:srcRect l="4239" t="3789" r="3148" b="4376"/>
          <a:stretch>
            <a:fillRect/>
          </a:stretch>
        </p:blipFill>
        <p:spPr bwMode="auto">
          <a:xfrm>
            <a:off x="1928788" y="1412877"/>
            <a:ext cx="4824412" cy="4500563"/>
          </a:xfrm>
          <a:prstGeom prst="rect">
            <a:avLst/>
          </a:prstGeom>
          <a:noFill/>
          <a:ln w="9525">
            <a:noFill/>
            <a:miter lim="800000"/>
            <a:headEnd/>
            <a:tailEnd/>
          </a:ln>
        </p:spPr>
      </p:pic>
      <p:sp>
        <p:nvSpPr>
          <p:cNvPr id="215052" name="AutoShape 12"/>
          <p:cNvSpPr>
            <a:spLocks/>
          </p:cNvSpPr>
          <p:nvPr/>
        </p:nvSpPr>
        <p:spPr bwMode="auto">
          <a:xfrm>
            <a:off x="376239" y="2960688"/>
            <a:ext cx="1255712" cy="715962"/>
          </a:xfrm>
          <a:prstGeom prst="borderCallout2">
            <a:avLst>
              <a:gd name="adj1" fmla="val 15963"/>
              <a:gd name="adj2" fmla="val 106069"/>
              <a:gd name="adj3" fmla="val 15963"/>
              <a:gd name="adj4" fmla="val 179014"/>
              <a:gd name="adj5" fmla="val 92903"/>
              <a:gd name="adj6" fmla="val 254995"/>
            </a:avLst>
          </a:prstGeom>
          <a:solidFill>
            <a:schemeClr val="bg1"/>
          </a:solidFill>
          <a:ln w="28575" algn="ctr">
            <a:solidFill>
              <a:srgbClr val="FF6600"/>
            </a:solidFill>
            <a:miter lim="800000"/>
            <a:headEnd/>
            <a:tailEnd/>
          </a:ln>
        </p:spPr>
        <p:txBody>
          <a:bodyPr anchor="ctr"/>
          <a:lstStyle/>
          <a:p>
            <a:pPr algn="ctr"/>
            <a:r>
              <a:rPr lang="sv-SE" sz="1200" b="1">
                <a:latin typeface="Arial" charset="0"/>
              </a:rPr>
              <a:t>Active minicolumn (30 pyramidal cells)</a:t>
            </a:r>
            <a:endParaRPr lang="en-US" sz="1200" b="1">
              <a:latin typeface="Arial" charset="0"/>
            </a:endParaRPr>
          </a:p>
        </p:txBody>
      </p:sp>
      <p:sp>
        <p:nvSpPr>
          <p:cNvPr id="215053" name="AutoShape 13"/>
          <p:cNvSpPr>
            <a:spLocks/>
          </p:cNvSpPr>
          <p:nvPr/>
        </p:nvSpPr>
        <p:spPr bwMode="auto">
          <a:xfrm>
            <a:off x="376239" y="3789363"/>
            <a:ext cx="1255712" cy="431800"/>
          </a:xfrm>
          <a:prstGeom prst="borderCallout2">
            <a:avLst>
              <a:gd name="adj1" fmla="val 26472"/>
              <a:gd name="adj2" fmla="val 106069"/>
              <a:gd name="adj3" fmla="val 26472"/>
              <a:gd name="adj4" fmla="val 172315"/>
              <a:gd name="adj5" fmla="val 2204"/>
              <a:gd name="adj6" fmla="val 241593"/>
            </a:avLst>
          </a:prstGeom>
          <a:solidFill>
            <a:schemeClr val="bg1"/>
          </a:solidFill>
          <a:ln w="28575" algn="ctr">
            <a:solidFill>
              <a:srgbClr val="FF6600"/>
            </a:solidFill>
            <a:miter lim="800000"/>
            <a:headEnd/>
            <a:tailEnd/>
          </a:ln>
        </p:spPr>
        <p:txBody>
          <a:bodyPr anchor="ctr"/>
          <a:lstStyle/>
          <a:p>
            <a:pPr algn="ctr"/>
            <a:r>
              <a:rPr lang="sv-SE" sz="1200" b="1">
                <a:latin typeface="Arial" charset="0"/>
              </a:rPr>
              <a:t>Active basket cell</a:t>
            </a:r>
            <a:endParaRPr lang="en-US" sz="1200" b="1">
              <a:latin typeface="Arial" charset="0"/>
            </a:endParaRPr>
          </a:p>
        </p:txBody>
      </p:sp>
      <p:sp>
        <p:nvSpPr>
          <p:cNvPr id="215054" name="AutoShape 14"/>
          <p:cNvSpPr>
            <a:spLocks/>
          </p:cNvSpPr>
          <p:nvPr/>
        </p:nvSpPr>
        <p:spPr bwMode="auto">
          <a:xfrm>
            <a:off x="376239" y="4329113"/>
            <a:ext cx="1255712" cy="431800"/>
          </a:xfrm>
          <a:prstGeom prst="borderCallout2">
            <a:avLst>
              <a:gd name="adj1" fmla="val 26472"/>
              <a:gd name="adj2" fmla="val 106069"/>
              <a:gd name="adj3" fmla="val 26472"/>
              <a:gd name="adj4" fmla="val 153856"/>
              <a:gd name="adj5" fmla="val -1838"/>
              <a:gd name="adj6" fmla="val 203792"/>
            </a:avLst>
          </a:prstGeom>
          <a:solidFill>
            <a:schemeClr val="bg1"/>
          </a:solidFill>
          <a:ln w="28575" algn="ctr">
            <a:solidFill>
              <a:srgbClr val="FF6600"/>
            </a:solidFill>
            <a:miter lim="800000"/>
            <a:headEnd/>
            <a:tailEnd/>
          </a:ln>
        </p:spPr>
        <p:txBody>
          <a:bodyPr anchor="ctr"/>
          <a:lstStyle/>
          <a:p>
            <a:pPr algn="ctr"/>
            <a:r>
              <a:rPr lang="sv-SE" sz="1200" b="1">
                <a:latin typeface="Arial" charset="0"/>
              </a:rPr>
              <a:t>Active RSNP cells</a:t>
            </a:r>
            <a:endParaRPr lang="en-US" sz="1200" b="1">
              <a:latin typeface="Arial" charset="0"/>
            </a:endParaRPr>
          </a:p>
        </p:txBody>
      </p:sp>
      <p:sp>
        <p:nvSpPr>
          <p:cNvPr id="215055" name="AutoShape 15"/>
          <p:cNvSpPr>
            <a:spLocks/>
          </p:cNvSpPr>
          <p:nvPr/>
        </p:nvSpPr>
        <p:spPr bwMode="auto">
          <a:xfrm>
            <a:off x="376239" y="2384425"/>
            <a:ext cx="1255712" cy="401638"/>
          </a:xfrm>
          <a:prstGeom prst="borderCallout2">
            <a:avLst>
              <a:gd name="adj1" fmla="val 28458"/>
              <a:gd name="adj2" fmla="val 106069"/>
              <a:gd name="adj3" fmla="val 28458"/>
              <a:gd name="adj4" fmla="val 159167"/>
              <a:gd name="adj5" fmla="val 113833"/>
              <a:gd name="adj6" fmla="val 214287"/>
            </a:avLst>
          </a:prstGeom>
          <a:solidFill>
            <a:schemeClr val="bg1"/>
          </a:solidFill>
          <a:ln w="28575" algn="ctr">
            <a:solidFill>
              <a:srgbClr val="FF6600"/>
            </a:solidFill>
            <a:miter lim="800000"/>
            <a:headEnd/>
            <a:tailEnd/>
          </a:ln>
        </p:spPr>
        <p:txBody>
          <a:bodyPr anchor="ctr"/>
          <a:lstStyle/>
          <a:p>
            <a:pPr algn="ctr"/>
            <a:r>
              <a:rPr lang="sv-SE" sz="1200" b="1">
                <a:latin typeface="Arial" charset="0"/>
              </a:rPr>
              <a:t>One of the  9 hypercolumns</a:t>
            </a:r>
            <a:endParaRPr lang="en-US" sz="1200" b="1">
              <a:latin typeface="Arial" charset="0"/>
            </a:endParaRPr>
          </a:p>
        </p:txBody>
      </p:sp>
      <p:grpSp>
        <p:nvGrpSpPr>
          <p:cNvPr id="2" name="Group 56"/>
          <p:cNvGrpSpPr>
            <a:grpSpLocks/>
          </p:cNvGrpSpPr>
          <p:nvPr/>
        </p:nvGrpSpPr>
        <p:grpSpPr bwMode="auto">
          <a:xfrm>
            <a:off x="2324100" y="1952626"/>
            <a:ext cx="4392613" cy="3313113"/>
            <a:chOff x="1464" y="1230"/>
            <a:chExt cx="2767" cy="2087"/>
          </a:xfrm>
        </p:grpSpPr>
        <p:sp>
          <p:nvSpPr>
            <p:cNvPr id="18446" name="Line 45"/>
            <p:cNvSpPr>
              <a:spLocks noChangeShapeType="1"/>
            </p:cNvSpPr>
            <p:nvPr/>
          </p:nvSpPr>
          <p:spPr bwMode="auto">
            <a:xfrm flipH="1" flipV="1">
              <a:off x="1759" y="2251"/>
              <a:ext cx="91" cy="998"/>
            </a:xfrm>
            <a:prstGeom prst="line">
              <a:avLst/>
            </a:prstGeom>
            <a:noFill/>
            <a:ln w="28575">
              <a:solidFill>
                <a:srgbClr val="FFFF00"/>
              </a:solidFill>
              <a:round/>
              <a:headEnd/>
              <a:tailEnd/>
            </a:ln>
          </p:spPr>
          <p:txBody>
            <a:bodyPr wrap="none" anchor="ctr"/>
            <a:lstStyle/>
            <a:p>
              <a:endParaRPr lang="en-US"/>
            </a:p>
          </p:txBody>
        </p:sp>
        <p:grpSp>
          <p:nvGrpSpPr>
            <p:cNvPr id="18447" name="Group 55"/>
            <p:cNvGrpSpPr>
              <a:grpSpLocks/>
            </p:cNvGrpSpPr>
            <p:nvPr/>
          </p:nvGrpSpPr>
          <p:grpSpPr bwMode="auto">
            <a:xfrm>
              <a:off x="1464" y="1230"/>
              <a:ext cx="2767" cy="2087"/>
              <a:chOff x="1464" y="1230"/>
              <a:chExt cx="2767" cy="2087"/>
            </a:xfrm>
          </p:grpSpPr>
          <p:sp>
            <p:nvSpPr>
              <p:cNvPr id="18448" name="Line 40"/>
              <p:cNvSpPr>
                <a:spLocks noChangeShapeType="1"/>
              </p:cNvSpPr>
              <p:nvPr/>
            </p:nvSpPr>
            <p:spPr bwMode="auto">
              <a:xfrm>
                <a:off x="1532" y="1298"/>
                <a:ext cx="1202" cy="91"/>
              </a:xfrm>
              <a:prstGeom prst="line">
                <a:avLst/>
              </a:prstGeom>
              <a:noFill/>
              <a:ln w="28575">
                <a:solidFill>
                  <a:srgbClr val="FFFF00"/>
                </a:solidFill>
                <a:round/>
                <a:headEnd/>
                <a:tailEnd/>
              </a:ln>
            </p:spPr>
            <p:txBody>
              <a:bodyPr wrap="none" anchor="ctr"/>
              <a:lstStyle/>
              <a:p>
                <a:endParaRPr lang="en-US"/>
              </a:p>
            </p:txBody>
          </p:sp>
          <p:sp>
            <p:nvSpPr>
              <p:cNvPr id="18449" name="Line 41"/>
              <p:cNvSpPr>
                <a:spLocks noChangeShapeType="1"/>
              </p:cNvSpPr>
              <p:nvPr/>
            </p:nvSpPr>
            <p:spPr bwMode="auto">
              <a:xfrm>
                <a:off x="2734" y="1389"/>
                <a:ext cx="1293" cy="272"/>
              </a:xfrm>
              <a:prstGeom prst="line">
                <a:avLst/>
              </a:prstGeom>
              <a:noFill/>
              <a:ln w="28575">
                <a:solidFill>
                  <a:srgbClr val="FFFF00"/>
                </a:solidFill>
                <a:round/>
                <a:headEnd/>
                <a:tailEnd/>
              </a:ln>
            </p:spPr>
            <p:txBody>
              <a:bodyPr wrap="none" anchor="ctr"/>
              <a:lstStyle/>
              <a:p>
                <a:endParaRPr lang="en-US"/>
              </a:p>
            </p:txBody>
          </p:sp>
          <p:sp>
            <p:nvSpPr>
              <p:cNvPr id="18450" name="Line 42"/>
              <p:cNvSpPr>
                <a:spLocks noChangeShapeType="1"/>
              </p:cNvSpPr>
              <p:nvPr/>
            </p:nvSpPr>
            <p:spPr bwMode="auto">
              <a:xfrm flipH="1" flipV="1">
                <a:off x="1510" y="1298"/>
                <a:ext cx="249" cy="975"/>
              </a:xfrm>
              <a:prstGeom prst="line">
                <a:avLst/>
              </a:prstGeom>
              <a:noFill/>
              <a:ln w="28575">
                <a:solidFill>
                  <a:srgbClr val="FFFF00"/>
                </a:solidFill>
                <a:round/>
                <a:headEnd/>
                <a:tailEnd/>
              </a:ln>
            </p:spPr>
            <p:txBody>
              <a:bodyPr wrap="none" anchor="ctr"/>
              <a:lstStyle/>
              <a:p>
                <a:endParaRPr lang="en-US"/>
              </a:p>
            </p:txBody>
          </p:sp>
          <p:sp>
            <p:nvSpPr>
              <p:cNvPr id="18451" name="Line 43"/>
              <p:cNvSpPr>
                <a:spLocks noChangeShapeType="1"/>
              </p:cNvSpPr>
              <p:nvPr/>
            </p:nvSpPr>
            <p:spPr bwMode="auto">
              <a:xfrm>
                <a:off x="2258" y="2296"/>
                <a:ext cx="1089" cy="386"/>
              </a:xfrm>
              <a:prstGeom prst="line">
                <a:avLst/>
              </a:prstGeom>
              <a:noFill/>
              <a:ln w="28575">
                <a:solidFill>
                  <a:srgbClr val="FFFF00"/>
                </a:solidFill>
                <a:round/>
                <a:headEnd/>
                <a:tailEnd/>
              </a:ln>
            </p:spPr>
            <p:txBody>
              <a:bodyPr wrap="none" anchor="ctr"/>
              <a:lstStyle/>
              <a:p>
                <a:endParaRPr lang="en-US"/>
              </a:p>
            </p:txBody>
          </p:sp>
          <p:sp>
            <p:nvSpPr>
              <p:cNvPr id="18452" name="Line 44"/>
              <p:cNvSpPr>
                <a:spLocks noChangeShapeType="1"/>
              </p:cNvSpPr>
              <p:nvPr/>
            </p:nvSpPr>
            <p:spPr bwMode="auto">
              <a:xfrm flipV="1">
                <a:off x="3823" y="2206"/>
                <a:ext cx="363" cy="476"/>
              </a:xfrm>
              <a:prstGeom prst="line">
                <a:avLst/>
              </a:prstGeom>
              <a:noFill/>
              <a:ln w="28575">
                <a:solidFill>
                  <a:srgbClr val="FFFF00"/>
                </a:solidFill>
                <a:round/>
                <a:headEnd/>
                <a:tailEnd/>
              </a:ln>
            </p:spPr>
            <p:txBody>
              <a:bodyPr wrap="none" anchor="ctr"/>
              <a:lstStyle/>
              <a:p>
                <a:endParaRPr lang="en-US"/>
              </a:p>
            </p:txBody>
          </p:sp>
          <p:sp>
            <p:nvSpPr>
              <p:cNvPr id="18453" name="Line 46"/>
              <p:cNvSpPr>
                <a:spLocks noChangeShapeType="1"/>
              </p:cNvSpPr>
              <p:nvPr/>
            </p:nvSpPr>
            <p:spPr bwMode="auto">
              <a:xfrm flipH="1" flipV="1">
                <a:off x="3324" y="2682"/>
                <a:ext cx="499" cy="0"/>
              </a:xfrm>
              <a:prstGeom prst="line">
                <a:avLst/>
              </a:prstGeom>
              <a:noFill/>
              <a:ln w="28575">
                <a:solidFill>
                  <a:srgbClr val="FFFF00"/>
                </a:solidFill>
                <a:round/>
                <a:headEnd/>
                <a:tailEnd/>
              </a:ln>
            </p:spPr>
            <p:txBody>
              <a:bodyPr wrap="none" anchor="ctr"/>
              <a:lstStyle/>
              <a:p>
                <a:endParaRPr lang="en-US"/>
              </a:p>
            </p:txBody>
          </p:sp>
          <p:sp>
            <p:nvSpPr>
              <p:cNvPr id="18454" name="Line 47"/>
              <p:cNvSpPr>
                <a:spLocks noChangeShapeType="1"/>
              </p:cNvSpPr>
              <p:nvPr/>
            </p:nvSpPr>
            <p:spPr bwMode="auto">
              <a:xfrm flipH="1" flipV="1">
                <a:off x="4027" y="1661"/>
                <a:ext cx="136" cy="544"/>
              </a:xfrm>
              <a:prstGeom prst="line">
                <a:avLst/>
              </a:prstGeom>
              <a:noFill/>
              <a:ln w="28575">
                <a:solidFill>
                  <a:srgbClr val="FFFF00"/>
                </a:solidFill>
                <a:round/>
                <a:headEnd/>
                <a:tailEnd/>
              </a:ln>
            </p:spPr>
            <p:txBody>
              <a:bodyPr wrap="none" anchor="ctr"/>
              <a:lstStyle/>
              <a:p>
                <a:endParaRPr lang="en-US"/>
              </a:p>
            </p:txBody>
          </p:sp>
          <p:sp>
            <p:nvSpPr>
              <p:cNvPr id="18455" name="Line 48"/>
              <p:cNvSpPr>
                <a:spLocks noChangeShapeType="1"/>
              </p:cNvSpPr>
              <p:nvPr/>
            </p:nvSpPr>
            <p:spPr bwMode="auto">
              <a:xfrm flipV="1">
                <a:off x="2258" y="1389"/>
                <a:ext cx="476" cy="907"/>
              </a:xfrm>
              <a:prstGeom prst="line">
                <a:avLst/>
              </a:prstGeom>
              <a:noFill/>
              <a:ln w="28575">
                <a:solidFill>
                  <a:srgbClr val="FFFF00"/>
                </a:solidFill>
                <a:round/>
                <a:headEnd/>
                <a:tailEnd/>
              </a:ln>
            </p:spPr>
            <p:txBody>
              <a:bodyPr wrap="none" anchor="ctr"/>
              <a:lstStyle/>
              <a:p>
                <a:endParaRPr lang="en-US"/>
              </a:p>
            </p:txBody>
          </p:sp>
          <p:sp>
            <p:nvSpPr>
              <p:cNvPr id="18456" name="Line 49"/>
              <p:cNvSpPr>
                <a:spLocks noChangeShapeType="1"/>
              </p:cNvSpPr>
              <p:nvPr/>
            </p:nvSpPr>
            <p:spPr bwMode="auto">
              <a:xfrm flipV="1">
                <a:off x="3301" y="1638"/>
                <a:ext cx="726" cy="1044"/>
              </a:xfrm>
              <a:prstGeom prst="line">
                <a:avLst/>
              </a:prstGeom>
              <a:noFill/>
              <a:ln w="28575">
                <a:solidFill>
                  <a:srgbClr val="FFFF00"/>
                </a:solidFill>
                <a:round/>
                <a:headEnd/>
                <a:tailEnd/>
              </a:ln>
            </p:spPr>
            <p:txBody>
              <a:bodyPr wrap="none" anchor="ctr"/>
              <a:lstStyle/>
              <a:p>
                <a:endParaRPr lang="en-US"/>
              </a:p>
            </p:txBody>
          </p:sp>
          <p:sp>
            <p:nvSpPr>
              <p:cNvPr id="18457" name="Line 50"/>
              <p:cNvSpPr>
                <a:spLocks noChangeShapeType="1"/>
              </p:cNvSpPr>
              <p:nvPr/>
            </p:nvSpPr>
            <p:spPr bwMode="auto">
              <a:xfrm flipV="1">
                <a:off x="1827" y="2296"/>
                <a:ext cx="431" cy="975"/>
              </a:xfrm>
              <a:prstGeom prst="line">
                <a:avLst/>
              </a:prstGeom>
              <a:noFill/>
              <a:ln w="28575">
                <a:solidFill>
                  <a:srgbClr val="FFFF00"/>
                </a:solidFill>
                <a:round/>
                <a:headEnd/>
                <a:tailEnd/>
              </a:ln>
            </p:spPr>
            <p:txBody>
              <a:bodyPr wrap="none" anchor="ctr"/>
              <a:lstStyle/>
              <a:p>
                <a:endParaRPr lang="en-US"/>
              </a:p>
            </p:txBody>
          </p:sp>
          <p:sp>
            <p:nvSpPr>
              <p:cNvPr id="18458" name="Line 51"/>
              <p:cNvSpPr>
                <a:spLocks noChangeShapeType="1"/>
              </p:cNvSpPr>
              <p:nvPr/>
            </p:nvSpPr>
            <p:spPr bwMode="auto">
              <a:xfrm flipV="1">
                <a:off x="1850" y="2682"/>
                <a:ext cx="1497" cy="566"/>
              </a:xfrm>
              <a:prstGeom prst="line">
                <a:avLst/>
              </a:prstGeom>
              <a:noFill/>
              <a:ln w="28575">
                <a:solidFill>
                  <a:srgbClr val="FFFF00"/>
                </a:solidFill>
                <a:round/>
                <a:headEnd/>
                <a:tailEnd/>
              </a:ln>
            </p:spPr>
            <p:txBody>
              <a:bodyPr wrap="none" anchor="ctr"/>
              <a:lstStyle/>
              <a:p>
                <a:endParaRPr lang="en-US"/>
              </a:p>
            </p:txBody>
          </p:sp>
          <p:grpSp>
            <p:nvGrpSpPr>
              <p:cNvPr id="18459" name="Group 30"/>
              <p:cNvGrpSpPr>
                <a:grpSpLocks/>
              </p:cNvGrpSpPr>
              <p:nvPr/>
            </p:nvGrpSpPr>
            <p:grpSpPr bwMode="auto">
              <a:xfrm>
                <a:off x="1464" y="1230"/>
                <a:ext cx="2767" cy="2087"/>
                <a:chOff x="1464" y="1230"/>
                <a:chExt cx="2767" cy="2087"/>
              </a:xfrm>
            </p:grpSpPr>
            <p:sp>
              <p:nvSpPr>
                <p:cNvPr id="18463" name="Oval 31"/>
                <p:cNvSpPr>
                  <a:spLocks noChangeArrowheads="1"/>
                </p:cNvSpPr>
                <p:nvPr/>
              </p:nvSpPr>
              <p:spPr bwMode="auto">
                <a:xfrm>
                  <a:off x="1782" y="3181"/>
                  <a:ext cx="136" cy="136"/>
                </a:xfrm>
                <a:prstGeom prst="ellipse">
                  <a:avLst/>
                </a:prstGeom>
                <a:solidFill>
                  <a:srgbClr val="FFFF00"/>
                </a:solidFill>
                <a:ln w="9525" algn="ctr">
                  <a:noFill/>
                  <a:round/>
                  <a:headEnd/>
                  <a:tailEnd/>
                </a:ln>
              </p:spPr>
              <p:txBody>
                <a:bodyPr wrap="none" anchor="ctr"/>
                <a:lstStyle/>
                <a:p>
                  <a:endParaRPr lang="en-US"/>
                </a:p>
              </p:txBody>
            </p:sp>
            <p:sp>
              <p:nvSpPr>
                <p:cNvPr id="18464" name="Oval 32"/>
                <p:cNvSpPr>
                  <a:spLocks noChangeArrowheads="1"/>
                </p:cNvSpPr>
                <p:nvPr/>
              </p:nvSpPr>
              <p:spPr bwMode="auto">
                <a:xfrm>
                  <a:off x="2666" y="1321"/>
                  <a:ext cx="136" cy="136"/>
                </a:xfrm>
                <a:prstGeom prst="ellipse">
                  <a:avLst/>
                </a:prstGeom>
                <a:solidFill>
                  <a:srgbClr val="FFFF00"/>
                </a:solidFill>
                <a:ln w="9525" algn="ctr">
                  <a:noFill/>
                  <a:round/>
                  <a:headEnd/>
                  <a:tailEnd/>
                </a:ln>
              </p:spPr>
              <p:txBody>
                <a:bodyPr wrap="none" anchor="ctr"/>
                <a:lstStyle/>
                <a:p>
                  <a:endParaRPr lang="en-US"/>
                </a:p>
              </p:txBody>
            </p:sp>
            <p:sp>
              <p:nvSpPr>
                <p:cNvPr id="18465" name="Oval 33"/>
                <p:cNvSpPr>
                  <a:spLocks noChangeArrowheads="1"/>
                </p:cNvSpPr>
                <p:nvPr/>
              </p:nvSpPr>
              <p:spPr bwMode="auto">
                <a:xfrm>
                  <a:off x="1464" y="1230"/>
                  <a:ext cx="136" cy="136"/>
                </a:xfrm>
                <a:prstGeom prst="ellipse">
                  <a:avLst/>
                </a:prstGeom>
                <a:solidFill>
                  <a:srgbClr val="FFFF00"/>
                </a:solidFill>
                <a:ln w="9525" algn="ctr">
                  <a:noFill/>
                  <a:round/>
                  <a:headEnd/>
                  <a:tailEnd/>
                </a:ln>
              </p:spPr>
              <p:txBody>
                <a:bodyPr wrap="none" anchor="ctr"/>
                <a:lstStyle/>
                <a:p>
                  <a:endParaRPr lang="en-US"/>
                </a:p>
              </p:txBody>
            </p:sp>
            <p:sp>
              <p:nvSpPr>
                <p:cNvPr id="18466" name="Oval 34"/>
                <p:cNvSpPr>
                  <a:spLocks noChangeArrowheads="1"/>
                </p:cNvSpPr>
                <p:nvPr/>
              </p:nvSpPr>
              <p:spPr bwMode="auto">
                <a:xfrm>
                  <a:off x="1691" y="2205"/>
                  <a:ext cx="136" cy="136"/>
                </a:xfrm>
                <a:prstGeom prst="ellipse">
                  <a:avLst/>
                </a:prstGeom>
                <a:solidFill>
                  <a:srgbClr val="FFFF00"/>
                </a:solidFill>
                <a:ln w="9525" algn="ctr">
                  <a:noFill/>
                  <a:round/>
                  <a:headEnd/>
                  <a:tailEnd/>
                </a:ln>
              </p:spPr>
              <p:txBody>
                <a:bodyPr wrap="none" anchor="ctr"/>
                <a:lstStyle/>
                <a:p>
                  <a:endParaRPr lang="en-US"/>
                </a:p>
              </p:txBody>
            </p:sp>
            <p:sp>
              <p:nvSpPr>
                <p:cNvPr id="18467" name="Oval 35"/>
                <p:cNvSpPr>
                  <a:spLocks noChangeArrowheads="1"/>
                </p:cNvSpPr>
                <p:nvPr/>
              </p:nvSpPr>
              <p:spPr bwMode="auto">
                <a:xfrm>
                  <a:off x="2190" y="2228"/>
                  <a:ext cx="136" cy="136"/>
                </a:xfrm>
                <a:prstGeom prst="ellipse">
                  <a:avLst/>
                </a:prstGeom>
                <a:solidFill>
                  <a:srgbClr val="FFFF00"/>
                </a:solidFill>
                <a:ln w="9525" algn="ctr">
                  <a:noFill/>
                  <a:round/>
                  <a:headEnd/>
                  <a:tailEnd/>
                </a:ln>
              </p:spPr>
              <p:txBody>
                <a:bodyPr wrap="none" anchor="ctr"/>
                <a:lstStyle/>
                <a:p>
                  <a:endParaRPr lang="en-US"/>
                </a:p>
              </p:txBody>
            </p:sp>
            <p:sp>
              <p:nvSpPr>
                <p:cNvPr id="18468" name="Oval 36"/>
                <p:cNvSpPr>
                  <a:spLocks noChangeArrowheads="1"/>
                </p:cNvSpPr>
                <p:nvPr/>
              </p:nvSpPr>
              <p:spPr bwMode="auto">
                <a:xfrm>
                  <a:off x="3959" y="1593"/>
                  <a:ext cx="136" cy="136"/>
                </a:xfrm>
                <a:prstGeom prst="ellipse">
                  <a:avLst/>
                </a:prstGeom>
                <a:solidFill>
                  <a:srgbClr val="FF6600"/>
                </a:solidFill>
                <a:ln w="9525" algn="ctr">
                  <a:noFill/>
                  <a:round/>
                  <a:headEnd/>
                  <a:tailEnd/>
                </a:ln>
              </p:spPr>
              <p:txBody>
                <a:bodyPr wrap="none" anchor="ctr"/>
                <a:lstStyle/>
                <a:p>
                  <a:endParaRPr lang="en-US"/>
                </a:p>
              </p:txBody>
            </p:sp>
            <p:sp>
              <p:nvSpPr>
                <p:cNvPr id="18469" name="Oval 37"/>
                <p:cNvSpPr>
                  <a:spLocks noChangeArrowheads="1"/>
                </p:cNvSpPr>
                <p:nvPr/>
              </p:nvSpPr>
              <p:spPr bwMode="auto">
                <a:xfrm>
                  <a:off x="4095" y="2137"/>
                  <a:ext cx="136" cy="136"/>
                </a:xfrm>
                <a:prstGeom prst="ellipse">
                  <a:avLst/>
                </a:prstGeom>
                <a:solidFill>
                  <a:srgbClr val="FFFF00"/>
                </a:solidFill>
                <a:ln w="9525" algn="ctr">
                  <a:noFill/>
                  <a:round/>
                  <a:headEnd/>
                  <a:tailEnd/>
                </a:ln>
              </p:spPr>
              <p:txBody>
                <a:bodyPr wrap="none" anchor="ctr"/>
                <a:lstStyle/>
                <a:p>
                  <a:endParaRPr lang="en-US"/>
                </a:p>
              </p:txBody>
            </p:sp>
            <p:sp>
              <p:nvSpPr>
                <p:cNvPr id="18470" name="Oval 38"/>
                <p:cNvSpPr>
                  <a:spLocks noChangeArrowheads="1"/>
                </p:cNvSpPr>
                <p:nvPr/>
              </p:nvSpPr>
              <p:spPr bwMode="auto">
                <a:xfrm>
                  <a:off x="3256" y="2614"/>
                  <a:ext cx="136" cy="136"/>
                </a:xfrm>
                <a:prstGeom prst="ellipse">
                  <a:avLst/>
                </a:prstGeom>
                <a:solidFill>
                  <a:srgbClr val="FFFF00"/>
                </a:solidFill>
                <a:ln w="9525" algn="ctr">
                  <a:noFill/>
                  <a:round/>
                  <a:headEnd/>
                  <a:tailEnd/>
                </a:ln>
              </p:spPr>
              <p:txBody>
                <a:bodyPr wrap="none" anchor="ctr"/>
                <a:lstStyle/>
                <a:p>
                  <a:endParaRPr lang="en-US"/>
                </a:p>
              </p:txBody>
            </p:sp>
            <p:sp>
              <p:nvSpPr>
                <p:cNvPr id="18471" name="Oval 39"/>
                <p:cNvSpPr>
                  <a:spLocks noChangeArrowheads="1"/>
                </p:cNvSpPr>
                <p:nvPr/>
              </p:nvSpPr>
              <p:spPr bwMode="auto">
                <a:xfrm>
                  <a:off x="3755" y="2614"/>
                  <a:ext cx="136" cy="136"/>
                </a:xfrm>
                <a:prstGeom prst="ellipse">
                  <a:avLst/>
                </a:prstGeom>
                <a:solidFill>
                  <a:srgbClr val="FFFF00"/>
                </a:solidFill>
                <a:ln w="9525" algn="ctr">
                  <a:noFill/>
                  <a:round/>
                  <a:headEnd/>
                  <a:tailEnd/>
                </a:ln>
              </p:spPr>
              <p:txBody>
                <a:bodyPr wrap="none" anchor="ctr"/>
                <a:lstStyle/>
                <a:p>
                  <a:endParaRPr lang="en-US"/>
                </a:p>
              </p:txBody>
            </p:sp>
          </p:grpSp>
          <p:sp>
            <p:nvSpPr>
              <p:cNvPr id="18460" name="Line 52"/>
              <p:cNvSpPr>
                <a:spLocks noChangeShapeType="1"/>
              </p:cNvSpPr>
              <p:nvPr/>
            </p:nvSpPr>
            <p:spPr bwMode="auto">
              <a:xfrm>
                <a:off x="3279" y="1502"/>
                <a:ext cx="749" cy="159"/>
              </a:xfrm>
              <a:prstGeom prst="line">
                <a:avLst/>
              </a:prstGeom>
              <a:noFill/>
              <a:ln w="28575">
                <a:solidFill>
                  <a:srgbClr val="FF6600"/>
                </a:solidFill>
                <a:round/>
                <a:headEnd/>
                <a:tailEnd/>
              </a:ln>
            </p:spPr>
            <p:txBody>
              <a:bodyPr wrap="none" anchor="ctr"/>
              <a:lstStyle/>
              <a:p>
                <a:endParaRPr lang="en-US"/>
              </a:p>
            </p:txBody>
          </p:sp>
          <p:sp>
            <p:nvSpPr>
              <p:cNvPr id="18461" name="Line 53"/>
              <p:cNvSpPr>
                <a:spLocks noChangeShapeType="1"/>
              </p:cNvSpPr>
              <p:nvPr/>
            </p:nvSpPr>
            <p:spPr bwMode="auto">
              <a:xfrm>
                <a:off x="4027" y="1661"/>
                <a:ext cx="47" cy="204"/>
              </a:xfrm>
              <a:prstGeom prst="line">
                <a:avLst/>
              </a:prstGeom>
              <a:noFill/>
              <a:ln w="28575">
                <a:solidFill>
                  <a:srgbClr val="FF6600"/>
                </a:solidFill>
                <a:round/>
                <a:headEnd/>
                <a:tailEnd/>
              </a:ln>
            </p:spPr>
            <p:txBody>
              <a:bodyPr wrap="none" anchor="ctr"/>
              <a:lstStyle/>
              <a:p>
                <a:endParaRPr lang="en-US"/>
              </a:p>
            </p:txBody>
          </p:sp>
          <p:sp>
            <p:nvSpPr>
              <p:cNvPr id="18462" name="Line 54"/>
              <p:cNvSpPr>
                <a:spLocks noChangeShapeType="1"/>
              </p:cNvSpPr>
              <p:nvPr/>
            </p:nvSpPr>
            <p:spPr bwMode="auto">
              <a:xfrm flipH="1">
                <a:off x="3891" y="1661"/>
                <a:ext cx="114" cy="159"/>
              </a:xfrm>
              <a:prstGeom prst="line">
                <a:avLst/>
              </a:prstGeom>
              <a:noFill/>
              <a:ln w="28575">
                <a:solidFill>
                  <a:srgbClr val="FF6600"/>
                </a:solidFill>
                <a:round/>
                <a:headEnd/>
                <a:tailEnd/>
              </a:ln>
            </p:spPr>
            <p:txBody>
              <a:bodyPr wrap="none" anchor="ct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15050"/>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150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50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50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5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2" grpId="0" animBg="1"/>
      <p:bldP spid="215053" grpId="0" animBg="1"/>
      <p:bldP spid="215054" grpId="0" animBg="1"/>
      <p:bldP spid="21505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title"/>
          </p:nvPr>
        </p:nvSpPr>
        <p:spPr>
          <a:xfrm>
            <a:off x="1301751" y="274638"/>
            <a:ext cx="7302500" cy="963612"/>
          </a:xfrm>
        </p:spPr>
        <p:txBody>
          <a:bodyPr>
            <a:normAutofit fontScale="90000"/>
          </a:bodyPr>
          <a:lstStyle/>
          <a:p>
            <a:pPr eaLnBrk="1" hangingPunct="1"/>
            <a:r>
              <a:rPr lang="sv-SE" smtClean="0">
                <a:latin typeface="Arial" charset="0"/>
                <a:cs typeface="Arial" charset="0"/>
              </a:rPr>
              <a:t>9 hypercolumns</a:t>
            </a:r>
            <a:br>
              <a:rPr lang="sv-SE" smtClean="0">
                <a:latin typeface="Arial" charset="0"/>
                <a:cs typeface="Arial" charset="0"/>
              </a:rPr>
            </a:br>
            <a:r>
              <a:rPr lang="sv-SE" sz="2400" smtClean="0">
                <a:latin typeface="Arial" charset="0"/>
                <a:cs typeface="Arial" charset="0"/>
              </a:rPr>
              <a:t>Spontaneous activity</a:t>
            </a:r>
            <a:endParaRPr lang="en-US" smtClean="0">
              <a:latin typeface="Arial" charset="0"/>
              <a:cs typeface="Arial" charset="0"/>
            </a:endParaRPr>
          </a:p>
        </p:txBody>
      </p:sp>
      <p:sp>
        <p:nvSpPr>
          <p:cNvPr id="19462" name="Footer Placeholder 9"/>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US" smtClean="0">
                <a:cs typeface="Arial" charset="0"/>
              </a:rPr>
              <a:t>CNS Stockholm July 25 2011</a:t>
            </a:r>
            <a:endParaRPr lang="sv-SE">
              <a:cs typeface="Arial" charset="0"/>
            </a:endParaRPr>
          </a:p>
        </p:txBody>
      </p:sp>
      <p:sp>
        <p:nvSpPr>
          <p:cNvPr id="8" name="Rectangle 3"/>
          <p:cNvSpPr>
            <a:spLocks noChangeArrowheads="1"/>
          </p:cNvSpPr>
          <p:nvPr/>
        </p:nvSpPr>
        <p:spPr bwMode="auto">
          <a:xfrm>
            <a:off x="6813550" y="1868488"/>
            <a:ext cx="3054350" cy="3505200"/>
          </a:xfrm>
          <a:prstGeom prst="rect">
            <a:avLst/>
          </a:prstGeom>
          <a:noFill/>
          <a:ln w="9525">
            <a:noFill/>
            <a:miter lim="800000"/>
            <a:headEnd/>
            <a:tailEnd/>
          </a:ln>
        </p:spPr>
        <p:txBody>
          <a:bodyPr/>
          <a:lstStyle/>
          <a:p>
            <a:pPr marL="342900" indent="-342900">
              <a:lnSpc>
                <a:spcPct val="90000"/>
              </a:lnSpc>
              <a:spcBef>
                <a:spcPct val="20000"/>
              </a:spcBef>
              <a:buClr>
                <a:schemeClr val="hlink"/>
              </a:buClr>
              <a:buSzPct val="60000"/>
              <a:buFont typeface="Wingdings" pitchFamily="2" charset="2"/>
              <a:buChar char="n"/>
            </a:pPr>
            <a:r>
              <a:rPr lang="sv-SE" b="1" dirty="0">
                <a:effectLst>
                  <a:outerShdw blurRad="38100" dist="38100" dir="2700000" algn="tl">
                    <a:srgbClr val="000000">
                      <a:alpha val="43137"/>
                    </a:srgbClr>
                  </a:outerShdw>
                </a:effectLst>
                <a:latin typeface="Arial" charset="0"/>
              </a:rPr>
              <a:t>1x1 mm patch</a:t>
            </a:r>
          </a:p>
          <a:p>
            <a:pPr marL="342900" indent="-342900">
              <a:lnSpc>
                <a:spcPct val="90000"/>
              </a:lnSpc>
              <a:spcBef>
                <a:spcPct val="20000"/>
              </a:spcBef>
              <a:buClr>
                <a:schemeClr val="hlink"/>
              </a:buClr>
              <a:buSzPct val="60000"/>
              <a:buFont typeface="Wingdings" pitchFamily="2" charset="2"/>
              <a:buChar char="n"/>
            </a:pPr>
            <a:r>
              <a:rPr lang="sv-SE" b="1" dirty="0">
                <a:effectLst>
                  <a:outerShdw blurRad="38100" dist="38100" dir="2700000" algn="tl">
                    <a:srgbClr val="000000">
                      <a:alpha val="43137"/>
                    </a:srgbClr>
                  </a:outerShdw>
                </a:effectLst>
                <a:latin typeface="Arial" charset="0"/>
              </a:rPr>
              <a:t>9 hypercolumns</a:t>
            </a:r>
          </a:p>
          <a:p>
            <a:pPr marL="342900" indent="-342900">
              <a:lnSpc>
                <a:spcPct val="90000"/>
              </a:lnSpc>
              <a:spcBef>
                <a:spcPct val="20000"/>
              </a:spcBef>
              <a:buClr>
                <a:schemeClr val="hlink"/>
              </a:buClr>
              <a:buSzPct val="60000"/>
              <a:buFont typeface="Wingdings" pitchFamily="2" charset="2"/>
              <a:buChar char="n"/>
            </a:pPr>
            <a:r>
              <a:rPr lang="sv-SE" b="1" dirty="0">
                <a:effectLst>
                  <a:outerShdw blurRad="38100" dist="38100" dir="2700000" algn="tl">
                    <a:srgbClr val="000000">
                      <a:alpha val="43137"/>
                    </a:srgbClr>
                  </a:outerShdw>
                </a:effectLst>
                <a:latin typeface="Arial" charset="0"/>
              </a:rPr>
              <a:t>Each hypercolumn</a:t>
            </a:r>
          </a:p>
          <a:p>
            <a:pPr marL="742950" lvl="1" indent="-285750">
              <a:lnSpc>
                <a:spcPct val="90000"/>
              </a:lnSpc>
              <a:spcBef>
                <a:spcPct val="20000"/>
              </a:spcBef>
              <a:buClr>
                <a:schemeClr val="tx1"/>
              </a:buClr>
              <a:buFontTx/>
              <a:buChar char="•"/>
            </a:pPr>
            <a:r>
              <a:rPr lang="sv-SE" sz="1600" b="1" dirty="0">
                <a:effectLst>
                  <a:outerShdw blurRad="38100" dist="38100" dir="2700000" algn="tl">
                    <a:srgbClr val="000000">
                      <a:alpha val="43137"/>
                    </a:srgbClr>
                  </a:outerShdw>
                </a:effectLst>
                <a:latin typeface="Arial" charset="0"/>
              </a:rPr>
              <a:t>100 minicolumns</a:t>
            </a:r>
          </a:p>
          <a:p>
            <a:pPr marL="742950" lvl="1" indent="-285750">
              <a:lnSpc>
                <a:spcPct val="90000"/>
              </a:lnSpc>
              <a:spcBef>
                <a:spcPct val="20000"/>
              </a:spcBef>
              <a:buClr>
                <a:schemeClr val="tx1"/>
              </a:buClr>
              <a:buFontTx/>
              <a:buChar char="•"/>
            </a:pPr>
            <a:r>
              <a:rPr lang="sv-SE" sz="1600" b="1" dirty="0">
                <a:effectLst>
                  <a:outerShdw blurRad="38100" dist="38100" dir="2700000" algn="tl">
                    <a:srgbClr val="000000">
                      <a:alpha val="43137"/>
                    </a:srgbClr>
                  </a:outerShdw>
                </a:effectLst>
                <a:latin typeface="Arial" charset="0"/>
              </a:rPr>
              <a:t>100 </a:t>
            </a:r>
            <a:r>
              <a:rPr lang="en-GB" sz="1600" b="1" dirty="0">
                <a:effectLst>
                  <a:outerShdw blurRad="38100" dist="38100" dir="2700000" algn="tl">
                    <a:srgbClr val="000000">
                      <a:alpha val="43137"/>
                    </a:srgbClr>
                  </a:outerShdw>
                </a:effectLst>
                <a:latin typeface="Arial" charset="0"/>
              </a:rPr>
              <a:t>basket cells</a:t>
            </a:r>
          </a:p>
          <a:p>
            <a:pPr marL="342900" indent="-342900">
              <a:lnSpc>
                <a:spcPct val="90000"/>
              </a:lnSpc>
              <a:spcBef>
                <a:spcPct val="20000"/>
              </a:spcBef>
              <a:buClr>
                <a:schemeClr val="hlink"/>
              </a:buClr>
              <a:buSzPct val="60000"/>
              <a:buFont typeface="Wingdings" pitchFamily="2" charset="2"/>
              <a:buChar char="n"/>
            </a:pPr>
            <a:r>
              <a:rPr lang="sv-SE" b="1" dirty="0">
                <a:effectLst>
                  <a:outerShdw blurRad="38100" dist="38100" dir="2700000" algn="tl">
                    <a:srgbClr val="000000">
                      <a:alpha val="43137"/>
                    </a:srgbClr>
                  </a:outerShdw>
                </a:effectLst>
                <a:latin typeface="Arial" charset="0"/>
              </a:rPr>
              <a:t>29700 neurons</a:t>
            </a:r>
          </a:p>
          <a:p>
            <a:pPr marL="342900" indent="-342900">
              <a:lnSpc>
                <a:spcPct val="90000"/>
              </a:lnSpc>
              <a:spcBef>
                <a:spcPct val="20000"/>
              </a:spcBef>
              <a:buClr>
                <a:schemeClr val="hlink"/>
              </a:buClr>
              <a:buSzPct val="60000"/>
              <a:buFont typeface="Wingdings" pitchFamily="2" charset="2"/>
              <a:buChar char="n"/>
            </a:pPr>
            <a:r>
              <a:rPr lang="sv-SE" b="1" dirty="0">
                <a:effectLst>
                  <a:outerShdw blurRad="38100" dist="38100" dir="2700000" algn="tl">
                    <a:srgbClr val="000000">
                      <a:alpha val="43137"/>
                    </a:srgbClr>
                  </a:outerShdw>
                </a:effectLst>
                <a:latin typeface="Arial" charset="0"/>
              </a:rPr>
              <a:t>15 million synapses</a:t>
            </a:r>
          </a:p>
          <a:p>
            <a:pPr marL="342900" indent="-342900">
              <a:lnSpc>
                <a:spcPct val="90000"/>
              </a:lnSpc>
              <a:spcBef>
                <a:spcPct val="20000"/>
              </a:spcBef>
              <a:buClr>
                <a:schemeClr val="hlink"/>
              </a:buClr>
              <a:buSzPct val="60000"/>
              <a:buFont typeface="Wingdings" pitchFamily="2" charset="2"/>
              <a:buChar char="n"/>
            </a:pPr>
            <a:r>
              <a:rPr lang="sv-SE" b="1" dirty="0">
                <a:effectLst>
                  <a:outerShdw blurRad="38100" dist="38100" dir="2700000" algn="tl">
                    <a:srgbClr val="000000">
                      <a:alpha val="43137"/>
                    </a:srgbClr>
                  </a:outerShdw>
                </a:effectLst>
                <a:latin typeface="Arial" charset="0"/>
              </a:rPr>
              <a:t>100 patterns </a:t>
            </a:r>
            <a:r>
              <a:rPr lang="sv-SE" b="1" dirty="0" smtClean="0">
                <a:effectLst>
                  <a:outerShdw blurRad="38100" dist="38100" dir="2700000" algn="tl">
                    <a:srgbClr val="000000">
                      <a:alpha val="43137"/>
                    </a:srgbClr>
                  </a:outerShdw>
                </a:effectLst>
                <a:latin typeface="Arial" charset="0"/>
              </a:rPr>
              <a:t>stored</a:t>
            </a:r>
          </a:p>
          <a:p>
            <a:pPr marL="342900" indent="-342900">
              <a:lnSpc>
                <a:spcPct val="90000"/>
              </a:lnSpc>
              <a:spcBef>
                <a:spcPct val="20000"/>
              </a:spcBef>
              <a:buClr>
                <a:schemeClr val="hlink"/>
              </a:buClr>
              <a:buSzPct val="60000"/>
              <a:buFont typeface="Wingdings" pitchFamily="2" charset="2"/>
              <a:buChar char="n"/>
            </a:pPr>
            <a:endParaRPr lang="sv-SE" b="1" dirty="0" smtClean="0">
              <a:effectLst>
                <a:outerShdw blurRad="38100" dist="38100" dir="2700000" algn="tl">
                  <a:srgbClr val="000000">
                    <a:alpha val="43137"/>
                  </a:srgbClr>
                </a:outerShdw>
              </a:effectLst>
              <a:latin typeface="Arial" charset="0"/>
            </a:endParaRPr>
          </a:p>
          <a:p>
            <a:pPr marL="342900" indent="-342900">
              <a:lnSpc>
                <a:spcPct val="90000"/>
              </a:lnSpc>
              <a:spcBef>
                <a:spcPct val="20000"/>
              </a:spcBef>
              <a:buClr>
                <a:schemeClr val="hlink"/>
              </a:buClr>
              <a:buSzPct val="60000"/>
              <a:buFont typeface="Wingdings" pitchFamily="2" charset="2"/>
              <a:buChar char="n"/>
            </a:pPr>
            <a:r>
              <a:rPr lang="sv-SE" b="1" dirty="0" smtClean="0">
                <a:effectLst>
                  <a:outerShdw blurRad="38100" dist="38100" dir="2700000" algn="tl">
                    <a:srgbClr val="000000">
                      <a:alpha val="43137"/>
                    </a:srgbClr>
                  </a:outerShdw>
                </a:effectLst>
                <a:latin typeface="Arial" charset="0"/>
              </a:rPr>
              <a:t>Non-symmetric W</a:t>
            </a:r>
          </a:p>
        </p:txBody>
      </p:sp>
      <p:pic>
        <p:nvPicPr>
          <p:cNvPr id="6" name="9x100r2.wmv">
            <a:hlinkClick r:id="" action="ppaction://media"/>
          </p:cNvPr>
          <p:cNvPicPr>
            <a:picLocks noRot="1" noChangeAspect="1"/>
          </p:cNvPicPr>
          <p:nvPr>
            <a:videoFile r:link="rId1"/>
          </p:nvPr>
        </p:nvPicPr>
        <p:blipFill>
          <a:blip r:embed="rId4" cstate="print"/>
          <a:stretch>
            <a:fillRect/>
          </a:stretch>
        </p:blipFill>
        <p:spPr>
          <a:xfrm>
            <a:off x="1804392" y="1376772"/>
            <a:ext cx="4876800" cy="45365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16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00x100r2.wmv">
            <a:hlinkClick r:id="" action="ppaction://media"/>
          </p:cNvPr>
          <p:cNvPicPr>
            <a:picLocks noRot="1" noChangeAspect="1"/>
          </p:cNvPicPr>
          <p:nvPr>
            <a:videoFile r:link="rId1"/>
          </p:nvPr>
        </p:nvPicPr>
        <p:blipFill>
          <a:blip r:embed="rId5" cstate="print"/>
          <a:stretch>
            <a:fillRect/>
          </a:stretch>
        </p:blipFill>
        <p:spPr>
          <a:xfrm>
            <a:off x="2252700" y="1556792"/>
            <a:ext cx="4876800" cy="4500500"/>
          </a:xfrm>
          <a:prstGeom prst="rect">
            <a:avLst/>
          </a:prstGeom>
        </p:spPr>
      </p:pic>
      <p:pic>
        <p:nvPicPr>
          <p:cNvPr id="12" name="100x100r2.wmv">
            <a:hlinkClick r:id="" action="ppaction://media"/>
          </p:cNvPr>
          <p:cNvPicPr>
            <a:picLocks noRot="1" noChangeAspect="1"/>
          </p:cNvPicPr>
          <p:nvPr>
            <a:videoFile r:link="rId2"/>
          </p:nvPr>
        </p:nvPicPr>
        <p:blipFill>
          <a:blip r:embed="rId5" cstate="print"/>
          <a:stretch>
            <a:fillRect/>
          </a:stretch>
        </p:blipFill>
        <p:spPr>
          <a:xfrm>
            <a:off x="2360712" y="1556792"/>
            <a:ext cx="4876800" cy="4536504"/>
          </a:xfrm>
          <a:prstGeom prst="rect">
            <a:avLst/>
          </a:prstGeom>
        </p:spPr>
      </p:pic>
      <p:sp>
        <p:nvSpPr>
          <p:cNvPr id="11" name="Rectangle 10"/>
          <p:cNvSpPr/>
          <p:nvPr/>
        </p:nvSpPr>
        <p:spPr bwMode="auto">
          <a:xfrm>
            <a:off x="2180692" y="1448780"/>
            <a:ext cx="5184576" cy="4752528"/>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cs typeface="Arial" charset="0"/>
            </a:endParaRPr>
          </a:p>
        </p:txBody>
      </p:sp>
      <p:pic>
        <p:nvPicPr>
          <p:cNvPr id="416771" name="Picture 3"/>
          <p:cNvPicPr>
            <a:picLocks noChangeAspect="1" noChangeArrowheads="1"/>
          </p:cNvPicPr>
          <p:nvPr/>
        </p:nvPicPr>
        <p:blipFill>
          <a:blip r:embed="rId6" cstate="print"/>
          <a:srcRect/>
          <a:stretch>
            <a:fillRect/>
          </a:stretch>
        </p:blipFill>
        <p:spPr bwMode="auto">
          <a:xfrm>
            <a:off x="2180692" y="1448333"/>
            <a:ext cx="5095875" cy="4752975"/>
          </a:xfrm>
          <a:prstGeom prst="rect">
            <a:avLst/>
          </a:prstGeom>
          <a:noFill/>
          <a:ln w="9525">
            <a:noFill/>
            <a:miter lim="800000"/>
            <a:headEnd/>
            <a:tailEnd/>
          </a:ln>
        </p:spPr>
      </p:pic>
      <p:sp>
        <p:nvSpPr>
          <p:cNvPr id="20484" name="Text Box 4"/>
          <p:cNvSpPr txBox="1">
            <a:spLocks noChangeArrowheads="1"/>
          </p:cNvSpPr>
          <p:nvPr/>
        </p:nvSpPr>
        <p:spPr bwMode="auto">
          <a:xfrm>
            <a:off x="7477058" y="3354388"/>
            <a:ext cx="1760418" cy="523220"/>
          </a:xfrm>
          <a:prstGeom prst="rect">
            <a:avLst/>
          </a:prstGeom>
          <a:noFill/>
          <a:ln w="9525">
            <a:noFill/>
            <a:miter lim="800000"/>
            <a:headEnd/>
            <a:tailEnd/>
          </a:ln>
        </p:spPr>
        <p:txBody>
          <a:bodyPr wrap="none">
            <a:spAutoFit/>
          </a:bodyPr>
          <a:lstStyle/>
          <a:p>
            <a:r>
              <a:rPr lang="en-GB" sz="2800" dirty="0">
                <a:effectLst>
                  <a:outerShdw blurRad="38100" dist="38100" dir="2700000" algn="tl">
                    <a:srgbClr val="000000">
                      <a:alpha val="43137"/>
                    </a:srgbClr>
                  </a:outerShdw>
                </a:effectLst>
                <a:latin typeface="Arial" charset="0"/>
                <a:sym typeface="Symbol" pitchFamily="18" charset="2"/>
              </a:rPr>
              <a:t> </a:t>
            </a:r>
            <a:r>
              <a:rPr lang="en-GB" sz="2800" dirty="0">
                <a:effectLst>
                  <a:outerShdw blurRad="38100" dist="38100" dir="2700000" algn="tl">
                    <a:srgbClr val="000000">
                      <a:alpha val="43137"/>
                    </a:srgbClr>
                  </a:outerShdw>
                </a:effectLst>
                <a:latin typeface="Arial" charset="0"/>
              </a:rPr>
              <a:t>4x4 mm</a:t>
            </a:r>
          </a:p>
        </p:txBody>
      </p:sp>
      <p:sp>
        <p:nvSpPr>
          <p:cNvPr id="20485" name="Rectangle 5"/>
          <p:cNvSpPr>
            <a:spLocks noChangeArrowheads="1"/>
          </p:cNvSpPr>
          <p:nvPr/>
        </p:nvSpPr>
        <p:spPr bwMode="auto">
          <a:xfrm>
            <a:off x="7386315" y="1828800"/>
            <a:ext cx="2535237" cy="3505200"/>
          </a:xfrm>
          <a:prstGeom prst="rect">
            <a:avLst/>
          </a:prstGeom>
          <a:noFill/>
          <a:ln w="9525">
            <a:noFill/>
            <a:miter lim="800000"/>
            <a:headEnd/>
            <a:tailEnd/>
          </a:ln>
        </p:spPr>
        <p:txBody>
          <a:bodyPr/>
          <a:lstStyle/>
          <a:p>
            <a:pPr marL="342900" indent="-342900">
              <a:lnSpc>
                <a:spcPct val="90000"/>
              </a:lnSpc>
              <a:spcBef>
                <a:spcPct val="20000"/>
              </a:spcBef>
              <a:buFontTx/>
              <a:buChar char="•"/>
            </a:pPr>
            <a:r>
              <a:rPr lang="sv-SE" sz="2000" dirty="0">
                <a:effectLst>
                  <a:outerShdw blurRad="38100" dist="38100" dir="2700000" algn="tl">
                    <a:srgbClr val="000000">
                      <a:alpha val="43137"/>
                    </a:srgbClr>
                  </a:outerShdw>
                </a:effectLst>
                <a:latin typeface="Arial" charset="0"/>
              </a:rPr>
              <a:t>330000 neurons</a:t>
            </a:r>
          </a:p>
          <a:p>
            <a:pPr marL="342900" indent="-342900">
              <a:lnSpc>
                <a:spcPct val="90000"/>
              </a:lnSpc>
              <a:spcBef>
                <a:spcPct val="20000"/>
              </a:spcBef>
              <a:buFontTx/>
              <a:buChar char="•"/>
            </a:pPr>
            <a:r>
              <a:rPr lang="sv-SE" sz="2000" dirty="0">
                <a:effectLst>
                  <a:outerShdw blurRad="38100" dist="38100" dir="2700000" algn="tl">
                    <a:srgbClr val="000000">
                      <a:alpha val="43137"/>
                    </a:srgbClr>
                  </a:outerShdw>
                </a:effectLst>
                <a:latin typeface="Arial" charset="0"/>
              </a:rPr>
              <a:t>161 million synapses</a:t>
            </a:r>
          </a:p>
        </p:txBody>
      </p:sp>
      <p:sp>
        <p:nvSpPr>
          <p:cNvPr id="20486" name="Rectangle 8"/>
          <p:cNvSpPr>
            <a:spLocks noChangeArrowheads="1"/>
          </p:cNvSpPr>
          <p:nvPr/>
        </p:nvSpPr>
        <p:spPr bwMode="auto">
          <a:xfrm>
            <a:off x="2193603" y="6021635"/>
            <a:ext cx="5070475" cy="144463"/>
          </a:xfrm>
          <a:prstGeom prst="rect">
            <a:avLst/>
          </a:prstGeom>
          <a:solidFill>
            <a:schemeClr val="tx1"/>
          </a:solidFill>
          <a:ln w="9525">
            <a:noFill/>
            <a:miter lim="800000"/>
            <a:headEnd/>
            <a:tailEnd/>
          </a:ln>
        </p:spPr>
        <p:txBody>
          <a:bodyPr wrap="none" anchor="ctr"/>
          <a:lstStyle/>
          <a:p>
            <a:endParaRPr lang="en-US"/>
          </a:p>
        </p:txBody>
      </p:sp>
      <p:sp>
        <p:nvSpPr>
          <p:cNvPr id="20487" name="Rectangle 9"/>
          <p:cNvSpPr>
            <a:spLocks noChangeArrowheads="1"/>
          </p:cNvSpPr>
          <p:nvPr/>
        </p:nvSpPr>
        <p:spPr bwMode="auto">
          <a:xfrm rot="-5400000">
            <a:off x="-44697" y="3783198"/>
            <a:ext cx="4679950" cy="157164"/>
          </a:xfrm>
          <a:prstGeom prst="rect">
            <a:avLst/>
          </a:prstGeom>
          <a:solidFill>
            <a:schemeClr val="tx1"/>
          </a:solidFill>
          <a:ln w="9525">
            <a:noFill/>
            <a:miter lim="800000"/>
            <a:headEnd/>
            <a:tailEnd/>
          </a:ln>
        </p:spPr>
        <p:txBody>
          <a:bodyPr wrap="none" anchor="ctr"/>
          <a:lstStyle/>
          <a:p>
            <a:endParaRPr lang="en-US"/>
          </a:p>
        </p:txBody>
      </p:sp>
      <p:sp>
        <p:nvSpPr>
          <p:cNvPr id="20488" name="Title 11"/>
          <p:cNvSpPr>
            <a:spLocks noGrp="1"/>
          </p:cNvSpPr>
          <p:nvPr>
            <p:ph type="title"/>
          </p:nvPr>
        </p:nvSpPr>
        <p:spPr/>
        <p:txBody>
          <a:bodyPr/>
          <a:lstStyle/>
          <a:p>
            <a:r>
              <a:rPr lang="sv-SE" smtClean="0">
                <a:latin typeface="Arial" charset="0"/>
                <a:cs typeface="Arial" charset="0"/>
              </a:rPr>
              <a:t>100 hypercolumns</a:t>
            </a:r>
            <a:br>
              <a:rPr lang="sv-SE" smtClean="0">
                <a:latin typeface="Arial" charset="0"/>
                <a:cs typeface="Arial" charset="0"/>
              </a:rPr>
            </a:br>
            <a:r>
              <a:rPr lang="sv-SE" sz="2400" smtClean="0">
                <a:latin typeface="Arial" charset="0"/>
                <a:cs typeface="Arial" charset="0"/>
              </a:rPr>
              <a:t>Spontaneous activity</a:t>
            </a:r>
            <a:endParaRPr lang="en-US" smtClean="0">
              <a:latin typeface="Arial" charset="0"/>
              <a:cs typeface="Arial" charset="0"/>
            </a:endParaRPr>
          </a:p>
        </p:txBody>
      </p:sp>
      <p:sp>
        <p:nvSpPr>
          <p:cNvPr id="20490" name="Footer Placeholder 13"/>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US" smtClean="0">
                <a:cs typeface="Arial" charset="0"/>
              </a:rPr>
              <a:t>CNS Stockholm July 25 2011</a:t>
            </a:r>
            <a:endParaRPr lang="sv-SE">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60"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seq concurrent="1" nextAc="seek">
              <p:cTn id="13" restart="whenNotActive" fill="hold" evtFilter="cancelBubble" nodeType="interactiveSeq">
                <p:stCondLst>
                  <p:cond evt="onClick" delay="0">
                    <p:tgtEl>
                      <p:spTgt spid="14"/>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14"/>
                                        </p:tgtEl>
                                      </p:cBhvr>
                                    </p:cmd>
                                  </p:childTnLst>
                                </p:cTn>
                              </p:par>
                            </p:childTnLst>
                          </p:cTn>
                        </p:par>
                      </p:childTnLst>
                    </p:cTn>
                  </p:par>
                </p:childTnLst>
              </p:cTn>
              <p:nextCondLst>
                <p:cond evt="onClick" delay="0">
                  <p:tgtEl>
                    <p:spTgt spid="14"/>
                  </p:tgtEl>
                </p:cond>
              </p:nextCondLst>
            </p:seq>
            <p:video>
              <p:cMediaNode>
                <p:cTn id="18" fill="hold" display="0">
                  <p:stCondLst>
                    <p:cond delay="indefinite"/>
                  </p:stCondLst>
                  <p:endCondLst>
                    <p:cond evt="onNext" delay="0">
                      <p:tgtEl>
                        <p:sldTgt/>
                      </p:tgtEl>
                    </p:cond>
                    <p:cond evt="onPrev" delay="0">
                      <p:tgtEl>
                        <p:sldTgt/>
                      </p:tgtEl>
                    </p:cond>
                  </p:endCondLst>
                </p:cTn>
                <p:tgtEl>
                  <p:spTgt spid="14"/>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810208" y="188913"/>
            <a:ext cx="6707188" cy="1143000"/>
          </a:xfrm>
        </p:spPr>
        <p:txBody>
          <a:bodyPr/>
          <a:lstStyle/>
          <a:p>
            <a:r>
              <a:rPr lang="sv-SE" dirty="0" smtClean="0">
                <a:latin typeface="Arial" charset="0"/>
                <a:cs typeface="Arial" charset="0"/>
              </a:rPr>
              <a:t>8 rack BG/L simulation</a:t>
            </a:r>
            <a:br>
              <a:rPr lang="sv-SE" dirty="0" smtClean="0">
                <a:latin typeface="Arial" charset="0"/>
                <a:cs typeface="Arial" charset="0"/>
              </a:rPr>
            </a:br>
            <a:r>
              <a:rPr lang="sv-SE" sz="2400" dirty="0" smtClean="0">
                <a:latin typeface="Arial" charset="0"/>
                <a:cs typeface="Arial" charset="0"/>
              </a:rPr>
              <a:t>October 2006</a:t>
            </a:r>
            <a:br>
              <a:rPr lang="sv-SE" sz="2400" dirty="0" smtClean="0">
                <a:latin typeface="Arial" charset="0"/>
                <a:cs typeface="Arial" charset="0"/>
              </a:rPr>
            </a:br>
            <a:r>
              <a:rPr lang="en-US" sz="1200" dirty="0" smtClean="0">
                <a:effectLst>
                  <a:outerShdw blurRad="38100" dist="38100" dir="2700000" algn="tl">
                    <a:srgbClr val="000000">
                      <a:alpha val="43137"/>
                    </a:srgbClr>
                  </a:outerShdw>
                </a:effectLst>
                <a:latin typeface="Arial" charset="0"/>
              </a:rPr>
              <a:t>Djurfeldt M, Lundqvist M, Johansson C, Rehn M, Ekeberg Ö, and Lansner A (2008): Brain-scale simulation of the neocortex on the Blue Gene/L supercomputer. IBM J R&amp;D 52:31-41</a:t>
            </a:r>
            <a:endParaRPr lang="en-US" dirty="0" smtClean="0">
              <a:latin typeface="Arial" charset="0"/>
              <a:cs typeface="Arial" charset="0"/>
            </a:endParaRPr>
          </a:p>
        </p:txBody>
      </p:sp>
      <p:sp>
        <p:nvSpPr>
          <p:cNvPr id="21511" name="Rectangle 3"/>
          <p:cNvSpPr>
            <a:spLocks noGrp="1" noChangeArrowheads="1"/>
          </p:cNvSpPr>
          <p:nvPr>
            <p:ph idx="1"/>
          </p:nvPr>
        </p:nvSpPr>
        <p:spPr>
          <a:xfrm>
            <a:off x="425451" y="1915628"/>
            <a:ext cx="4527550" cy="4357688"/>
          </a:xfrm>
        </p:spPr>
        <p:txBody>
          <a:bodyPr/>
          <a:lstStyle/>
          <a:p>
            <a:pPr eaLnBrk="1" hangingPunct="1">
              <a:lnSpc>
                <a:spcPct val="90000"/>
              </a:lnSpc>
              <a:buFont typeface="Arial" charset="0"/>
              <a:buChar char="•"/>
            </a:pPr>
            <a:r>
              <a:rPr lang="en-US" sz="1800" dirty="0" smtClean="0">
                <a:latin typeface="Arial" charset="0"/>
                <a:cs typeface="Arial" charset="0"/>
              </a:rPr>
              <a:t>22x22 mm cortical patch</a:t>
            </a:r>
          </a:p>
          <a:p>
            <a:pPr lvl="1" eaLnBrk="1" hangingPunct="1">
              <a:lnSpc>
                <a:spcPct val="90000"/>
              </a:lnSpc>
              <a:buFont typeface="Arial" charset="0"/>
              <a:buChar char="•"/>
            </a:pPr>
            <a:r>
              <a:rPr lang="en-US" sz="1600" dirty="0" smtClean="0">
                <a:latin typeface="Arial" charset="0"/>
                <a:cs typeface="Arial" charset="0"/>
              </a:rPr>
              <a:t>22 million cells, 11 billion synapses</a:t>
            </a:r>
          </a:p>
          <a:p>
            <a:pPr lvl="1">
              <a:lnSpc>
                <a:spcPct val="90000"/>
              </a:lnSpc>
              <a:buFont typeface="Arial" charset="0"/>
              <a:buChar char="•"/>
            </a:pPr>
            <a:r>
              <a:rPr lang="sv-SE" sz="1400" dirty="0" smtClean="0">
                <a:latin typeface="Arial" charset="0"/>
                <a:cs typeface="Arial" charset="0"/>
              </a:rPr>
              <a:t>SPLIT simulator</a:t>
            </a:r>
            <a:endParaRPr lang="en-US" sz="1400" dirty="0" smtClean="0">
              <a:latin typeface="Arial" charset="0"/>
              <a:cs typeface="Arial" charset="0"/>
            </a:endParaRPr>
          </a:p>
          <a:p>
            <a:pPr eaLnBrk="1" hangingPunct="1">
              <a:lnSpc>
                <a:spcPct val="90000"/>
              </a:lnSpc>
              <a:buFont typeface="Arial" charset="0"/>
              <a:buChar char="•"/>
            </a:pPr>
            <a:r>
              <a:rPr lang="sv-SE" sz="1800" dirty="0" smtClean="0">
                <a:latin typeface="Arial" charset="0"/>
                <a:cs typeface="Arial" charset="0"/>
              </a:rPr>
              <a:t>8K nodes, co-processor mode</a:t>
            </a:r>
          </a:p>
          <a:p>
            <a:pPr lvl="1" eaLnBrk="1" hangingPunct="1">
              <a:lnSpc>
                <a:spcPct val="90000"/>
              </a:lnSpc>
              <a:buFont typeface="Arial" charset="0"/>
              <a:buChar char="•"/>
            </a:pPr>
            <a:r>
              <a:rPr lang="sv-SE" sz="1600" dirty="0" smtClean="0">
                <a:latin typeface="Arial" charset="0"/>
                <a:cs typeface="Arial" charset="0"/>
              </a:rPr>
              <a:t>used 360 MB memory/node</a:t>
            </a:r>
            <a:endParaRPr lang="en-US" sz="1600" dirty="0" smtClean="0">
              <a:latin typeface="Arial" charset="0"/>
              <a:cs typeface="Arial" charset="0"/>
            </a:endParaRPr>
          </a:p>
          <a:p>
            <a:pPr eaLnBrk="1" hangingPunct="1">
              <a:lnSpc>
                <a:spcPct val="90000"/>
              </a:lnSpc>
              <a:buFont typeface="Arial" charset="0"/>
              <a:buChar char="•"/>
            </a:pPr>
            <a:r>
              <a:rPr lang="en-US" sz="1800" dirty="0" smtClean="0">
                <a:latin typeface="Arial" charset="0"/>
                <a:cs typeface="Arial" charset="0"/>
              </a:rPr>
              <a:t>Setup time = 6927 s</a:t>
            </a:r>
          </a:p>
          <a:p>
            <a:pPr eaLnBrk="1" hangingPunct="1">
              <a:lnSpc>
                <a:spcPct val="90000"/>
              </a:lnSpc>
              <a:buFont typeface="Arial" charset="0"/>
              <a:buChar char="•"/>
            </a:pPr>
            <a:r>
              <a:rPr lang="en-US" sz="1800" dirty="0" smtClean="0">
                <a:latin typeface="Arial" charset="0"/>
                <a:cs typeface="Arial" charset="0"/>
              </a:rPr>
              <a:t>Simulation time = 1 s in 5942 s</a:t>
            </a:r>
          </a:p>
          <a:p>
            <a:pPr eaLnBrk="1" hangingPunct="1">
              <a:lnSpc>
                <a:spcPct val="90000"/>
              </a:lnSpc>
              <a:buFont typeface="Arial" charset="0"/>
              <a:buChar char="•"/>
            </a:pPr>
            <a:r>
              <a:rPr lang="sv-SE" sz="1800" dirty="0" smtClean="0">
                <a:latin typeface="Arial" charset="0"/>
                <a:cs typeface="Arial" charset="0"/>
              </a:rPr>
              <a:t>Massive amounts of output data</a:t>
            </a:r>
            <a:endParaRPr lang="en-US" sz="1800" dirty="0" smtClean="0">
              <a:latin typeface="Arial" charset="0"/>
              <a:cs typeface="Arial" charset="0"/>
            </a:endParaRPr>
          </a:p>
          <a:p>
            <a:pPr eaLnBrk="1" hangingPunct="1">
              <a:lnSpc>
                <a:spcPct val="90000"/>
              </a:lnSpc>
              <a:buFont typeface="Arial" charset="0"/>
              <a:buChar char="•"/>
            </a:pPr>
            <a:endParaRPr lang="en-US" sz="1800" dirty="0" smtClean="0">
              <a:latin typeface="Arial" charset="0"/>
              <a:cs typeface="Arial" charset="0"/>
            </a:endParaRPr>
          </a:p>
          <a:p>
            <a:pPr eaLnBrk="1" hangingPunct="1">
              <a:lnSpc>
                <a:spcPct val="90000"/>
              </a:lnSpc>
              <a:buFont typeface="Arial" charset="0"/>
              <a:buChar char="•"/>
            </a:pPr>
            <a:r>
              <a:rPr lang="en-US" sz="1800" dirty="0" smtClean="0">
                <a:latin typeface="Arial" charset="0"/>
                <a:cs typeface="Arial" charset="0"/>
              </a:rPr>
              <a:t>77 % estimated speedup (8K)</a:t>
            </a:r>
          </a:p>
          <a:p>
            <a:pPr lvl="1" eaLnBrk="1" hangingPunct="1">
              <a:lnSpc>
                <a:spcPct val="90000"/>
              </a:lnSpc>
              <a:buFont typeface="Arial" charset="0"/>
              <a:buChar char="•"/>
            </a:pPr>
            <a:r>
              <a:rPr lang="sv-SE" sz="1600" dirty="0" smtClean="0">
                <a:latin typeface="Arial" charset="0"/>
                <a:cs typeface="Arial" charset="0"/>
              </a:rPr>
              <a:t>Linear speedup to 4K nodes</a:t>
            </a:r>
            <a:endParaRPr lang="en-US" sz="1600" dirty="0" smtClean="0">
              <a:latin typeface="Arial" charset="0"/>
              <a:cs typeface="Arial" charset="0"/>
            </a:endParaRPr>
          </a:p>
          <a:p>
            <a:pPr lvl="1" eaLnBrk="1" hangingPunct="1">
              <a:lnSpc>
                <a:spcPct val="90000"/>
              </a:lnSpc>
              <a:buFont typeface="Arial" charset="0"/>
              <a:buChar char="•"/>
            </a:pPr>
            <a:r>
              <a:rPr lang="sv-SE" sz="1600" dirty="0" smtClean="0">
                <a:latin typeface="Arial" charset="0"/>
                <a:cs typeface="Arial" charset="0"/>
              </a:rPr>
              <a:t>Point-point communication slows (?)</a:t>
            </a:r>
          </a:p>
          <a:p>
            <a:pPr eaLnBrk="1" hangingPunct="1">
              <a:lnSpc>
                <a:spcPct val="90000"/>
              </a:lnSpc>
              <a:buFont typeface="Arial" charset="0"/>
              <a:buChar char="•"/>
            </a:pPr>
            <a:endParaRPr lang="sv-SE" sz="1800" u="sng" dirty="0" smtClean="0">
              <a:latin typeface="Arial" charset="0"/>
              <a:cs typeface="Arial" charset="0"/>
            </a:endParaRPr>
          </a:p>
        </p:txBody>
      </p:sp>
      <p:sp>
        <p:nvSpPr>
          <p:cNvPr id="2" name="Footer Placeholder 9"/>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US" smtClean="0">
                <a:cs typeface="Arial" charset="0"/>
              </a:rPr>
              <a:t>CNS Stockholm July 25 2011</a:t>
            </a:r>
            <a:endParaRPr lang="sv-SE">
              <a:cs typeface="Arial" charset="0"/>
            </a:endParaRPr>
          </a:p>
        </p:txBody>
      </p:sp>
      <p:pic>
        <p:nvPicPr>
          <p:cNvPr id="120833" name="Picture 1" descr="C:\Documents and Settings\Anders Lansner\My Documents\My Pictures\2011\Samsung phone Feb - May\2011-02-15 10.48.47.jpg"/>
          <p:cNvPicPr>
            <a:picLocks noChangeAspect="1" noChangeArrowheads="1"/>
          </p:cNvPicPr>
          <p:nvPr/>
        </p:nvPicPr>
        <p:blipFill>
          <a:blip r:embed="rId3" cstate="print"/>
          <a:srcRect/>
          <a:stretch>
            <a:fillRect/>
          </a:stretch>
        </p:blipFill>
        <p:spPr bwMode="auto">
          <a:xfrm>
            <a:off x="4606752" y="1592696"/>
            <a:ext cx="5184576" cy="3888432"/>
          </a:xfrm>
          <a:prstGeom prst="rect">
            <a:avLst/>
          </a:prstGeom>
          <a:noFill/>
        </p:spPr>
      </p:pic>
      <p:sp>
        <p:nvSpPr>
          <p:cNvPr id="8" name="TextBox 7"/>
          <p:cNvSpPr txBox="1"/>
          <p:nvPr/>
        </p:nvSpPr>
        <p:spPr>
          <a:xfrm rot="60000">
            <a:off x="5432275" y="3214679"/>
            <a:ext cx="1217000" cy="438582"/>
          </a:xfrm>
          <a:prstGeom prst="rect">
            <a:avLst/>
          </a:prstGeom>
          <a:noFill/>
        </p:spPr>
        <p:txBody>
          <a:bodyPr wrap="none" rtlCol="0">
            <a:spAutoFit/>
          </a:bodyPr>
          <a:lstStyle/>
          <a:p>
            <a:r>
              <a:rPr lang="sv-SE" sz="1200" b="1" dirty="0" smtClean="0">
                <a:solidFill>
                  <a:schemeClr val="tx1">
                    <a:lumMod val="95000"/>
                  </a:schemeClr>
                </a:solidFill>
              </a:rPr>
              <a:t>JUGENE FZJ</a:t>
            </a:r>
          </a:p>
          <a:p>
            <a:r>
              <a:rPr lang="sv-SE" sz="1050" b="1" dirty="0" smtClean="0">
                <a:solidFill>
                  <a:schemeClr val="tx1">
                    <a:lumMod val="95000"/>
                  </a:schemeClr>
                </a:solidFill>
              </a:rPr>
              <a:t>294912 cores</a:t>
            </a:r>
            <a:endParaRPr lang="en-US" sz="1200" b="1" dirty="0">
              <a:solidFill>
                <a:schemeClr val="tx1">
                  <a:lumMod val="9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p:txBody>
          <a:bodyPr/>
          <a:lstStyle/>
          <a:p>
            <a:pPr eaLnBrk="1" hangingPunct="1"/>
            <a:r>
              <a:rPr lang="sv-SE" dirty="0" smtClean="0">
                <a:latin typeface="Arial" charset="0"/>
                <a:cs typeface="Arial" charset="0"/>
              </a:rPr>
              <a:t>Supercomputing for brain modeling</a:t>
            </a:r>
            <a:endParaRPr lang="en-US" sz="3600" dirty="0" smtClean="0">
              <a:latin typeface="Arial" charset="0"/>
              <a:cs typeface="Arial" charset="0"/>
            </a:endParaRPr>
          </a:p>
        </p:txBody>
      </p:sp>
      <p:sp>
        <p:nvSpPr>
          <p:cNvPr id="20" name="Content Placeholder 19"/>
          <p:cNvSpPr>
            <a:spLocks noGrp="1"/>
          </p:cNvSpPr>
          <p:nvPr>
            <p:ph idx="1"/>
          </p:nvPr>
        </p:nvSpPr>
        <p:spPr>
          <a:xfrm>
            <a:off x="5457056" y="1600200"/>
            <a:ext cx="3953644" cy="4708525"/>
          </a:xfrm>
        </p:spPr>
        <p:txBody>
          <a:bodyPr/>
          <a:lstStyle/>
          <a:p>
            <a:r>
              <a:rPr lang="sv-SE" sz="2400" b="1" dirty="0" smtClean="0">
                <a:solidFill>
                  <a:srgbClr val="FF9933"/>
                </a:solidFill>
                <a:effectLst>
                  <a:outerShdw blurRad="38100" dist="38100" dir="2700000" algn="tl">
                    <a:srgbClr val="000000">
                      <a:alpha val="43137"/>
                    </a:srgbClr>
                  </a:outerShdw>
                </a:effectLst>
                <a:latin typeface="Arial" charset="0"/>
              </a:rPr>
              <a:t>Brain simulation parallellizes very well!</a:t>
            </a:r>
          </a:p>
          <a:p>
            <a:endParaRPr lang="sv-SE" sz="2400" b="1" dirty="0" smtClean="0">
              <a:solidFill>
                <a:srgbClr val="FF9933"/>
              </a:solidFill>
              <a:effectLst>
                <a:outerShdw blurRad="38100" dist="38100" dir="2700000" algn="tl">
                  <a:srgbClr val="000000">
                    <a:alpha val="43137"/>
                  </a:srgbClr>
                </a:outerShdw>
              </a:effectLst>
              <a:latin typeface="Arial" charset="0"/>
            </a:endParaRPr>
          </a:p>
          <a:p>
            <a:r>
              <a:rPr lang="sv-SE" sz="2400" b="1" dirty="0" smtClean="0">
                <a:solidFill>
                  <a:srgbClr val="FF9933"/>
                </a:solidFill>
                <a:effectLst>
                  <a:outerShdw blurRad="38100" dist="38100" dir="2700000" algn="tl">
                    <a:srgbClr val="000000">
                      <a:alpha val="43137"/>
                    </a:srgbClr>
                  </a:outerShdw>
                </a:effectLst>
                <a:latin typeface="Arial" charset="0"/>
              </a:rPr>
              <a:t>Feb 2011 on JUGENE</a:t>
            </a:r>
          </a:p>
          <a:p>
            <a:pPr lvl="1"/>
            <a:r>
              <a:rPr lang="sv-SE" sz="2000" b="1" dirty="0" smtClean="0">
                <a:solidFill>
                  <a:srgbClr val="FF9933"/>
                </a:solidFill>
                <a:effectLst>
                  <a:outerShdw blurRad="38100" dist="38100" dir="2700000" algn="tl">
                    <a:srgbClr val="000000">
                      <a:alpha val="43137"/>
                    </a:srgbClr>
                  </a:outerShdw>
                </a:effectLst>
                <a:latin typeface="Arial" charset="0"/>
              </a:rPr>
              <a:t>IBM Blue Gene/P</a:t>
            </a:r>
          </a:p>
          <a:p>
            <a:pPr lvl="2"/>
            <a:r>
              <a:rPr lang="sv-SE" sz="1600" b="1" dirty="0" smtClean="0">
                <a:solidFill>
                  <a:srgbClr val="FF9933"/>
                </a:solidFill>
                <a:effectLst>
                  <a:outerShdw blurRad="38100" dist="38100" dir="2700000" algn="tl">
                    <a:srgbClr val="000000">
                      <a:alpha val="43137"/>
                    </a:srgbClr>
                  </a:outerShdw>
                </a:effectLst>
                <a:latin typeface="Arial" charset="0"/>
              </a:rPr>
              <a:t>294912 cores</a:t>
            </a:r>
          </a:p>
          <a:p>
            <a:pPr lvl="1"/>
            <a:endParaRPr lang="sv-SE" sz="2000" b="1" dirty="0" smtClean="0">
              <a:solidFill>
                <a:srgbClr val="FF9933"/>
              </a:solidFill>
              <a:effectLst>
                <a:outerShdw blurRad="38100" dist="38100" dir="2700000" algn="tl">
                  <a:srgbClr val="000000">
                    <a:alpha val="43137"/>
                  </a:srgbClr>
                </a:outerShdw>
              </a:effectLst>
              <a:latin typeface="Arial" charset="0"/>
            </a:endParaRPr>
          </a:p>
          <a:p>
            <a:pPr lvl="1"/>
            <a:r>
              <a:rPr lang="sv-SE" sz="2000" b="1" dirty="0" smtClean="0">
                <a:solidFill>
                  <a:srgbClr val="FF9933"/>
                </a:solidFill>
                <a:effectLst>
                  <a:outerShdw blurRad="38100" dist="38100" dir="2700000" algn="tl">
                    <a:srgbClr val="000000">
                      <a:alpha val="43137"/>
                    </a:srgbClr>
                  </a:outerShdw>
                </a:effectLst>
                <a:latin typeface="Arial" charset="0"/>
              </a:rPr>
              <a:t>Spiking cortex model</a:t>
            </a:r>
          </a:p>
          <a:p>
            <a:pPr lvl="2"/>
            <a:r>
              <a:rPr lang="sv-SE" sz="1600" b="1" dirty="0" smtClean="0">
                <a:solidFill>
                  <a:srgbClr val="FF9933"/>
                </a:solidFill>
                <a:effectLst>
                  <a:outerShdw blurRad="38100" dist="38100" dir="2700000" algn="tl">
                    <a:srgbClr val="000000">
                      <a:alpha val="43137"/>
                    </a:srgbClr>
                  </a:outerShdw>
                </a:effectLst>
                <a:latin typeface="Arial" charset="0"/>
              </a:rPr>
              <a:t>N &gt; 30 M</a:t>
            </a:r>
          </a:p>
          <a:p>
            <a:pPr lvl="2"/>
            <a:r>
              <a:rPr lang="sv-SE" sz="1600" b="1" dirty="0" smtClean="0">
                <a:solidFill>
                  <a:srgbClr val="FF9933"/>
                </a:solidFill>
                <a:effectLst>
                  <a:outerShdw blurRad="38100" dist="38100" dir="2700000" algn="tl">
                    <a:srgbClr val="000000">
                      <a:alpha val="43137"/>
                    </a:srgbClr>
                  </a:outerShdw>
                </a:effectLst>
                <a:latin typeface="Arial" charset="0"/>
              </a:rPr>
              <a:t>C &gt; 300 G (Hebbian)</a:t>
            </a:r>
          </a:p>
          <a:p>
            <a:pPr lvl="2"/>
            <a:r>
              <a:rPr lang="sv-SE" sz="1600" b="1" dirty="0" smtClean="0">
                <a:solidFill>
                  <a:srgbClr val="FF9933"/>
                </a:solidFill>
                <a:effectLst>
                  <a:outerShdw blurRad="38100" dist="38100" dir="2700000" algn="tl">
                    <a:srgbClr val="000000">
                      <a:alpha val="43137"/>
                    </a:srgbClr>
                  </a:outerShdw>
                </a:effectLst>
                <a:latin typeface="Arial" charset="0"/>
              </a:rPr>
              <a:t>Real time encoding and retreival</a:t>
            </a:r>
          </a:p>
          <a:p>
            <a:endParaRPr lang="en-US" sz="2400" dirty="0"/>
          </a:p>
        </p:txBody>
      </p:sp>
      <p:sp>
        <p:nvSpPr>
          <p:cNvPr id="1031" name="Footer Placeholder 20"/>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US" dirty="0" smtClean="0">
                <a:cs typeface="Arial" charset="0"/>
              </a:rPr>
              <a:t>CNS Stockholm July 25 2011</a:t>
            </a:r>
            <a:endParaRPr lang="sv-SE" dirty="0">
              <a:cs typeface="Arial" charset="0"/>
            </a:endParaRPr>
          </a:p>
        </p:txBody>
      </p:sp>
      <p:pic>
        <p:nvPicPr>
          <p:cNvPr id="19" name="Picture 18"/>
          <p:cNvPicPr/>
          <p:nvPr/>
        </p:nvPicPr>
        <p:blipFill>
          <a:blip r:embed="rId3" cstate="print"/>
          <a:srcRect l="4873" r="6618"/>
          <a:stretch>
            <a:fillRect/>
          </a:stretch>
        </p:blipFill>
        <p:spPr bwMode="auto">
          <a:xfrm>
            <a:off x="308484" y="1676752"/>
            <a:ext cx="5382044" cy="4560560"/>
          </a:xfrm>
          <a:prstGeom prst="rect">
            <a:avLst/>
          </a:prstGeom>
          <a:solidFill>
            <a:schemeClr val="tx1"/>
          </a:solidFill>
          <a:ln w="9525">
            <a:noFill/>
            <a:miter lim="800000"/>
            <a:headEnd/>
            <a:tailEnd/>
          </a:ln>
        </p:spPr>
      </p:pic>
      <p:sp>
        <p:nvSpPr>
          <p:cNvPr id="6" name="TextBox 5"/>
          <p:cNvSpPr txBox="1"/>
          <p:nvPr/>
        </p:nvSpPr>
        <p:spPr>
          <a:xfrm>
            <a:off x="3692860" y="2638653"/>
            <a:ext cx="2032929" cy="646331"/>
          </a:xfrm>
          <a:prstGeom prst="rect">
            <a:avLst/>
          </a:prstGeom>
          <a:noFill/>
        </p:spPr>
        <p:txBody>
          <a:bodyPr wrap="none" rtlCol="0">
            <a:spAutoFit/>
          </a:bodyPr>
          <a:lstStyle/>
          <a:p>
            <a:pPr algn="ctr"/>
            <a:r>
              <a:rPr lang="sv-SE" b="1" dirty="0" smtClean="0">
                <a:solidFill>
                  <a:srgbClr val="FF0000"/>
                </a:solidFill>
              </a:rPr>
              <a:t>Neuromorphic</a:t>
            </a:r>
          </a:p>
          <a:p>
            <a:pPr algn="ctr"/>
            <a:r>
              <a:rPr lang="sv-SE" b="1" dirty="0" smtClean="0">
                <a:solidFill>
                  <a:srgbClr val="FF0000"/>
                </a:solidFill>
              </a:rPr>
              <a:t>HW ...</a:t>
            </a:r>
            <a:endParaRPr lang="en-US" b="1" dirty="0">
              <a:solidFill>
                <a:srgbClr val="FF0000"/>
              </a:solidFill>
            </a:endParaRPr>
          </a:p>
        </p:txBody>
      </p:sp>
      <p:sp>
        <p:nvSpPr>
          <p:cNvPr id="7" name="TextBox 6"/>
          <p:cNvSpPr txBox="1"/>
          <p:nvPr/>
        </p:nvSpPr>
        <p:spPr>
          <a:xfrm>
            <a:off x="5241032" y="3557915"/>
            <a:ext cx="4464496" cy="2031325"/>
          </a:xfrm>
          <a:prstGeom prst="rect">
            <a:avLst/>
          </a:prstGeom>
          <a:solidFill>
            <a:srgbClr val="FFC000"/>
          </a:solidFill>
        </p:spPr>
        <p:txBody>
          <a:bodyPr wrap="square" rtlCol="0">
            <a:spAutoFit/>
          </a:bodyPr>
          <a:lstStyle/>
          <a:p>
            <a:r>
              <a:rPr lang="sv-SE" b="1" dirty="0" smtClean="0">
                <a:solidFill>
                  <a:srgbClr val="FF0000"/>
                </a:solidFill>
              </a:rPr>
              <a:t>CNS workshop on Supercomputational Neuroscience – Tools and Applications</a:t>
            </a:r>
          </a:p>
          <a:p>
            <a:r>
              <a:rPr lang="sv-SE" b="1" dirty="0" smtClean="0">
                <a:solidFill>
                  <a:srgbClr val="FF0000"/>
                </a:solidFill>
              </a:rPr>
              <a:t>Thursday 09:00</a:t>
            </a:r>
          </a:p>
          <a:p>
            <a:endParaRPr lang="sv-SE" b="1" dirty="0" smtClean="0">
              <a:solidFill>
                <a:srgbClr val="FF0000"/>
              </a:solidFill>
            </a:endParaRPr>
          </a:p>
          <a:p>
            <a:r>
              <a:rPr lang="sv-SE" b="1" dirty="0" smtClean="0">
                <a:solidFill>
                  <a:srgbClr val="FF0000"/>
                </a:solidFill>
              </a:rPr>
              <a:t>Sign up on billboard!</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35" presetClass="emph" presetSubtype="0" repeatCount="3000" fill="hold" grpId="1" nodeType="withEffect">
                                  <p:stCondLst>
                                    <p:cond delay="0"/>
                                  </p:stCondLst>
                                  <p:childTnLst>
                                    <p:anim calcmode="discrete" valueType="str">
                                      <p:cBhvr>
                                        <p:cTn id="30" dur="10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P spid="6" grpId="0"/>
      <p:bldP spid="7" grpId="0" animBg="1"/>
      <p:bldP spid="7"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upstate"/>
          <p:cNvPicPr>
            <a:picLocks noChangeAspect="1" noChangeArrowheads="1"/>
          </p:cNvPicPr>
          <p:nvPr/>
        </p:nvPicPr>
        <p:blipFill>
          <a:blip r:embed="rId3" cstate="print"/>
          <a:srcRect/>
          <a:stretch>
            <a:fillRect/>
          </a:stretch>
        </p:blipFill>
        <p:spPr bwMode="auto">
          <a:xfrm>
            <a:off x="3358591" y="152402"/>
            <a:ext cx="5194300" cy="5400675"/>
          </a:xfrm>
          <a:prstGeom prst="rect">
            <a:avLst/>
          </a:prstGeom>
          <a:solidFill>
            <a:schemeClr val="tx1"/>
          </a:solidFill>
          <a:ln w="9525">
            <a:noFill/>
            <a:miter lim="800000"/>
            <a:headEnd/>
            <a:tailEnd/>
          </a:ln>
        </p:spPr>
      </p:pic>
      <p:sp>
        <p:nvSpPr>
          <p:cNvPr id="22531" name="Rectangle 3"/>
          <p:cNvSpPr>
            <a:spLocks noChangeArrowheads="1"/>
          </p:cNvSpPr>
          <p:nvPr/>
        </p:nvSpPr>
        <p:spPr bwMode="auto">
          <a:xfrm>
            <a:off x="92460" y="1989140"/>
            <a:ext cx="3144453" cy="4140160"/>
          </a:xfrm>
          <a:prstGeom prst="rect">
            <a:avLst/>
          </a:prstGeom>
          <a:noFill/>
          <a:ln w="9525">
            <a:noFill/>
            <a:miter lim="800000"/>
            <a:headEnd/>
            <a:tailEnd/>
          </a:ln>
        </p:spPr>
        <p:txBody>
          <a:bodyPr/>
          <a:lstStyle/>
          <a:p>
            <a:pPr marL="342900" indent="-342900">
              <a:lnSpc>
                <a:spcPct val="90000"/>
              </a:lnSpc>
              <a:spcBef>
                <a:spcPct val="20000"/>
              </a:spcBef>
              <a:buClr>
                <a:schemeClr val="hlink"/>
              </a:buClr>
              <a:buSzPct val="60000"/>
              <a:buFont typeface="Wingdings" pitchFamily="2" charset="2"/>
              <a:buChar char="n"/>
            </a:pPr>
            <a:r>
              <a:rPr lang="en-GB" dirty="0">
                <a:latin typeface="Arial" charset="0"/>
              </a:rPr>
              <a:t>2000+ neurons</a:t>
            </a:r>
          </a:p>
          <a:p>
            <a:pPr marL="342900" indent="-342900">
              <a:lnSpc>
                <a:spcPct val="90000"/>
              </a:lnSpc>
              <a:spcBef>
                <a:spcPct val="20000"/>
              </a:spcBef>
              <a:buClr>
                <a:schemeClr val="hlink"/>
              </a:buClr>
              <a:buSzPct val="60000"/>
              <a:buFont typeface="Wingdings" pitchFamily="2" charset="2"/>
              <a:buChar char="n"/>
            </a:pPr>
            <a:r>
              <a:rPr lang="en-GB" dirty="0">
                <a:latin typeface="Arial" charset="0"/>
              </a:rPr>
              <a:t>250000+ synapses</a:t>
            </a:r>
          </a:p>
          <a:p>
            <a:pPr marL="342900" indent="-342900">
              <a:lnSpc>
                <a:spcPct val="90000"/>
              </a:lnSpc>
              <a:spcBef>
                <a:spcPct val="20000"/>
              </a:spcBef>
              <a:buClr>
                <a:schemeClr val="hlink"/>
              </a:buClr>
              <a:buSzPct val="60000"/>
              <a:buFont typeface="Wingdings" pitchFamily="2" charset="2"/>
              <a:buChar char="n"/>
            </a:pPr>
            <a:r>
              <a:rPr lang="en-GB" dirty="0">
                <a:latin typeface="Arial" charset="0"/>
              </a:rPr>
              <a:t>5 s = 600 s on </a:t>
            </a:r>
            <a:r>
              <a:rPr lang="en-GB" dirty="0" smtClean="0">
                <a:latin typeface="Arial" charset="0"/>
              </a:rPr>
              <a:t>PC</a:t>
            </a:r>
          </a:p>
          <a:p>
            <a:pPr marL="342900" indent="-342900">
              <a:lnSpc>
                <a:spcPct val="90000"/>
              </a:lnSpc>
              <a:spcBef>
                <a:spcPct val="20000"/>
              </a:spcBef>
              <a:buClr>
                <a:schemeClr val="hlink"/>
              </a:buClr>
              <a:buSzPct val="60000"/>
              <a:buFont typeface="Wingdings" pitchFamily="2" charset="2"/>
              <a:buChar char="n"/>
            </a:pPr>
            <a:endParaRPr lang="en-GB" dirty="0" smtClean="0">
              <a:latin typeface="Arial" charset="0"/>
            </a:endParaRPr>
          </a:p>
          <a:p>
            <a:pPr marL="342900" indent="-342900">
              <a:lnSpc>
                <a:spcPct val="90000"/>
              </a:lnSpc>
              <a:spcBef>
                <a:spcPct val="20000"/>
              </a:spcBef>
              <a:buClr>
                <a:schemeClr val="hlink"/>
              </a:buClr>
              <a:buSzPct val="60000"/>
              <a:buFont typeface="Wingdings" pitchFamily="2" charset="2"/>
              <a:buChar char="n"/>
            </a:pPr>
            <a:endParaRPr lang="en-GB" dirty="0" smtClean="0">
              <a:latin typeface="Arial" charset="0"/>
            </a:endParaRPr>
          </a:p>
          <a:p>
            <a:pPr marL="342900" indent="-342900">
              <a:lnSpc>
                <a:spcPct val="90000"/>
              </a:lnSpc>
              <a:spcBef>
                <a:spcPct val="20000"/>
              </a:spcBef>
              <a:buClr>
                <a:schemeClr val="hlink"/>
              </a:buClr>
              <a:buSzPct val="60000"/>
              <a:buFont typeface="Wingdings" pitchFamily="2" charset="2"/>
              <a:buChar char="n"/>
            </a:pPr>
            <a:r>
              <a:rPr lang="en-GB" dirty="0" smtClean="0">
                <a:latin typeface="Arial" charset="0"/>
              </a:rPr>
              <a:t>Interplay of</a:t>
            </a:r>
          </a:p>
          <a:p>
            <a:pPr marL="800100" lvl="1" indent="-342900">
              <a:lnSpc>
                <a:spcPct val="90000"/>
              </a:lnSpc>
              <a:spcBef>
                <a:spcPct val="20000"/>
              </a:spcBef>
              <a:buClr>
                <a:schemeClr val="hlink"/>
              </a:buClr>
              <a:buSzPct val="60000"/>
              <a:buFont typeface="Wingdings" pitchFamily="2" charset="2"/>
              <a:buChar char="n"/>
            </a:pPr>
            <a:r>
              <a:rPr lang="en-GB" dirty="0" smtClean="0">
                <a:latin typeface="Arial" charset="0"/>
              </a:rPr>
              <a:t>Recurrent excitation</a:t>
            </a:r>
          </a:p>
          <a:p>
            <a:pPr marL="800100" lvl="1" indent="-342900">
              <a:lnSpc>
                <a:spcPct val="90000"/>
              </a:lnSpc>
              <a:spcBef>
                <a:spcPct val="20000"/>
              </a:spcBef>
              <a:buClr>
                <a:schemeClr val="hlink"/>
              </a:buClr>
              <a:buSzPct val="60000"/>
              <a:buFont typeface="Wingdings" pitchFamily="2" charset="2"/>
              <a:buChar char="n"/>
            </a:pPr>
            <a:r>
              <a:rPr lang="en-GB" dirty="0" smtClean="0">
                <a:latin typeface="Arial" charset="0"/>
              </a:rPr>
              <a:t>Cellular adaptation</a:t>
            </a:r>
          </a:p>
          <a:p>
            <a:pPr marL="800100" lvl="1" indent="-342900">
              <a:lnSpc>
                <a:spcPct val="90000"/>
              </a:lnSpc>
              <a:spcBef>
                <a:spcPct val="20000"/>
              </a:spcBef>
              <a:buClr>
                <a:schemeClr val="hlink"/>
              </a:buClr>
              <a:buSzPct val="60000"/>
              <a:buFont typeface="Wingdings" pitchFamily="2" charset="2"/>
              <a:buChar char="n"/>
            </a:pPr>
            <a:r>
              <a:rPr lang="en-GB" dirty="0" smtClean="0">
                <a:latin typeface="Arial" charset="0"/>
              </a:rPr>
              <a:t>Synaptic depression</a:t>
            </a:r>
          </a:p>
          <a:p>
            <a:pPr marL="800100" lvl="1" indent="-342900">
              <a:lnSpc>
                <a:spcPct val="90000"/>
              </a:lnSpc>
              <a:spcBef>
                <a:spcPct val="20000"/>
              </a:spcBef>
              <a:buClr>
                <a:schemeClr val="hlink"/>
              </a:buClr>
              <a:buSzPct val="60000"/>
              <a:buFont typeface="Wingdings" pitchFamily="2" charset="2"/>
              <a:buChar char="n"/>
            </a:pPr>
            <a:r>
              <a:rPr lang="en-GB" dirty="0" smtClean="0">
                <a:latin typeface="Arial" charset="0"/>
              </a:rPr>
              <a:t>(Synaptic facilitation)</a:t>
            </a:r>
          </a:p>
          <a:p>
            <a:pPr marL="800100" lvl="1" indent="-342900">
              <a:lnSpc>
                <a:spcPct val="90000"/>
              </a:lnSpc>
              <a:spcBef>
                <a:spcPct val="20000"/>
              </a:spcBef>
              <a:buClr>
                <a:schemeClr val="hlink"/>
              </a:buClr>
              <a:buSzPct val="60000"/>
              <a:buFont typeface="Wingdings" pitchFamily="2" charset="2"/>
              <a:buChar char="n"/>
            </a:pPr>
            <a:endParaRPr lang="en-US" dirty="0">
              <a:latin typeface="Arial" charset="0"/>
            </a:endParaRPr>
          </a:p>
        </p:txBody>
      </p:sp>
      <p:sp>
        <p:nvSpPr>
          <p:cNvPr id="22532" name="Rectangle 4"/>
          <p:cNvSpPr>
            <a:spLocks noChangeArrowheads="1"/>
          </p:cNvSpPr>
          <p:nvPr/>
        </p:nvSpPr>
        <p:spPr bwMode="auto">
          <a:xfrm>
            <a:off x="3368824" y="5538369"/>
            <a:ext cx="5184576" cy="590931"/>
          </a:xfrm>
          <a:prstGeom prst="rect">
            <a:avLst/>
          </a:prstGeom>
          <a:solidFill>
            <a:schemeClr val="tx1"/>
          </a:solidFill>
          <a:ln w="9525" algn="ctr">
            <a:noFill/>
            <a:miter lim="800000"/>
            <a:headEnd/>
            <a:tailEnd/>
          </a:ln>
        </p:spPr>
        <p:txBody>
          <a:bodyPr wrap="square">
            <a:spAutoFit/>
          </a:bodyPr>
          <a:lstStyle/>
          <a:p>
            <a:pPr>
              <a:lnSpc>
                <a:spcPct val="90000"/>
              </a:lnSpc>
              <a:spcBef>
                <a:spcPct val="20000"/>
              </a:spcBef>
            </a:pPr>
            <a:r>
              <a:rPr lang="en-GB" sz="1200" dirty="0">
                <a:solidFill>
                  <a:srgbClr val="0070C0"/>
                </a:solidFill>
                <a:latin typeface="Arial" charset="0"/>
              </a:rPr>
              <a:t>Lundqvist M, Rehn M, Djurfeldt M and Lansner A (2006). Attractor dynamics in a modular network model of the neocortex. </a:t>
            </a:r>
            <a:r>
              <a:rPr lang="en-GB" sz="1200" i="1" dirty="0">
                <a:solidFill>
                  <a:srgbClr val="0070C0"/>
                </a:solidFill>
                <a:latin typeface="Arial" charset="0"/>
              </a:rPr>
              <a:t>Network: Computation in Neural Systems</a:t>
            </a:r>
            <a:r>
              <a:rPr lang="en-GB" sz="1200" dirty="0">
                <a:solidFill>
                  <a:srgbClr val="0070C0"/>
                </a:solidFill>
                <a:latin typeface="Arial" charset="0"/>
              </a:rPr>
              <a:t>: 17, 253-276</a:t>
            </a:r>
          </a:p>
        </p:txBody>
      </p:sp>
      <p:sp>
        <p:nvSpPr>
          <p:cNvPr id="22534" name="Footer Placeholder 8"/>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US" smtClean="0">
                <a:cs typeface="Arial" charset="0"/>
              </a:rPr>
              <a:t>CNS Stockholm July 25 2011</a:t>
            </a:r>
            <a:endParaRPr lang="sv-SE">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v-SE" dirty="0" smtClean="0"/>
              <a:t>Adding an interneuron with facilitating synapses</a:t>
            </a:r>
            <a:br>
              <a:rPr lang="sv-SE" dirty="0" smtClean="0"/>
            </a:br>
            <a:r>
              <a:rPr lang="sv-SE" sz="1600" dirty="0" smtClean="0"/>
              <a:t>Krishnamurthy, Silberberg, and Lansner 2011, submitted</a:t>
            </a:r>
            <a:endParaRPr lang="en-US" sz="1600" dirty="0"/>
          </a:p>
        </p:txBody>
      </p:sp>
      <p:sp>
        <p:nvSpPr>
          <p:cNvPr id="2" name="Footer Placeholder 1"/>
          <p:cNvSpPr>
            <a:spLocks noGrp="1"/>
          </p:cNvSpPr>
          <p:nvPr>
            <p:ph type="ftr" sz="quarter" idx="11"/>
          </p:nvPr>
        </p:nvSpPr>
        <p:spPr/>
        <p:txBody>
          <a:bodyPr/>
          <a:lstStyle/>
          <a:p>
            <a:r>
              <a:rPr lang="en-US" smtClean="0"/>
              <a:t>CNS Stockholm July 25 2011</a:t>
            </a:r>
            <a:endParaRPr lang="sv-SE"/>
          </a:p>
        </p:txBody>
      </p:sp>
      <p:pic>
        <p:nvPicPr>
          <p:cNvPr id="3" name="Picture 2"/>
          <p:cNvPicPr/>
          <p:nvPr/>
        </p:nvPicPr>
        <p:blipFill>
          <a:blip r:embed="rId3" cstate="print"/>
          <a:srcRect/>
          <a:stretch>
            <a:fillRect/>
          </a:stretch>
        </p:blipFill>
        <p:spPr bwMode="auto">
          <a:xfrm>
            <a:off x="488504" y="3689423"/>
            <a:ext cx="3276364" cy="3021705"/>
          </a:xfrm>
          <a:prstGeom prst="rect">
            <a:avLst/>
          </a:prstGeom>
          <a:noFill/>
          <a:ln w="9525">
            <a:noFill/>
            <a:miter lim="800000"/>
            <a:headEnd/>
            <a:tailEnd/>
          </a:ln>
        </p:spPr>
      </p:pic>
      <p:grpSp>
        <p:nvGrpSpPr>
          <p:cNvPr id="5" name="Group 4"/>
          <p:cNvGrpSpPr/>
          <p:nvPr/>
        </p:nvGrpSpPr>
        <p:grpSpPr>
          <a:xfrm>
            <a:off x="488504" y="1772816"/>
            <a:ext cx="3276364" cy="1872208"/>
            <a:chOff x="128464" y="2096852"/>
            <a:chExt cx="3276364" cy="1872208"/>
          </a:xfrm>
        </p:grpSpPr>
        <p:sp>
          <p:nvSpPr>
            <p:cNvPr id="6" name="Rectangle 5"/>
            <p:cNvSpPr/>
            <p:nvPr/>
          </p:nvSpPr>
          <p:spPr bwMode="auto">
            <a:xfrm>
              <a:off x="128464" y="2096852"/>
              <a:ext cx="3276364" cy="1872208"/>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cs typeface="Arial" charset="0"/>
              </a:endParaRPr>
            </a:p>
          </p:txBody>
        </p:sp>
        <p:pic>
          <p:nvPicPr>
            <p:cNvPr id="7" name="Picture 6"/>
            <p:cNvPicPr/>
            <p:nvPr/>
          </p:nvPicPr>
          <p:blipFill>
            <a:blip r:embed="rId4" cstate="print"/>
            <a:srcRect/>
            <a:stretch>
              <a:fillRect/>
            </a:stretch>
          </p:blipFill>
          <p:spPr bwMode="auto">
            <a:xfrm>
              <a:off x="200472" y="2168860"/>
              <a:ext cx="3124200" cy="1727200"/>
            </a:xfrm>
            <a:prstGeom prst="rect">
              <a:avLst/>
            </a:prstGeom>
            <a:noFill/>
            <a:ln w="9525">
              <a:noFill/>
              <a:miter lim="800000"/>
              <a:headEnd/>
              <a:tailEnd/>
            </a:ln>
          </p:spPr>
        </p:pic>
      </p:grpSp>
      <p:pic>
        <p:nvPicPr>
          <p:cNvPr id="8" name="Picture 7"/>
          <p:cNvPicPr/>
          <p:nvPr/>
        </p:nvPicPr>
        <p:blipFill>
          <a:blip r:embed="rId5" cstate="print"/>
          <a:srcRect/>
          <a:stretch>
            <a:fillRect/>
          </a:stretch>
        </p:blipFill>
        <p:spPr bwMode="auto">
          <a:xfrm>
            <a:off x="3908884" y="1774233"/>
            <a:ext cx="3745230" cy="1078703"/>
          </a:xfrm>
          <a:prstGeom prst="rect">
            <a:avLst/>
          </a:prstGeom>
          <a:noFill/>
          <a:ln w="9525">
            <a:noFill/>
            <a:miter lim="800000"/>
            <a:headEnd/>
            <a:tailEnd/>
          </a:ln>
        </p:spPr>
      </p:pic>
      <p:pic>
        <p:nvPicPr>
          <p:cNvPr id="12" name="Picture 11"/>
          <p:cNvPicPr/>
          <p:nvPr/>
        </p:nvPicPr>
        <p:blipFill>
          <a:blip r:embed="rId6" cstate="print"/>
          <a:srcRect/>
          <a:stretch>
            <a:fillRect/>
          </a:stretch>
        </p:blipFill>
        <p:spPr bwMode="auto">
          <a:xfrm>
            <a:off x="3908884" y="2924944"/>
            <a:ext cx="5976664" cy="3417466"/>
          </a:xfrm>
          <a:prstGeom prst="rect">
            <a:avLst/>
          </a:prstGeom>
          <a:noFill/>
          <a:ln w="9525">
            <a:noFill/>
            <a:miter lim="800000"/>
            <a:headEnd/>
            <a:tailEnd/>
          </a:ln>
        </p:spPr>
      </p:pic>
      <p:sp>
        <p:nvSpPr>
          <p:cNvPr id="10" name="TextBox 9"/>
          <p:cNvSpPr txBox="1"/>
          <p:nvPr/>
        </p:nvSpPr>
        <p:spPr>
          <a:xfrm>
            <a:off x="7725308" y="1736812"/>
            <a:ext cx="2180692" cy="1077218"/>
          </a:xfrm>
          <a:prstGeom prst="rect">
            <a:avLst/>
          </a:prstGeom>
          <a:noFill/>
        </p:spPr>
        <p:txBody>
          <a:bodyPr wrap="square" rtlCol="0">
            <a:spAutoFit/>
          </a:bodyPr>
          <a:lstStyle/>
          <a:p>
            <a:r>
              <a:rPr lang="en-US" sz="1600" dirty="0" smtClean="0"/>
              <a:t>Silberberg and Markram Neuron 2007</a:t>
            </a:r>
          </a:p>
          <a:p>
            <a:endParaRPr lang="en-US" sz="1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dirty="0" smtClean="0"/>
              <a:t>Bistability, raster plot formats</a:t>
            </a:r>
            <a:br>
              <a:rPr lang="sv-SE" dirty="0" smtClean="0"/>
            </a:br>
            <a:r>
              <a:rPr lang="sv-SE" sz="2400" dirty="0" smtClean="0"/>
              <a:t>only pyramidal cells</a:t>
            </a:r>
            <a:endParaRPr lang="en-US" dirty="0"/>
          </a:p>
        </p:txBody>
      </p:sp>
      <p:sp>
        <p:nvSpPr>
          <p:cNvPr id="5" name="Content Placeholder 4"/>
          <p:cNvSpPr>
            <a:spLocks noGrp="1"/>
          </p:cNvSpPr>
          <p:nvPr>
            <p:ph idx="1"/>
          </p:nvPr>
        </p:nvSpPr>
        <p:spPr>
          <a:xfrm>
            <a:off x="495300" y="1600200"/>
            <a:ext cx="3089548" cy="4708525"/>
          </a:xfrm>
        </p:spPr>
        <p:txBody>
          <a:bodyPr/>
          <a:lstStyle/>
          <a:p>
            <a:r>
              <a:rPr lang="sv-SE" sz="2400" dirty="0" smtClean="0"/>
              <a:t>Plot formats</a:t>
            </a:r>
          </a:p>
          <a:p>
            <a:pPr lvl="1"/>
            <a:r>
              <a:rPr lang="sv-SE" sz="2000" dirty="0" smtClean="0"/>
              <a:t>Raw</a:t>
            </a:r>
          </a:p>
          <a:p>
            <a:pPr lvl="1"/>
            <a:r>
              <a:rPr lang="sv-SE" sz="2000" dirty="0" smtClean="0"/>
              <a:t>Grouped</a:t>
            </a:r>
          </a:p>
          <a:p>
            <a:r>
              <a:rPr lang="sv-SE" sz="2400" dirty="0" smtClean="0"/>
              <a:t>Bistable</a:t>
            </a:r>
          </a:p>
          <a:p>
            <a:pPr lvl="1"/>
            <a:r>
              <a:rPr lang="sv-SE" sz="2000" dirty="0" smtClean="0"/>
              <a:t>Ground state</a:t>
            </a:r>
            <a:endParaRPr lang="sv-SE" sz="1600" dirty="0" smtClean="0"/>
          </a:p>
          <a:p>
            <a:pPr lvl="1"/>
            <a:r>
              <a:rPr lang="sv-SE" sz="2000" dirty="0" smtClean="0"/>
              <a:t>Many active (coding) states</a:t>
            </a:r>
          </a:p>
          <a:p>
            <a:r>
              <a:rPr lang="sv-SE" sz="2400" dirty="0" smtClean="0"/>
              <a:t>Oscillatory</a:t>
            </a:r>
          </a:p>
          <a:p>
            <a:r>
              <a:rPr lang="sv-SE" sz="2400" dirty="0" smtClean="0"/>
              <a:t>Criticality?</a:t>
            </a:r>
            <a:endParaRPr lang="en-US" sz="2400" dirty="0"/>
          </a:p>
        </p:txBody>
      </p:sp>
      <p:sp>
        <p:nvSpPr>
          <p:cNvPr id="2" name="Footer Placeholder 1"/>
          <p:cNvSpPr>
            <a:spLocks noGrp="1"/>
          </p:cNvSpPr>
          <p:nvPr>
            <p:ph type="ftr" sz="quarter" idx="11"/>
          </p:nvPr>
        </p:nvSpPr>
        <p:spPr/>
        <p:txBody>
          <a:bodyPr/>
          <a:lstStyle/>
          <a:p>
            <a:r>
              <a:rPr lang="en-US" smtClean="0"/>
              <a:t>CNS Stockholm July 25 2011</a:t>
            </a:r>
            <a:endParaRPr lang="sv-SE"/>
          </a:p>
        </p:txBody>
      </p:sp>
      <p:pic>
        <p:nvPicPr>
          <p:cNvPr id="248836" name="Picture 4"/>
          <p:cNvPicPr>
            <a:picLocks noChangeAspect="1" noChangeArrowheads="1"/>
          </p:cNvPicPr>
          <p:nvPr/>
        </p:nvPicPr>
        <p:blipFill>
          <a:blip r:embed="rId3" cstate="print"/>
          <a:srcRect l="11127" t="4714" r="7499" b="1575"/>
          <a:stretch>
            <a:fillRect/>
          </a:stretch>
        </p:blipFill>
        <p:spPr bwMode="auto">
          <a:xfrm>
            <a:off x="3598796" y="1556792"/>
            <a:ext cx="6070728" cy="4663321"/>
          </a:xfrm>
          <a:prstGeom prst="rect">
            <a:avLst/>
          </a:prstGeom>
          <a:solidFill>
            <a:schemeClr val="tx1"/>
          </a:solid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8584" y="116632"/>
            <a:ext cx="7524835" cy="1139825"/>
          </a:xfrm>
        </p:spPr>
        <p:txBody>
          <a:bodyPr/>
          <a:lstStyle/>
          <a:p>
            <a:r>
              <a:rPr lang="sv-SE" sz="4000" dirty="0" smtClean="0"/>
              <a:t>Spontaneous attractor ”hopping”</a:t>
            </a:r>
            <a:endParaRPr lang="en-US" sz="4000" dirty="0"/>
          </a:p>
        </p:txBody>
      </p:sp>
      <p:sp>
        <p:nvSpPr>
          <p:cNvPr id="19" name="Content Placeholder 18"/>
          <p:cNvSpPr>
            <a:spLocks noGrp="1"/>
          </p:cNvSpPr>
          <p:nvPr>
            <p:ph idx="1"/>
          </p:nvPr>
        </p:nvSpPr>
        <p:spPr>
          <a:xfrm>
            <a:off x="1640632" y="5661248"/>
            <a:ext cx="7200800" cy="864096"/>
          </a:xfrm>
        </p:spPr>
        <p:txBody>
          <a:bodyPr/>
          <a:lstStyle/>
          <a:p>
            <a:r>
              <a:rPr lang="sv-SE" sz="2000" dirty="0" smtClean="0"/>
              <a:t>Memory replay at theta</a:t>
            </a:r>
          </a:p>
          <a:p>
            <a:pPr lvl="1"/>
            <a:r>
              <a:rPr lang="sv-SE" sz="1800" dirty="0" smtClean="0"/>
              <a:t>Fuentemilla et al. Curr Biol 2010</a:t>
            </a:r>
          </a:p>
          <a:p>
            <a:endParaRPr lang="sv-SE" sz="2000" dirty="0" smtClean="0"/>
          </a:p>
          <a:p>
            <a:endParaRPr lang="en-US" sz="2000" dirty="0"/>
          </a:p>
        </p:txBody>
      </p:sp>
      <p:sp>
        <p:nvSpPr>
          <p:cNvPr id="5" name="Footer Placeholder 4"/>
          <p:cNvSpPr>
            <a:spLocks noGrp="1"/>
          </p:cNvSpPr>
          <p:nvPr>
            <p:ph type="ftr" sz="quarter" idx="11"/>
          </p:nvPr>
        </p:nvSpPr>
        <p:spPr/>
        <p:txBody>
          <a:bodyPr/>
          <a:lstStyle/>
          <a:p>
            <a:r>
              <a:rPr lang="en-US" smtClean="0"/>
              <a:t>CNS Stockholm July 25 2011</a:t>
            </a:r>
            <a:endParaRPr lang="sv-SE"/>
          </a:p>
        </p:txBody>
      </p:sp>
      <p:pic>
        <p:nvPicPr>
          <p:cNvPr id="22" name="Picture 11"/>
          <p:cNvPicPr>
            <a:picLocks noChangeAspect="1" noChangeArrowheads="1"/>
          </p:cNvPicPr>
          <p:nvPr/>
        </p:nvPicPr>
        <p:blipFill>
          <a:blip r:embed="rId3" cstate="print"/>
          <a:srcRect l="6551" t="787" r="7350" b="1564"/>
          <a:stretch>
            <a:fillRect/>
          </a:stretch>
        </p:blipFill>
        <p:spPr bwMode="auto">
          <a:xfrm>
            <a:off x="2108683" y="1160748"/>
            <a:ext cx="5999893" cy="4536504"/>
          </a:xfrm>
          <a:prstGeom prst="rect">
            <a:avLst/>
          </a:prstGeom>
          <a:solidFill>
            <a:schemeClr val="tx1"/>
          </a:solid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smtClean="0"/>
              <a:t>Stimulus during spontaneous attractor hopping</a:t>
            </a:r>
            <a:endParaRPr lang="en-US" dirty="0"/>
          </a:p>
        </p:txBody>
      </p:sp>
      <p:sp>
        <p:nvSpPr>
          <p:cNvPr id="5" name="Footer Placeholder 4"/>
          <p:cNvSpPr>
            <a:spLocks noGrp="1"/>
          </p:cNvSpPr>
          <p:nvPr>
            <p:ph type="ftr" sz="quarter" idx="11"/>
          </p:nvPr>
        </p:nvSpPr>
        <p:spPr/>
        <p:txBody>
          <a:bodyPr/>
          <a:lstStyle/>
          <a:p>
            <a:r>
              <a:rPr lang="en-US" smtClean="0"/>
              <a:t>CNS Stockholm July 25 2011</a:t>
            </a:r>
            <a:endParaRPr lang="sv-SE"/>
          </a:p>
        </p:txBody>
      </p:sp>
      <p:pic>
        <p:nvPicPr>
          <p:cNvPr id="244740" name="Picture 4"/>
          <p:cNvPicPr>
            <a:picLocks noChangeAspect="1" noChangeArrowheads="1"/>
          </p:cNvPicPr>
          <p:nvPr/>
        </p:nvPicPr>
        <p:blipFill>
          <a:blip r:embed="rId3" cstate="print"/>
          <a:srcRect l="11127" r="7499" b="1575"/>
          <a:stretch>
            <a:fillRect/>
          </a:stretch>
        </p:blipFill>
        <p:spPr bwMode="auto">
          <a:xfrm>
            <a:off x="2288704" y="1701316"/>
            <a:ext cx="5580620" cy="4499992"/>
          </a:xfrm>
          <a:prstGeom prst="rect">
            <a:avLst/>
          </a:prstGeom>
          <a:solidFill>
            <a:schemeClr val="tx1"/>
          </a:solidFill>
          <a:ln w="9525">
            <a:noFill/>
            <a:miter lim="800000"/>
            <a:headEnd/>
            <a:tailEnd/>
          </a:ln>
          <a:effectLst/>
        </p:spPr>
      </p:pic>
      <p:sp>
        <p:nvSpPr>
          <p:cNvPr id="9" name="Oval 8"/>
          <p:cNvSpPr/>
          <p:nvPr/>
        </p:nvSpPr>
        <p:spPr bwMode="auto">
          <a:xfrm>
            <a:off x="4953000" y="5517232"/>
            <a:ext cx="288032" cy="288032"/>
          </a:xfrm>
          <a:prstGeom prst="ellipse">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964668" y="287400"/>
            <a:ext cx="4500500" cy="909352"/>
          </a:xfrm>
          <a:prstGeom prst="rect">
            <a:avLst/>
          </a:prstGeom>
          <a:noFill/>
          <a:ln w="9525">
            <a:noFill/>
            <a:miter lim="800000"/>
            <a:headEnd/>
            <a:tailEnd/>
          </a:ln>
        </p:spPr>
        <p:txBody>
          <a:bodyPr anchor="ctr"/>
          <a:lstStyle/>
          <a:p>
            <a:r>
              <a:rPr lang="sv-SE" sz="3200" b="1" dirty="0" smtClean="0">
                <a:effectLst>
                  <a:outerShdw blurRad="38100" dist="38100" dir="2700000" algn="tl">
                    <a:srgbClr val="000000">
                      <a:alpha val="43137"/>
                    </a:srgbClr>
                  </a:outerShdw>
                </a:effectLst>
                <a:latin typeface="Arial" charset="0"/>
              </a:rPr>
              <a:t>Donald Hebb’s brain theory</a:t>
            </a:r>
            <a:endParaRPr lang="en-GB" sz="3200" b="1" dirty="0">
              <a:effectLst>
                <a:outerShdw blurRad="38100" dist="38100" dir="2700000" algn="tl">
                  <a:srgbClr val="000000">
                    <a:alpha val="43137"/>
                  </a:srgbClr>
                </a:outerShdw>
              </a:effectLst>
              <a:latin typeface="Arial" charset="0"/>
            </a:endParaRPr>
          </a:p>
        </p:txBody>
      </p:sp>
      <p:sp>
        <p:nvSpPr>
          <p:cNvPr id="11267" name="Text Box 3"/>
          <p:cNvSpPr txBox="1">
            <a:spLocks noChangeArrowheads="1"/>
          </p:cNvSpPr>
          <p:nvPr/>
        </p:nvSpPr>
        <p:spPr bwMode="auto">
          <a:xfrm>
            <a:off x="5827714" y="1785590"/>
            <a:ext cx="2520947" cy="830997"/>
          </a:xfrm>
          <a:prstGeom prst="rect">
            <a:avLst/>
          </a:prstGeom>
          <a:noFill/>
          <a:ln w="9525">
            <a:noFill/>
            <a:miter lim="800000"/>
            <a:headEnd/>
            <a:tailEnd/>
          </a:ln>
        </p:spPr>
        <p:txBody>
          <a:bodyPr wrap="none">
            <a:spAutoFit/>
          </a:bodyPr>
          <a:lstStyle/>
          <a:p>
            <a:r>
              <a:rPr lang="sv-SE" sz="1600" b="1" dirty="0">
                <a:effectLst>
                  <a:outerShdw blurRad="38100" dist="38100" dir="2700000" algn="tl">
                    <a:srgbClr val="000000">
                      <a:alpha val="43137"/>
                    </a:srgbClr>
                  </a:outerShdw>
                </a:effectLst>
                <a:latin typeface="Arial" charset="0"/>
              </a:rPr>
              <a:t>Bliss and Lömo, 1973</a:t>
            </a:r>
          </a:p>
          <a:p>
            <a:r>
              <a:rPr lang="sv-SE" sz="1600" b="1" dirty="0">
                <a:effectLst>
                  <a:outerShdw blurRad="38100" dist="38100" dir="2700000" algn="tl">
                    <a:srgbClr val="000000">
                      <a:alpha val="43137"/>
                    </a:srgbClr>
                  </a:outerShdw>
                </a:effectLst>
                <a:latin typeface="Arial" charset="0"/>
              </a:rPr>
              <a:t>Levy and Steward, 1978</a:t>
            </a:r>
          </a:p>
          <a:p>
            <a:r>
              <a:rPr lang="sv-SE" sz="1600" b="1" dirty="0">
                <a:effectLst>
                  <a:outerShdw blurRad="38100" dist="38100" dir="2700000" algn="tl">
                    <a:srgbClr val="000000">
                      <a:alpha val="43137"/>
                    </a:srgbClr>
                  </a:outerShdw>
                </a:effectLst>
                <a:latin typeface="Arial" charset="0"/>
              </a:rPr>
              <a:t>LTP</a:t>
            </a:r>
            <a:r>
              <a:rPr lang="en-GB" sz="1600" b="1" dirty="0" smtClean="0">
                <a:effectLst>
                  <a:outerShdw blurRad="38100" dist="38100" dir="2700000" algn="tl">
                    <a:srgbClr val="000000">
                      <a:alpha val="43137"/>
                    </a:srgbClr>
                  </a:outerShdw>
                </a:effectLst>
                <a:latin typeface="Arial" charset="0"/>
              </a:rPr>
              <a:t>/LTD, STDP, ...</a:t>
            </a:r>
            <a:endParaRPr lang="sv-SE" sz="1600" b="1" dirty="0">
              <a:effectLst>
                <a:outerShdw blurRad="38100" dist="38100" dir="2700000" algn="tl">
                  <a:srgbClr val="000000">
                    <a:alpha val="43137"/>
                  </a:srgbClr>
                </a:outerShdw>
              </a:effectLst>
              <a:latin typeface="Arial" charset="0"/>
            </a:endParaRPr>
          </a:p>
        </p:txBody>
      </p:sp>
      <p:sp>
        <p:nvSpPr>
          <p:cNvPr id="11268" name="Text Box 4"/>
          <p:cNvSpPr txBox="1">
            <a:spLocks noChangeArrowheads="1"/>
          </p:cNvSpPr>
          <p:nvPr/>
        </p:nvSpPr>
        <p:spPr bwMode="auto">
          <a:xfrm>
            <a:off x="4576209" y="1367480"/>
            <a:ext cx="5237331" cy="369332"/>
          </a:xfrm>
          <a:prstGeom prst="rect">
            <a:avLst/>
          </a:prstGeom>
          <a:noFill/>
          <a:ln w="9525">
            <a:noFill/>
            <a:miter lim="800000"/>
            <a:headEnd/>
            <a:tailEnd/>
          </a:ln>
        </p:spPr>
        <p:txBody>
          <a:bodyPr wrap="none">
            <a:spAutoFit/>
          </a:bodyPr>
          <a:lstStyle/>
          <a:p>
            <a:r>
              <a:rPr lang="sv-SE" b="1" dirty="0">
                <a:effectLst>
                  <a:outerShdw blurRad="38100" dist="38100" dir="2700000" algn="tl">
                    <a:srgbClr val="000000">
                      <a:alpha val="43137"/>
                    </a:srgbClr>
                  </a:outerShdw>
                </a:effectLst>
                <a:latin typeface="Arial" charset="0"/>
              </a:rPr>
              <a:t>Hebb D O, 1949: The Organization of Behavior</a:t>
            </a:r>
            <a:endParaRPr lang="en-GB" b="1" dirty="0">
              <a:effectLst>
                <a:outerShdw blurRad="38100" dist="38100" dir="2700000" algn="tl">
                  <a:srgbClr val="000000">
                    <a:alpha val="43137"/>
                  </a:srgbClr>
                </a:outerShdw>
              </a:effectLst>
              <a:latin typeface="Arial" charset="0"/>
            </a:endParaRPr>
          </a:p>
        </p:txBody>
      </p:sp>
      <p:sp>
        <p:nvSpPr>
          <p:cNvPr id="350213" name="Rectangle 5"/>
          <p:cNvSpPr>
            <a:spLocks noChangeArrowheads="1"/>
          </p:cNvSpPr>
          <p:nvPr/>
        </p:nvSpPr>
        <p:spPr bwMode="auto">
          <a:xfrm>
            <a:off x="4359275" y="2765574"/>
            <a:ext cx="5094288" cy="3687762"/>
          </a:xfrm>
          <a:prstGeom prst="rect">
            <a:avLst/>
          </a:prstGeom>
          <a:noFill/>
          <a:ln w="9525">
            <a:noFill/>
            <a:miter lim="800000"/>
            <a:headEnd/>
            <a:tailEnd/>
          </a:ln>
        </p:spPr>
        <p:txBody>
          <a:bodyPr/>
          <a:lstStyle/>
          <a:p>
            <a:pPr marL="342900" indent="-342900">
              <a:spcBef>
                <a:spcPct val="20000"/>
              </a:spcBef>
              <a:buFontTx/>
              <a:buChar char="•"/>
              <a:defRPr/>
            </a:pPr>
            <a:r>
              <a:rPr lang="sv-SE" b="1" dirty="0">
                <a:effectLst>
                  <a:outerShdw blurRad="38100" dist="38100" dir="2700000" algn="tl">
                    <a:srgbClr val="000000">
                      <a:alpha val="43137"/>
                    </a:srgbClr>
                  </a:outerShdw>
                </a:effectLst>
                <a:latin typeface="Arial" charset="0"/>
              </a:rPr>
              <a:t>Cell assembly = mental object</a:t>
            </a:r>
          </a:p>
          <a:p>
            <a:pPr marL="342900" indent="-342900">
              <a:spcBef>
                <a:spcPct val="20000"/>
              </a:spcBef>
              <a:buFontTx/>
              <a:buChar char="•"/>
              <a:defRPr/>
            </a:pPr>
            <a:r>
              <a:rPr lang="en-GB" b="1" dirty="0">
                <a:effectLst>
                  <a:outerShdw blurRad="38100" dist="38100" dir="2700000" algn="tl">
                    <a:srgbClr val="000000">
                      <a:alpha val="43137"/>
                    </a:srgbClr>
                  </a:outerShdw>
                </a:effectLst>
                <a:latin typeface="Arial" charset="0"/>
              </a:rPr>
              <a:t>Gestalt perception</a:t>
            </a:r>
          </a:p>
          <a:p>
            <a:pPr marL="742950" lvl="1" indent="-285750">
              <a:spcBef>
                <a:spcPct val="20000"/>
              </a:spcBef>
              <a:buFontTx/>
              <a:buChar char="•"/>
              <a:defRPr/>
            </a:pPr>
            <a:r>
              <a:rPr lang="en-GB" sz="1600" b="1" dirty="0">
                <a:effectLst>
                  <a:outerShdw blurRad="38100" dist="38100" dir="2700000" algn="tl">
                    <a:srgbClr val="000000">
                      <a:alpha val="43137"/>
                    </a:srgbClr>
                  </a:outerShdw>
                </a:effectLst>
                <a:latin typeface="Arial" charset="0"/>
              </a:rPr>
              <a:t>Perceptual completion</a:t>
            </a:r>
          </a:p>
          <a:p>
            <a:pPr marL="742950" lvl="1" indent="-285750">
              <a:spcBef>
                <a:spcPct val="20000"/>
              </a:spcBef>
              <a:buFontTx/>
              <a:buChar char="•"/>
              <a:defRPr/>
            </a:pPr>
            <a:r>
              <a:rPr lang="en-GB" sz="1600" b="1" dirty="0" smtClean="0">
                <a:effectLst>
                  <a:outerShdw blurRad="38100" dist="38100" dir="2700000" algn="tl">
                    <a:srgbClr val="000000">
                      <a:alpha val="43137"/>
                    </a:srgbClr>
                  </a:outerShdw>
                </a:effectLst>
                <a:latin typeface="Arial" charset="0"/>
              </a:rPr>
              <a:t>Perceptual </a:t>
            </a:r>
            <a:r>
              <a:rPr lang="en-GB" sz="1600" b="1" dirty="0">
                <a:effectLst>
                  <a:outerShdw blurRad="38100" dist="38100" dir="2700000" algn="tl">
                    <a:srgbClr val="000000">
                      <a:alpha val="43137"/>
                    </a:srgbClr>
                  </a:outerShdw>
                </a:effectLst>
                <a:latin typeface="Arial" charset="0"/>
              </a:rPr>
              <a:t>rivalry</a:t>
            </a:r>
          </a:p>
          <a:p>
            <a:pPr marL="1143000" lvl="2" indent="-228600">
              <a:spcBef>
                <a:spcPct val="20000"/>
              </a:spcBef>
              <a:buFontTx/>
              <a:buChar char="•"/>
              <a:defRPr/>
            </a:pPr>
            <a:r>
              <a:rPr lang="en-GB" sz="1400" b="1" dirty="0">
                <a:effectLst>
                  <a:outerShdw blurRad="38100" dist="38100" dir="2700000" algn="tl">
                    <a:srgbClr val="000000">
                      <a:alpha val="43137"/>
                    </a:srgbClr>
                  </a:outerShdw>
                </a:effectLst>
                <a:latin typeface="Arial" charset="0"/>
              </a:rPr>
              <a:t>Milner P: Lateral inhibition</a:t>
            </a:r>
          </a:p>
          <a:p>
            <a:pPr marL="742950" lvl="1" indent="-285750">
              <a:spcBef>
                <a:spcPct val="20000"/>
              </a:spcBef>
              <a:buFontTx/>
              <a:buChar char="•"/>
              <a:defRPr/>
            </a:pPr>
            <a:r>
              <a:rPr lang="en-GB" sz="1600" b="1" dirty="0" smtClean="0">
                <a:effectLst>
                  <a:outerShdw blurRad="38100" dist="38100" dir="2700000" algn="tl">
                    <a:srgbClr val="000000">
                      <a:alpha val="43137"/>
                    </a:srgbClr>
                  </a:outerShdw>
                </a:effectLst>
                <a:latin typeface="Arial" charset="0"/>
              </a:rPr>
              <a:t>Figure-background segmentation</a:t>
            </a:r>
          </a:p>
          <a:p>
            <a:pPr marL="342900" indent="-342900">
              <a:spcBef>
                <a:spcPct val="20000"/>
              </a:spcBef>
              <a:buFontTx/>
              <a:buChar char="•"/>
              <a:defRPr/>
            </a:pPr>
            <a:r>
              <a:rPr lang="sv-SE" b="1" dirty="0" smtClean="0">
                <a:effectLst>
                  <a:outerShdw blurRad="38100" dist="38100" dir="2700000" algn="tl">
                    <a:srgbClr val="000000">
                      <a:alpha val="43137"/>
                    </a:srgbClr>
                  </a:outerShdw>
                </a:effectLst>
                <a:latin typeface="Arial" charset="0"/>
              </a:rPr>
              <a:t>After </a:t>
            </a:r>
            <a:r>
              <a:rPr lang="sv-SE" b="1" dirty="0">
                <a:effectLst>
                  <a:outerShdw blurRad="38100" dist="38100" dir="2700000" algn="tl">
                    <a:srgbClr val="000000">
                      <a:alpha val="43137"/>
                    </a:srgbClr>
                  </a:outerShdw>
                </a:effectLst>
                <a:latin typeface="Arial" charset="0"/>
              </a:rPr>
              <a:t>activity </a:t>
            </a:r>
            <a:r>
              <a:rPr lang="sv-SE" b="1" dirty="0">
                <a:effectLst>
                  <a:outerShdw blurRad="38100" dist="38100" dir="2700000" algn="tl">
                    <a:srgbClr val="000000">
                      <a:alpha val="43137"/>
                    </a:srgbClr>
                  </a:outerShdw>
                </a:effectLst>
                <a:latin typeface="Arial" charset="0"/>
                <a:sym typeface="Symbol" pitchFamily="18" charset="2"/>
              </a:rPr>
              <a:t> 500 ms</a:t>
            </a:r>
          </a:p>
          <a:p>
            <a:pPr marL="742950" lvl="1" indent="-285750">
              <a:spcBef>
                <a:spcPct val="20000"/>
              </a:spcBef>
              <a:buFontTx/>
              <a:buChar char="•"/>
              <a:defRPr/>
            </a:pPr>
            <a:r>
              <a:rPr lang="sv-SE" sz="1600" b="1" dirty="0">
                <a:effectLst>
                  <a:outerShdw blurRad="38100" dist="38100" dir="2700000" algn="tl">
                    <a:srgbClr val="000000">
                      <a:alpha val="43137"/>
                    </a:srgbClr>
                  </a:outerShdw>
                </a:effectLst>
                <a:latin typeface="Arial" charset="0"/>
                <a:sym typeface="Symbol" pitchFamily="18" charset="2"/>
              </a:rPr>
              <a:t>Persistent, sustained</a:t>
            </a:r>
          </a:p>
          <a:p>
            <a:pPr marL="742950" lvl="1" indent="-285750">
              <a:spcBef>
                <a:spcPct val="20000"/>
              </a:spcBef>
              <a:buFontTx/>
              <a:buChar char="•"/>
              <a:defRPr/>
            </a:pPr>
            <a:r>
              <a:rPr lang="sv-SE" sz="1600" b="1" dirty="0">
                <a:effectLst>
                  <a:outerShdw blurRad="38100" dist="38100" dir="2700000" algn="tl">
                    <a:srgbClr val="000000">
                      <a:alpha val="43137"/>
                    </a:srgbClr>
                  </a:outerShdw>
                </a:effectLst>
                <a:latin typeface="Arial" charset="0"/>
                <a:sym typeface="Symbol" pitchFamily="18" charset="2"/>
              </a:rPr>
              <a:t>Fatigue = Adaptation, synaptic depression</a:t>
            </a:r>
          </a:p>
          <a:p>
            <a:pPr marL="342900" indent="-342900">
              <a:spcBef>
                <a:spcPct val="20000"/>
              </a:spcBef>
              <a:buFontTx/>
              <a:buChar char="•"/>
              <a:defRPr/>
            </a:pPr>
            <a:r>
              <a:rPr lang="en-GB" b="1" dirty="0">
                <a:effectLst>
                  <a:outerShdw blurRad="38100" dist="38100" dir="2700000" algn="tl">
                    <a:srgbClr val="000000">
                      <a:alpha val="43137"/>
                    </a:srgbClr>
                  </a:outerShdw>
                </a:effectLst>
                <a:latin typeface="Arial" charset="0"/>
              </a:rPr>
              <a:t>Generalizes to associative memory</a:t>
            </a:r>
          </a:p>
          <a:p>
            <a:pPr marL="800100" lvl="1" indent="-342900">
              <a:spcBef>
                <a:spcPct val="20000"/>
              </a:spcBef>
              <a:buFontTx/>
              <a:buChar char="•"/>
              <a:defRPr/>
            </a:pPr>
            <a:r>
              <a:rPr lang="en-GB" b="1" dirty="0">
                <a:effectLst>
                  <a:outerShdw blurRad="38100" dist="38100" dir="2700000" algn="tl">
                    <a:srgbClr val="000000">
                      <a:alpha val="43137"/>
                    </a:srgbClr>
                  </a:outerShdw>
                </a:effectLst>
                <a:latin typeface="Arial" charset="0"/>
              </a:rPr>
              <a:t>Association </a:t>
            </a:r>
            <a:r>
              <a:rPr lang="en-GB" b="1" dirty="0" smtClean="0">
                <a:effectLst>
                  <a:outerShdw blurRad="38100" dist="38100" dir="2700000" algn="tl">
                    <a:srgbClr val="000000">
                      <a:alpha val="43137"/>
                    </a:srgbClr>
                  </a:outerShdw>
                </a:effectLst>
                <a:latin typeface="Arial" charset="0"/>
              </a:rPr>
              <a:t>chains</a:t>
            </a:r>
            <a:endParaRPr lang="en-GB" b="1" dirty="0">
              <a:effectLst>
                <a:outerShdw blurRad="38100" dist="38100" dir="2700000" algn="tl">
                  <a:srgbClr val="000000">
                    <a:alpha val="43137"/>
                  </a:srgbClr>
                </a:outerShdw>
              </a:effectLst>
              <a:latin typeface="Arial" charset="0"/>
            </a:endParaRPr>
          </a:p>
          <a:p>
            <a:pPr marL="1200150" lvl="2" indent="-285750">
              <a:spcBef>
                <a:spcPct val="20000"/>
              </a:spcBef>
              <a:buFontTx/>
              <a:buChar char="•"/>
              <a:defRPr/>
            </a:pPr>
            <a:r>
              <a:rPr lang="en-GB" sz="1600" b="1" dirty="0">
                <a:effectLst>
                  <a:outerShdw blurRad="38100" dist="38100" dir="2700000" algn="tl">
                    <a:srgbClr val="000000">
                      <a:alpha val="43137"/>
                    </a:srgbClr>
                  </a:outerShdw>
                </a:effectLst>
                <a:latin typeface="Arial" charset="0"/>
              </a:rPr>
              <a:t>Time-asymmetric synaptic </a:t>
            </a:r>
            <a:r>
              <a:rPr lang="en-GB" sz="1600" b="1" dirty="0" smtClean="0">
                <a:effectLst>
                  <a:outerShdw blurRad="38100" dist="38100" dir="2700000" algn="tl">
                    <a:srgbClr val="000000">
                      <a:alpha val="43137"/>
                    </a:srgbClr>
                  </a:outerShdw>
                </a:effectLst>
                <a:latin typeface="Arial" charset="0"/>
              </a:rPr>
              <a:t>W</a:t>
            </a:r>
            <a:endParaRPr lang="en-GB" sz="1600" b="1" dirty="0">
              <a:effectLst>
                <a:outerShdw blurRad="38100" dist="38100" dir="2700000" algn="tl">
                  <a:srgbClr val="000000">
                    <a:alpha val="43137"/>
                  </a:srgbClr>
                </a:outerShdw>
              </a:effectLst>
              <a:latin typeface="Arial" charset="0"/>
            </a:endParaRPr>
          </a:p>
        </p:txBody>
      </p:sp>
      <p:grpSp>
        <p:nvGrpSpPr>
          <p:cNvPr id="2" name="Group 6"/>
          <p:cNvGrpSpPr>
            <a:grpSpLocks/>
          </p:cNvGrpSpPr>
          <p:nvPr/>
        </p:nvGrpSpPr>
        <p:grpSpPr bwMode="auto">
          <a:xfrm>
            <a:off x="668339" y="3033713"/>
            <a:ext cx="3121025" cy="2832100"/>
            <a:chOff x="2076" y="2306"/>
            <a:chExt cx="1342" cy="1319"/>
          </a:xfrm>
        </p:grpSpPr>
        <p:sp>
          <p:nvSpPr>
            <p:cNvPr id="11351" name="Oval 7"/>
            <p:cNvSpPr>
              <a:spLocks noChangeAspect="1" noChangeArrowheads="1"/>
            </p:cNvSpPr>
            <p:nvPr/>
          </p:nvSpPr>
          <p:spPr bwMode="auto">
            <a:xfrm>
              <a:off x="2076" y="2306"/>
              <a:ext cx="507" cy="507"/>
            </a:xfrm>
            <a:prstGeom prst="ellipse">
              <a:avLst/>
            </a:prstGeom>
            <a:solidFill>
              <a:srgbClr val="C0C0C0"/>
            </a:solidFill>
            <a:ln w="9525">
              <a:noFill/>
              <a:round/>
              <a:headEnd/>
              <a:tailEnd/>
            </a:ln>
          </p:spPr>
          <p:txBody>
            <a:bodyPr/>
            <a:lstStyle/>
            <a:p>
              <a:endParaRPr lang="en-US"/>
            </a:p>
          </p:txBody>
        </p:sp>
        <p:grpSp>
          <p:nvGrpSpPr>
            <p:cNvPr id="11352" name="Group 8"/>
            <p:cNvGrpSpPr>
              <a:grpSpLocks noChangeAspect="1"/>
            </p:cNvGrpSpPr>
            <p:nvPr/>
          </p:nvGrpSpPr>
          <p:grpSpPr bwMode="auto">
            <a:xfrm flipH="1" flipV="1">
              <a:off x="2450" y="2442"/>
              <a:ext cx="105" cy="106"/>
              <a:chOff x="2046" y="4350"/>
              <a:chExt cx="522" cy="522"/>
            </a:xfrm>
          </p:grpSpPr>
          <p:sp>
            <p:nvSpPr>
              <p:cNvPr id="11572" name="Oval 9"/>
              <p:cNvSpPr>
                <a:spLocks noChangeAspect="1" noChangeArrowheads="1"/>
              </p:cNvSpPr>
              <p:nvPr/>
            </p:nvSpPr>
            <p:spPr bwMode="auto">
              <a:xfrm>
                <a:off x="2046" y="4350"/>
                <a:ext cx="522" cy="522"/>
              </a:xfrm>
              <a:prstGeom prst="ellipse">
                <a:avLst/>
              </a:prstGeom>
              <a:solidFill>
                <a:srgbClr val="969696"/>
              </a:solidFill>
              <a:ln w="19050">
                <a:solidFill>
                  <a:srgbClr val="3366FF"/>
                </a:solidFill>
                <a:round/>
                <a:headEnd/>
                <a:tailEnd/>
              </a:ln>
            </p:spPr>
            <p:txBody>
              <a:bodyPr/>
              <a:lstStyle/>
              <a:p>
                <a:endParaRPr lang="en-US"/>
              </a:p>
            </p:txBody>
          </p:sp>
          <p:sp>
            <p:nvSpPr>
              <p:cNvPr id="11573" name="Line 10"/>
              <p:cNvSpPr>
                <a:spLocks noChangeAspect="1" noChangeShapeType="1"/>
              </p:cNvSpPr>
              <p:nvPr/>
            </p:nvSpPr>
            <p:spPr bwMode="auto">
              <a:xfrm>
                <a:off x="2304" y="4350"/>
                <a:ext cx="0" cy="246"/>
              </a:xfrm>
              <a:prstGeom prst="line">
                <a:avLst/>
              </a:prstGeom>
              <a:noFill/>
              <a:ln w="19050">
                <a:solidFill>
                  <a:srgbClr val="3366FF"/>
                </a:solidFill>
                <a:round/>
                <a:headEnd/>
                <a:tailEnd/>
              </a:ln>
            </p:spPr>
            <p:txBody>
              <a:bodyPr/>
              <a:lstStyle/>
              <a:p>
                <a:endParaRPr lang="en-US"/>
              </a:p>
            </p:txBody>
          </p:sp>
          <p:sp>
            <p:nvSpPr>
              <p:cNvPr id="11574" name="Line 11"/>
              <p:cNvSpPr>
                <a:spLocks noChangeAspect="1" noChangeShapeType="1"/>
              </p:cNvSpPr>
              <p:nvPr/>
            </p:nvSpPr>
            <p:spPr bwMode="auto">
              <a:xfrm rot="-5400000">
                <a:off x="2433" y="4479"/>
                <a:ext cx="0" cy="258"/>
              </a:xfrm>
              <a:prstGeom prst="line">
                <a:avLst/>
              </a:prstGeom>
              <a:noFill/>
              <a:ln w="19050">
                <a:solidFill>
                  <a:srgbClr val="3366FF"/>
                </a:solidFill>
                <a:round/>
                <a:headEnd/>
                <a:tailEnd/>
              </a:ln>
            </p:spPr>
            <p:txBody>
              <a:bodyPr/>
              <a:lstStyle/>
              <a:p>
                <a:endParaRPr lang="en-US"/>
              </a:p>
            </p:txBody>
          </p:sp>
        </p:grpSp>
        <p:grpSp>
          <p:nvGrpSpPr>
            <p:cNvPr id="11353" name="Group 12"/>
            <p:cNvGrpSpPr>
              <a:grpSpLocks noChangeAspect="1"/>
            </p:cNvGrpSpPr>
            <p:nvPr/>
          </p:nvGrpSpPr>
          <p:grpSpPr bwMode="auto">
            <a:xfrm flipH="1">
              <a:off x="2110" y="2496"/>
              <a:ext cx="106" cy="105"/>
              <a:chOff x="2046" y="4350"/>
              <a:chExt cx="522" cy="522"/>
            </a:xfrm>
          </p:grpSpPr>
          <p:sp>
            <p:nvSpPr>
              <p:cNvPr id="11569" name="Oval 13"/>
              <p:cNvSpPr>
                <a:spLocks noChangeAspect="1" noChangeArrowheads="1"/>
              </p:cNvSpPr>
              <p:nvPr/>
            </p:nvSpPr>
            <p:spPr bwMode="auto">
              <a:xfrm>
                <a:off x="2046" y="4350"/>
                <a:ext cx="522" cy="522"/>
              </a:xfrm>
              <a:prstGeom prst="ellipse">
                <a:avLst/>
              </a:prstGeom>
              <a:solidFill>
                <a:srgbClr val="969696"/>
              </a:solidFill>
              <a:ln w="19050">
                <a:solidFill>
                  <a:srgbClr val="3366FF"/>
                </a:solidFill>
                <a:round/>
                <a:headEnd/>
                <a:tailEnd/>
              </a:ln>
            </p:spPr>
            <p:txBody>
              <a:bodyPr/>
              <a:lstStyle/>
              <a:p>
                <a:endParaRPr lang="en-US"/>
              </a:p>
            </p:txBody>
          </p:sp>
          <p:sp>
            <p:nvSpPr>
              <p:cNvPr id="11570" name="Line 14"/>
              <p:cNvSpPr>
                <a:spLocks noChangeAspect="1" noChangeShapeType="1"/>
              </p:cNvSpPr>
              <p:nvPr/>
            </p:nvSpPr>
            <p:spPr bwMode="auto">
              <a:xfrm>
                <a:off x="2304" y="4350"/>
                <a:ext cx="0" cy="246"/>
              </a:xfrm>
              <a:prstGeom prst="line">
                <a:avLst/>
              </a:prstGeom>
              <a:noFill/>
              <a:ln w="19050">
                <a:solidFill>
                  <a:srgbClr val="3366FF"/>
                </a:solidFill>
                <a:round/>
                <a:headEnd/>
                <a:tailEnd/>
              </a:ln>
            </p:spPr>
            <p:txBody>
              <a:bodyPr/>
              <a:lstStyle/>
              <a:p>
                <a:endParaRPr lang="en-US"/>
              </a:p>
            </p:txBody>
          </p:sp>
          <p:sp>
            <p:nvSpPr>
              <p:cNvPr id="11571" name="Line 15"/>
              <p:cNvSpPr>
                <a:spLocks noChangeAspect="1" noChangeShapeType="1"/>
              </p:cNvSpPr>
              <p:nvPr/>
            </p:nvSpPr>
            <p:spPr bwMode="auto">
              <a:xfrm rot="-5400000">
                <a:off x="2433" y="4479"/>
                <a:ext cx="0" cy="258"/>
              </a:xfrm>
              <a:prstGeom prst="line">
                <a:avLst/>
              </a:prstGeom>
              <a:noFill/>
              <a:ln w="19050">
                <a:solidFill>
                  <a:srgbClr val="3366FF"/>
                </a:solidFill>
                <a:round/>
                <a:headEnd/>
                <a:tailEnd/>
              </a:ln>
            </p:spPr>
            <p:txBody>
              <a:bodyPr/>
              <a:lstStyle/>
              <a:p>
                <a:endParaRPr lang="en-US"/>
              </a:p>
            </p:txBody>
          </p:sp>
        </p:grpSp>
        <p:grpSp>
          <p:nvGrpSpPr>
            <p:cNvPr id="11354" name="Group 16"/>
            <p:cNvGrpSpPr>
              <a:grpSpLocks noChangeAspect="1"/>
            </p:cNvGrpSpPr>
            <p:nvPr/>
          </p:nvGrpSpPr>
          <p:grpSpPr bwMode="auto">
            <a:xfrm flipV="1">
              <a:off x="2336" y="2336"/>
              <a:ext cx="106" cy="106"/>
              <a:chOff x="2046" y="4350"/>
              <a:chExt cx="522" cy="522"/>
            </a:xfrm>
          </p:grpSpPr>
          <p:sp>
            <p:nvSpPr>
              <p:cNvPr id="11566" name="Oval 17"/>
              <p:cNvSpPr>
                <a:spLocks noChangeAspect="1" noChangeArrowheads="1"/>
              </p:cNvSpPr>
              <p:nvPr/>
            </p:nvSpPr>
            <p:spPr bwMode="auto">
              <a:xfrm>
                <a:off x="2046" y="4350"/>
                <a:ext cx="522" cy="522"/>
              </a:xfrm>
              <a:prstGeom prst="ellipse">
                <a:avLst/>
              </a:prstGeom>
              <a:solidFill>
                <a:srgbClr val="969696"/>
              </a:solidFill>
              <a:ln w="19050">
                <a:solidFill>
                  <a:srgbClr val="3366FF"/>
                </a:solidFill>
                <a:round/>
                <a:headEnd/>
                <a:tailEnd/>
              </a:ln>
            </p:spPr>
            <p:txBody>
              <a:bodyPr/>
              <a:lstStyle/>
              <a:p>
                <a:endParaRPr lang="en-US"/>
              </a:p>
            </p:txBody>
          </p:sp>
          <p:sp>
            <p:nvSpPr>
              <p:cNvPr id="11567" name="Line 18"/>
              <p:cNvSpPr>
                <a:spLocks noChangeAspect="1" noChangeShapeType="1"/>
              </p:cNvSpPr>
              <p:nvPr/>
            </p:nvSpPr>
            <p:spPr bwMode="auto">
              <a:xfrm>
                <a:off x="2304" y="4350"/>
                <a:ext cx="0" cy="246"/>
              </a:xfrm>
              <a:prstGeom prst="line">
                <a:avLst/>
              </a:prstGeom>
              <a:noFill/>
              <a:ln w="19050">
                <a:solidFill>
                  <a:srgbClr val="3366FF"/>
                </a:solidFill>
                <a:round/>
                <a:headEnd/>
                <a:tailEnd/>
              </a:ln>
            </p:spPr>
            <p:txBody>
              <a:bodyPr/>
              <a:lstStyle/>
              <a:p>
                <a:endParaRPr lang="en-US"/>
              </a:p>
            </p:txBody>
          </p:sp>
          <p:sp>
            <p:nvSpPr>
              <p:cNvPr id="11568" name="Line 19"/>
              <p:cNvSpPr>
                <a:spLocks noChangeAspect="1" noChangeShapeType="1"/>
              </p:cNvSpPr>
              <p:nvPr/>
            </p:nvSpPr>
            <p:spPr bwMode="auto">
              <a:xfrm rot="-5400000">
                <a:off x="2433" y="4479"/>
                <a:ext cx="0" cy="258"/>
              </a:xfrm>
              <a:prstGeom prst="line">
                <a:avLst/>
              </a:prstGeom>
              <a:noFill/>
              <a:ln w="19050">
                <a:solidFill>
                  <a:srgbClr val="3366FF"/>
                </a:solidFill>
                <a:round/>
                <a:headEnd/>
                <a:tailEnd/>
              </a:ln>
            </p:spPr>
            <p:txBody>
              <a:bodyPr/>
              <a:lstStyle/>
              <a:p>
                <a:endParaRPr lang="en-US"/>
              </a:p>
            </p:txBody>
          </p:sp>
        </p:grpSp>
        <p:grpSp>
          <p:nvGrpSpPr>
            <p:cNvPr id="11355" name="Group 20"/>
            <p:cNvGrpSpPr>
              <a:grpSpLocks noChangeAspect="1"/>
            </p:cNvGrpSpPr>
            <p:nvPr/>
          </p:nvGrpSpPr>
          <p:grpSpPr bwMode="auto">
            <a:xfrm>
              <a:off x="2179" y="2345"/>
              <a:ext cx="106" cy="105"/>
              <a:chOff x="4038" y="3444"/>
              <a:chExt cx="522" cy="522"/>
            </a:xfrm>
          </p:grpSpPr>
          <p:sp>
            <p:nvSpPr>
              <p:cNvPr id="11563" name="Oval 21"/>
              <p:cNvSpPr>
                <a:spLocks noChangeAspect="1" noChangeArrowheads="1"/>
              </p:cNvSpPr>
              <p:nvPr/>
            </p:nvSpPr>
            <p:spPr bwMode="auto">
              <a:xfrm>
                <a:off x="4038" y="3444"/>
                <a:ext cx="522" cy="522"/>
              </a:xfrm>
              <a:prstGeom prst="ellipse">
                <a:avLst/>
              </a:prstGeom>
              <a:solidFill>
                <a:srgbClr val="969696"/>
              </a:solidFill>
              <a:ln w="19050">
                <a:solidFill>
                  <a:srgbClr val="3366FF"/>
                </a:solidFill>
                <a:round/>
                <a:headEnd/>
                <a:tailEnd/>
              </a:ln>
            </p:spPr>
            <p:txBody>
              <a:bodyPr/>
              <a:lstStyle/>
              <a:p>
                <a:endParaRPr lang="en-US"/>
              </a:p>
            </p:txBody>
          </p:sp>
          <p:sp>
            <p:nvSpPr>
              <p:cNvPr id="11564" name="Line 22"/>
              <p:cNvSpPr>
                <a:spLocks noChangeAspect="1" noChangeShapeType="1"/>
              </p:cNvSpPr>
              <p:nvPr/>
            </p:nvSpPr>
            <p:spPr bwMode="auto">
              <a:xfrm>
                <a:off x="4122" y="3516"/>
                <a:ext cx="186" cy="186"/>
              </a:xfrm>
              <a:prstGeom prst="line">
                <a:avLst/>
              </a:prstGeom>
              <a:noFill/>
              <a:ln w="19050">
                <a:solidFill>
                  <a:srgbClr val="3366FF"/>
                </a:solidFill>
                <a:round/>
                <a:headEnd/>
                <a:tailEnd/>
              </a:ln>
            </p:spPr>
            <p:txBody>
              <a:bodyPr/>
              <a:lstStyle/>
              <a:p>
                <a:endParaRPr lang="en-US"/>
              </a:p>
            </p:txBody>
          </p:sp>
          <p:sp>
            <p:nvSpPr>
              <p:cNvPr id="11565" name="Line 23"/>
              <p:cNvSpPr>
                <a:spLocks noChangeAspect="1" noChangeShapeType="1"/>
              </p:cNvSpPr>
              <p:nvPr/>
            </p:nvSpPr>
            <p:spPr bwMode="auto">
              <a:xfrm rot="-5400000">
                <a:off x="4179" y="3573"/>
                <a:ext cx="0" cy="258"/>
              </a:xfrm>
              <a:prstGeom prst="line">
                <a:avLst/>
              </a:prstGeom>
              <a:noFill/>
              <a:ln w="19050">
                <a:solidFill>
                  <a:srgbClr val="3366FF"/>
                </a:solidFill>
                <a:round/>
                <a:headEnd/>
                <a:tailEnd/>
              </a:ln>
            </p:spPr>
            <p:txBody>
              <a:bodyPr/>
              <a:lstStyle/>
              <a:p>
                <a:endParaRPr lang="en-US"/>
              </a:p>
            </p:txBody>
          </p:sp>
        </p:grpSp>
        <p:grpSp>
          <p:nvGrpSpPr>
            <p:cNvPr id="11356" name="Group 24"/>
            <p:cNvGrpSpPr>
              <a:grpSpLocks noChangeAspect="1"/>
            </p:cNvGrpSpPr>
            <p:nvPr/>
          </p:nvGrpSpPr>
          <p:grpSpPr bwMode="auto">
            <a:xfrm>
              <a:off x="2268" y="2675"/>
              <a:ext cx="106" cy="106"/>
              <a:chOff x="2046" y="4350"/>
              <a:chExt cx="522" cy="522"/>
            </a:xfrm>
          </p:grpSpPr>
          <p:sp>
            <p:nvSpPr>
              <p:cNvPr id="11560" name="Oval 25"/>
              <p:cNvSpPr>
                <a:spLocks noChangeAspect="1" noChangeArrowheads="1"/>
              </p:cNvSpPr>
              <p:nvPr/>
            </p:nvSpPr>
            <p:spPr bwMode="auto">
              <a:xfrm>
                <a:off x="2046" y="4350"/>
                <a:ext cx="522" cy="522"/>
              </a:xfrm>
              <a:prstGeom prst="ellipse">
                <a:avLst/>
              </a:prstGeom>
              <a:solidFill>
                <a:srgbClr val="969696"/>
              </a:solidFill>
              <a:ln w="19050">
                <a:solidFill>
                  <a:srgbClr val="3366FF"/>
                </a:solidFill>
                <a:round/>
                <a:headEnd/>
                <a:tailEnd/>
              </a:ln>
            </p:spPr>
            <p:txBody>
              <a:bodyPr/>
              <a:lstStyle/>
              <a:p>
                <a:endParaRPr lang="en-US"/>
              </a:p>
            </p:txBody>
          </p:sp>
          <p:sp>
            <p:nvSpPr>
              <p:cNvPr id="11561" name="Line 26"/>
              <p:cNvSpPr>
                <a:spLocks noChangeAspect="1" noChangeShapeType="1"/>
              </p:cNvSpPr>
              <p:nvPr/>
            </p:nvSpPr>
            <p:spPr bwMode="auto">
              <a:xfrm>
                <a:off x="2304" y="4350"/>
                <a:ext cx="0" cy="246"/>
              </a:xfrm>
              <a:prstGeom prst="line">
                <a:avLst/>
              </a:prstGeom>
              <a:noFill/>
              <a:ln w="19050">
                <a:solidFill>
                  <a:srgbClr val="3366FF"/>
                </a:solidFill>
                <a:round/>
                <a:headEnd/>
                <a:tailEnd/>
              </a:ln>
            </p:spPr>
            <p:txBody>
              <a:bodyPr/>
              <a:lstStyle/>
              <a:p>
                <a:endParaRPr lang="en-US"/>
              </a:p>
            </p:txBody>
          </p:sp>
          <p:sp>
            <p:nvSpPr>
              <p:cNvPr id="11562" name="Line 27"/>
              <p:cNvSpPr>
                <a:spLocks noChangeAspect="1" noChangeShapeType="1"/>
              </p:cNvSpPr>
              <p:nvPr/>
            </p:nvSpPr>
            <p:spPr bwMode="auto">
              <a:xfrm rot="-5400000">
                <a:off x="2433" y="4479"/>
                <a:ext cx="0" cy="258"/>
              </a:xfrm>
              <a:prstGeom prst="line">
                <a:avLst/>
              </a:prstGeom>
              <a:noFill/>
              <a:ln w="19050">
                <a:solidFill>
                  <a:srgbClr val="3366FF"/>
                </a:solidFill>
                <a:round/>
                <a:headEnd/>
                <a:tailEnd/>
              </a:ln>
            </p:spPr>
            <p:txBody>
              <a:bodyPr/>
              <a:lstStyle/>
              <a:p>
                <a:endParaRPr lang="en-US"/>
              </a:p>
            </p:txBody>
          </p:sp>
        </p:grpSp>
        <p:grpSp>
          <p:nvGrpSpPr>
            <p:cNvPr id="11357" name="Group 28"/>
            <p:cNvGrpSpPr>
              <a:grpSpLocks noChangeAspect="1"/>
            </p:cNvGrpSpPr>
            <p:nvPr/>
          </p:nvGrpSpPr>
          <p:grpSpPr bwMode="auto">
            <a:xfrm rot="-8087437">
              <a:off x="2223" y="2451"/>
              <a:ext cx="106" cy="106"/>
              <a:chOff x="4038" y="3444"/>
              <a:chExt cx="522" cy="522"/>
            </a:xfrm>
          </p:grpSpPr>
          <p:sp>
            <p:nvSpPr>
              <p:cNvPr id="11557" name="Oval 29"/>
              <p:cNvSpPr>
                <a:spLocks noChangeAspect="1" noChangeArrowheads="1"/>
              </p:cNvSpPr>
              <p:nvPr/>
            </p:nvSpPr>
            <p:spPr bwMode="auto">
              <a:xfrm>
                <a:off x="4038" y="3444"/>
                <a:ext cx="522" cy="522"/>
              </a:xfrm>
              <a:prstGeom prst="ellipse">
                <a:avLst/>
              </a:prstGeom>
              <a:solidFill>
                <a:srgbClr val="FFCC00"/>
              </a:solidFill>
              <a:ln w="19050">
                <a:solidFill>
                  <a:srgbClr val="FF0000"/>
                </a:solidFill>
                <a:round/>
                <a:headEnd/>
                <a:tailEnd/>
              </a:ln>
            </p:spPr>
            <p:txBody>
              <a:bodyPr/>
              <a:lstStyle/>
              <a:p>
                <a:endParaRPr lang="en-US"/>
              </a:p>
            </p:txBody>
          </p:sp>
          <p:sp>
            <p:nvSpPr>
              <p:cNvPr id="11558" name="Line 30"/>
              <p:cNvSpPr>
                <a:spLocks noChangeAspect="1" noChangeShapeType="1"/>
              </p:cNvSpPr>
              <p:nvPr/>
            </p:nvSpPr>
            <p:spPr bwMode="auto">
              <a:xfrm>
                <a:off x="4122" y="3516"/>
                <a:ext cx="186" cy="186"/>
              </a:xfrm>
              <a:prstGeom prst="line">
                <a:avLst/>
              </a:prstGeom>
              <a:noFill/>
              <a:ln w="19050">
                <a:solidFill>
                  <a:srgbClr val="FF0000"/>
                </a:solidFill>
                <a:round/>
                <a:headEnd/>
                <a:tailEnd/>
              </a:ln>
            </p:spPr>
            <p:txBody>
              <a:bodyPr/>
              <a:lstStyle/>
              <a:p>
                <a:endParaRPr lang="en-US"/>
              </a:p>
            </p:txBody>
          </p:sp>
          <p:sp>
            <p:nvSpPr>
              <p:cNvPr id="11559" name="Line 31"/>
              <p:cNvSpPr>
                <a:spLocks noChangeAspect="1" noChangeShapeType="1"/>
              </p:cNvSpPr>
              <p:nvPr/>
            </p:nvSpPr>
            <p:spPr bwMode="auto">
              <a:xfrm rot="-5400000">
                <a:off x="4179" y="3573"/>
                <a:ext cx="0" cy="258"/>
              </a:xfrm>
              <a:prstGeom prst="line">
                <a:avLst/>
              </a:prstGeom>
              <a:noFill/>
              <a:ln w="19050">
                <a:solidFill>
                  <a:srgbClr val="FF0000"/>
                </a:solidFill>
                <a:round/>
                <a:headEnd/>
                <a:tailEnd/>
              </a:ln>
            </p:spPr>
            <p:txBody>
              <a:bodyPr/>
              <a:lstStyle/>
              <a:p>
                <a:endParaRPr lang="en-US"/>
              </a:p>
            </p:txBody>
          </p:sp>
        </p:grpSp>
        <p:grpSp>
          <p:nvGrpSpPr>
            <p:cNvPr id="11358" name="Group 32"/>
            <p:cNvGrpSpPr>
              <a:grpSpLocks noChangeAspect="1"/>
            </p:cNvGrpSpPr>
            <p:nvPr/>
          </p:nvGrpSpPr>
          <p:grpSpPr bwMode="auto">
            <a:xfrm rot="-5400000">
              <a:off x="2147" y="2630"/>
              <a:ext cx="105" cy="106"/>
              <a:chOff x="7548" y="2070"/>
              <a:chExt cx="522" cy="522"/>
            </a:xfrm>
          </p:grpSpPr>
          <p:sp>
            <p:nvSpPr>
              <p:cNvPr id="11555" name="Oval 33"/>
              <p:cNvSpPr>
                <a:spLocks noChangeAspect="1" noChangeArrowheads="1"/>
              </p:cNvSpPr>
              <p:nvPr/>
            </p:nvSpPr>
            <p:spPr bwMode="auto">
              <a:xfrm>
                <a:off x="7548" y="2070"/>
                <a:ext cx="522" cy="522"/>
              </a:xfrm>
              <a:prstGeom prst="ellipse">
                <a:avLst/>
              </a:prstGeom>
              <a:solidFill>
                <a:srgbClr val="969696"/>
              </a:solidFill>
              <a:ln w="19050">
                <a:solidFill>
                  <a:srgbClr val="3366FF"/>
                </a:solidFill>
                <a:round/>
                <a:headEnd/>
                <a:tailEnd/>
              </a:ln>
            </p:spPr>
            <p:txBody>
              <a:bodyPr/>
              <a:lstStyle/>
              <a:p>
                <a:endParaRPr lang="en-US"/>
              </a:p>
            </p:txBody>
          </p:sp>
          <p:sp>
            <p:nvSpPr>
              <p:cNvPr id="11556" name="Line 34"/>
              <p:cNvSpPr>
                <a:spLocks noChangeAspect="1" noChangeShapeType="1"/>
              </p:cNvSpPr>
              <p:nvPr/>
            </p:nvSpPr>
            <p:spPr bwMode="auto">
              <a:xfrm>
                <a:off x="7806" y="2070"/>
                <a:ext cx="0" cy="516"/>
              </a:xfrm>
              <a:prstGeom prst="line">
                <a:avLst/>
              </a:prstGeom>
              <a:noFill/>
              <a:ln w="19050">
                <a:solidFill>
                  <a:srgbClr val="3366FF"/>
                </a:solidFill>
                <a:round/>
                <a:headEnd/>
                <a:tailEnd/>
              </a:ln>
            </p:spPr>
            <p:txBody>
              <a:bodyPr/>
              <a:lstStyle/>
              <a:p>
                <a:endParaRPr lang="en-US"/>
              </a:p>
            </p:txBody>
          </p:sp>
        </p:grpSp>
        <p:grpSp>
          <p:nvGrpSpPr>
            <p:cNvPr id="11359" name="Group 35"/>
            <p:cNvGrpSpPr>
              <a:grpSpLocks noChangeAspect="1"/>
            </p:cNvGrpSpPr>
            <p:nvPr/>
          </p:nvGrpSpPr>
          <p:grpSpPr bwMode="auto">
            <a:xfrm rot="-2760225">
              <a:off x="2454" y="2560"/>
              <a:ext cx="106" cy="106"/>
              <a:chOff x="7548" y="2070"/>
              <a:chExt cx="522" cy="522"/>
            </a:xfrm>
          </p:grpSpPr>
          <p:sp>
            <p:nvSpPr>
              <p:cNvPr id="11553" name="Oval 36"/>
              <p:cNvSpPr>
                <a:spLocks noChangeAspect="1" noChangeArrowheads="1"/>
              </p:cNvSpPr>
              <p:nvPr/>
            </p:nvSpPr>
            <p:spPr bwMode="auto">
              <a:xfrm>
                <a:off x="7548" y="2070"/>
                <a:ext cx="522" cy="522"/>
              </a:xfrm>
              <a:prstGeom prst="ellipse">
                <a:avLst/>
              </a:prstGeom>
              <a:solidFill>
                <a:srgbClr val="969696"/>
              </a:solidFill>
              <a:ln w="19050">
                <a:solidFill>
                  <a:srgbClr val="3366FF"/>
                </a:solidFill>
                <a:round/>
                <a:headEnd/>
                <a:tailEnd/>
              </a:ln>
            </p:spPr>
            <p:txBody>
              <a:bodyPr/>
              <a:lstStyle/>
              <a:p>
                <a:endParaRPr lang="en-US"/>
              </a:p>
            </p:txBody>
          </p:sp>
          <p:sp>
            <p:nvSpPr>
              <p:cNvPr id="11554" name="Line 37"/>
              <p:cNvSpPr>
                <a:spLocks noChangeAspect="1" noChangeShapeType="1"/>
              </p:cNvSpPr>
              <p:nvPr/>
            </p:nvSpPr>
            <p:spPr bwMode="auto">
              <a:xfrm>
                <a:off x="7806" y="2070"/>
                <a:ext cx="0" cy="516"/>
              </a:xfrm>
              <a:prstGeom prst="line">
                <a:avLst/>
              </a:prstGeom>
              <a:noFill/>
              <a:ln w="19050">
                <a:solidFill>
                  <a:srgbClr val="3366FF"/>
                </a:solidFill>
                <a:round/>
                <a:headEnd/>
                <a:tailEnd/>
              </a:ln>
            </p:spPr>
            <p:txBody>
              <a:bodyPr/>
              <a:lstStyle/>
              <a:p>
                <a:endParaRPr lang="en-US"/>
              </a:p>
            </p:txBody>
          </p:sp>
        </p:grpSp>
        <p:grpSp>
          <p:nvGrpSpPr>
            <p:cNvPr id="11360" name="Group 38"/>
            <p:cNvGrpSpPr>
              <a:grpSpLocks noChangeAspect="1"/>
            </p:cNvGrpSpPr>
            <p:nvPr/>
          </p:nvGrpSpPr>
          <p:grpSpPr bwMode="auto">
            <a:xfrm>
              <a:off x="2341" y="2580"/>
              <a:ext cx="106" cy="107"/>
              <a:chOff x="7548" y="2070"/>
              <a:chExt cx="522" cy="522"/>
            </a:xfrm>
          </p:grpSpPr>
          <p:sp>
            <p:nvSpPr>
              <p:cNvPr id="11551" name="Oval 39"/>
              <p:cNvSpPr>
                <a:spLocks noChangeAspect="1" noChangeArrowheads="1"/>
              </p:cNvSpPr>
              <p:nvPr/>
            </p:nvSpPr>
            <p:spPr bwMode="auto">
              <a:xfrm>
                <a:off x="7548" y="2070"/>
                <a:ext cx="522" cy="522"/>
              </a:xfrm>
              <a:prstGeom prst="ellipse">
                <a:avLst/>
              </a:prstGeom>
              <a:solidFill>
                <a:srgbClr val="969696"/>
              </a:solidFill>
              <a:ln w="19050">
                <a:solidFill>
                  <a:srgbClr val="3366FF"/>
                </a:solidFill>
                <a:round/>
                <a:headEnd/>
                <a:tailEnd/>
              </a:ln>
            </p:spPr>
            <p:txBody>
              <a:bodyPr/>
              <a:lstStyle/>
              <a:p>
                <a:endParaRPr lang="en-US"/>
              </a:p>
            </p:txBody>
          </p:sp>
          <p:sp>
            <p:nvSpPr>
              <p:cNvPr id="11552" name="Line 40"/>
              <p:cNvSpPr>
                <a:spLocks noChangeAspect="1" noChangeShapeType="1"/>
              </p:cNvSpPr>
              <p:nvPr/>
            </p:nvSpPr>
            <p:spPr bwMode="auto">
              <a:xfrm>
                <a:off x="7806" y="2070"/>
                <a:ext cx="0" cy="516"/>
              </a:xfrm>
              <a:prstGeom prst="line">
                <a:avLst/>
              </a:prstGeom>
              <a:noFill/>
              <a:ln w="19050">
                <a:solidFill>
                  <a:srgbClr val="3366FF"/>
                </a:solidFill>
                <a:round/>
                <a:headEnd/>
                <a:tailEnd/>
              </a:ln>
            </p:spPr>
            <p:txBody>
              <a:bodyPr/>
              <a:lstStyle/>
              <a:p>
                <a:endParaRPr lang="en-US"/>
              </a:p>
            </p:txBody>
          </p:sp>
        </p:grpSp>
        <p:sp>
          <p:nvSpPr>
            <p:cNvPr id="11361" name="Oval 41"/>
            <p:cNvSpPr>
              <a:spLocks noChangeAspect="1" noChangeArrowheads="1"/>
            </p:cNvSpPr>
            <p:nvPr/>
          </p:nvSpPr>
          <p:spPr bwMode="auto">
            <a:xfrm>
              <a:off x="2338" y="2469"/>
              <a:ext cx="106" cy="107"/>
            </a:xfrm>
            <a:prstGeom prst="ellipse">
              <a:avLst/>
            </a:prstGeom>
            <a:solidFill>
              <a:srgbClr val="969696"/>
            </a:solidFill>
            <a:ln w="19050">
              <a:solidFill>
                <a:srgbClr val="3366FF"/>
              </a:solidFill>
              <a:round/>
              <a:headEnd/>
              <a:tailEnd/>
            </a:ln>
          </p:spPr>
          <p:txBody>
            <a:bodyPr/>
            <a:lstStyle/>
            <a:p>
              <a:endParaRPr lang="en-US"/>
            </a:p>
          </p:txBody>
        </p:sp>
        <p:sp>
          <p:nvSpPr>
            <p:cNvPr id="11362" name="Oval 42"/>
            <p:cNvSpPr>
              <a:spLocks noChangeAspect="1" noChangeArrowheads="1"/>
            </p:cNvSpPr>
            <p:nvPr/>
          </p:nvSpPr>
          <p:spPr bwMode="auto">
            <a:xfrm>
              <a:off x="2491" y="2714"/>
              <a:ext cx="508" cy="507"/>
            </a:xfrm>
            <a:prstGeom prst="ellipse">
              <a:avLst/>
            </a:prstGeom>
            <a:solidFill>
              <a:srgbClr val="C0C0C0"/>
            </a:solidFill>
            <a:ln w="9525">
              <a:noFill/>
              <a:round/>
              <a:headEnd/>
              <a:tailEnd/>
            </a:ln>
          </p:spPr>
          <p:txBody>
            <a:bodyPr/>
            <a:lstStyle/>
            <a:p>
              <a:endParaRPr lang="en-US"/>
            </a:p>
          </p:txBody>
        </p:sp>
        <p:grpSp>
          <p:nvGrpSpPr>
            <p:cNvPr id="11363" name="Group 43"/>
            <p:cNvGrpSpPr>
              <a:grpSpLocks noChangeAspect="1"/>
            </p:cNvGrpSpPr>
            <p:nvPr/>
          </p:nvGrpSpPr>
          <p:grpSpPr bwMode="auto">
            <a:xfrm>
              <a:off x="2707" y="3092"/>
              <a:ext cx="106" cy="105"/>
              <a:chOff x="2046" y="4350"/>
              <a:chExt cx="522" cy="522"/>
            </a:xfrm>
          </p:grpSpPr>
          <p:sp>
            <p:nvSpPr>
              <p:cNvPr id="11548" name="Oval 44"/>
              <p:cNvSpPr>
                <a:spLocks noChangeAspect="1" noChangeArrowheads="1"/>
              </p:cNvSpPr>
              <p:nvPr/>
            </p:nvSpPr>
            <p:spPr bwMode="auto">
              <a:xfrm>
                <a:off x="2046" y="4350"/>
                <a:ext cx="522" cy="522"/>
              </a:xfrm>
              <a:prstGeom prst="ellipse">
                <a:avLst/>
              </a:prstGeom>
              <a:solidFill>
                <a:srgbClr val="969696"/>
              </a:solidFill>
              <a:ln w="19050">
                <a:solidFill>
                  <a:srgbClr val="3366FF"/>
                </a:solidFill>
                <a:round/>
                <a:headEnd/>
                <a:tailEnd/>
              </a:ln>
            </p:spPr>
            <p:txBody>
              <a:bodyPr/>
              <a:lstStyle/>
              <a:p>
                <a:endParaRPr lang="en-US"/>
              </a:p>
            </p:txBody>
          </p:sp>
          <p:sp>
            <p:nvSpPr>
              <p:cNvPr id="11549" name="Line 45"/>
              <p:cNvSpPr>
                <a:spLocks noChangeAspect="1" noChangeShapeType="1"/>
              </p:cNvSpPr>
              <p:nvPr/>
            </p:nvSpPr>
            <p:spPr bwMode="auto">
              <a:xfrm>
                <a:off x="2304" y="4350"/>
                <a:ext cx="0" cy="246"/>
              </a:xfrm>
              <a:prstGeom prst="line">
                <a:avLst/>
              </a:prstGeom>
              <a:noFill/>
              <a:ln w="19050">
                <a:solidFill>
                  <a:srgbClr val="3366FF"/>
                </a:solidFill>
                <a:round/>
                <a:headEnd/>
                <a:tailEnd/>
              </a:ln>
            </p:spPr>
            <p:txBody>
              <a:bodyPr/>
              <a:lstStyle/>
              <a:p>
                <a:endParaRPr lang="en-US"/>
              </a:p>
            </p:txBody>
          </p:sp>
          <p:sp>
            <p:nvSpPr>
              <p:cNvPr id="11550" name="Line 46"/>
              <p:cNvSpPr>
                <a:spLocks noChangeAspect="1" noChangeShapeType="1"/>
              </p:cNvSpPr>
              <p:nvPr/>
            </p:nvSpPr>
            <p:spPr bwMode="auto">
              <a:xfrm rot="-5400000">
                <a:off x="2433" y="4479"/>
                <a:ext cx="0" cy="258"/>
              </a:xfrm>
              <a:prstGeom prst="line">
                <a:avLst/>
              </a:prstGeom>
              <a:noFill/>
              <a:ln w="19050">
                <a:solidFill>
                  <a:srgbClr val="3366FF"/>
                </a:solidFill>
                <a:round/>
                <a:headEnd/>
                <a:tailEnd/>
              </a:ln>
            </p:spPr>
            <p:txBody>
              <a:bodyPr/>
              <a:lstStyle/>
              <a:p>
                <a:endParaRPr lang="en-US"/>
              </a:p>
            </p:txBody>
          </p:sp>
        </p:grpSp>
        <p:grpSp>
          <p:nvGrpSpPr>
            <p:cNvPr id="11364" name="Group 47"/>
            <p:cNvGrpSpPr>
              <a:grpSpLocks noChangeAspect="1"/>
            </p:cNvGrpSpPr>
            <p:nvPr/>
          </p:nvGrpSpPr>
          <p:grpSpPr bwMode="auto">
            <a:xfrm flipH="1" flipV="1">
              <a:off x="2866" y="2850"/>
              <a:ext cx="106" cy="106"/>
              <a:chOff x="2046" y="4350"/>
              <a:chExt cx="522" cy="522"/>
            </a:xfrm>
          </p:grpSpPr>
          <p:sp>
            <p:nvSpPr>
              <p:cNvPr id="11545" name="Oval 48"/>
              <p:cNvSpPr>
                <a:spLocks noChangeAspect="1" noChangeArrowheads="1"/>
              </p:cNvSpPr>
              <p:nvPr/>
            </p:nvSpPr>
            <p:spPr bwMode="auto">
              <a:xfrm>
                <a:off x="2046" y="4350"/>
                <a:ext cx="522" cy="522"/>
              </a:xfrm>
              <a:prstGeom prst="ellipse">
                <a:avLst/>
              </a:prstGeom>
              <a:solidFill>
                <a:srgbClr val="969696"/>
              </a:solidFill>
              <a:ln w="19050">
                <a:solidFill>
                  <a:srgbClr val="3366FF"/>
                </a:solidFill>
                <a:round/>
                <a:headEnd/>
                <a:tailEnd/>
              </a:ln>
            </p:spPr>
            <p:txBody>
              <a:bodyPr/>
              <a:lstStyle/>
              <a:p>
                <a:endParaRPr lang="en-US"/>
              </a:p>
            </p:txBody>
          </p:sp>
          <p:sp>
            <p:nvSpPr>
              <p:cNvPr id="11546" name="Line 49"/>
              <p:cNvSpPr>
                <a:spLocks noChangeAspect="1" noChangeShapeType="1"/>
              </p:cNvSpPr>
              <p:nvPr/>
            </p:nvSpPr>
            <p:spPr bwMode="auto">
              <a:xfrm>
                <a:off x="2304" y="4350"/>
                <a:ext cx="0" cy="246"/>
              </a:xfrm>
              <a:prstGeom prst="line">
                <a:avLst/>
              </a:prstGeom>
              <a:noFill/>
              <a:ln w="19050">
                <a:solidFill>
                  <a:srgbClr val="3366FF"/>
                </a:solidFill>
                <a:round/>
                <a:headEnd/>
                <a:tailEnd/>
              </a:ln>
            </p:spPr>
            <p:txBody>
              <a:bodyPr/>
              <a:lstStyle/>
              <a:p>
                <a:endParaRPr lang="en-US"/>
              </a:p>
            </p:txBody>
          </p:sp>
          <p:sp>
            <p:nvSpPr>
              <p:cNvPr id="11547" name="Line 50"/>
              <p:cNvSpPr>
                <a:spLocks noChangeAspect="1" noChangeShapeType="1"/>
              </p:cNvSpPr>
              <p:nvPr/>
            </p:nvSpPr>
            <p:spPr bwMode="auto">
              <a:xfrm rot="-5400000">
                <a:off x="2433" y="4479"/>
                <a:ext cx="0" cy="258"/>
              </a:xfrm>
              <a:prstGeom prst="line">
                <a:avLst/>
              </a:prstGeom>
              <a:noFill/>
              <a:ln w="19050">
                <a:solidFill>
                  <a:srgbClr val="3366FF"/>
                </a:solidFill>
                <a:round/>
                <a:headEnd/>
                <a:tailEnd/>
              </a:ln>
            </p:spPr>
            <p:txBody>
              <a:bodyPr/>
              <a:lstStyle/>
              <a:p>
                <a:endParaRPr lang="en-US"/>
              </a:p>
            </p:txBody>
          </p:sp>
        </p:grpSp>
        <p:grpSp>
          <p:nvGrpSpPr>
            <p:cNvPr id="11365" name="Group 51"/>
            <p:cNvGrpSpPr>
              <a:grpSpLocks noChangeAspect="1"/>
            </p:cNvGrpSpPr>
            <p:nvPr/>
          </p:nvGrpSpPr>
          <p:grpSpPr bwMode="auto">
            <a:xfrm flipH="1">
              <a:off x="2514" y="2916"/>
              <a:ext cx="106" cy="105"/>
              <a:chOff x="2046" y="4350"/>
              <a:chExt cx="522" cy="522"/>
            </a:xfrm>
          </p:grpSpPr>
          <p:sp>
            <p:nvSpPr>
              <p:cNvPr id="11542" name="Oval 52"/>
              <p:cNvSpPr>
                <a:spLocks noChangeAspect="1" noChangeArrowheads="1"/>
              </p:cNvSpPr>
              <p:nvPr/>
            </p:nvSpPr>
            <p:spPr bwMode="auto">
              <a:xfrm>
                <a:off x="2046" y="4350"/>
                <a:ext cx="522" cy="522"/>
              </a:xfrm>
              <a:prstGeom prst="ellipse">
                <a:avLst/>
              </a:prstGeom>
              <a:solidFill>
                <a:srgbClr val="969696"/>
              </a:solidFill>
              <a:ln w="19050">
                <a:solidFill>
                  <a:srgbClr val="3366FF"/>
                </a:solidFill>
                <a:round/>
                <a:headEnd/>
                <a:tailEnd/>
              </a:ln>
            </p:spPr>
            <p:txBody>
              <a:bodyPr/>
              <a:lstStyle/>
              <a:p>
                <a:endParaRPr lang="en-US"/>
              </a:p>
            </p:txBody>
          </p:sp>
          <p:sp>
            <p:nvSpPr>
              <p:cNvPr id="11543" name="Line 53"/>
              <p:cNvSpPr>
                <a:spLocks noChangeAspect="1" noChangeShapeType="1"/>
              </p:cNvSpPr>
              <p:nvPr/>
            </p:nvSpPr>
            <p:spPr bwMode="auto">
              <a:xfrm>
                <a:off x="2304" y="4350"/>
                <a:ext cx="0" cy="246"/>
              </a:xfrm>
              <a:prstGeom prst="line">
                <a:avLst/>
              </a:prstGeom>
              <a:noFill/>
              <a:ln w="19050">
                <a:solidFill>
                  <a:srgbClr val="3366FF"/>
                </a:solidFill>
                <a:round/>
                <a:headEnd/>
                <a:tailEnd/>
              </a:ln>
            </p:spPr>
            <p:txBody>
              <a:bodyPr/>
              <a:lstStyle/>
              <a:p>
                <a:endParaRPr lang="en-US"/>
              </a:p>
            </p:txBody>
          </p:sp>
          <p:sp>
            <p:nvSpPr>
              <p:cNvPr id="11544" name="Line 54"/>
              <p:cNvSpPr>
                <a:spLocks noChangeAspect="1" noChangeShapeType="1"/>
              </p:cNvSpPr>
              <p:nvPr/>
            </p:nvSpPr>
            <p:spPr bwMode="auto">
              <a:xfrm rot="-5400000">
                <a:off x="2433" y="4479"/>
                <a:ext cx="0" cy="258"/>
              </a:xfrm>
              <a:prstGeom prst="line">
                <a:avLst/>
              </a:prstGeom>
              <a:noFill/>
              <a:ln w="19050">
                <a:solidFill>
                  <a:srgbClr val="3366FF"/>
                </a:solidFill>
                <a:round/>
                <a:headEnd/>
                <a:tailEnd/>
              </a:ln>
            </p:spPr>
            <p:txBody>
              <a:bodyPr/>
              <a:lstStyle/>
              <a:p>
                <a:endParaRPr lang="en-US"/>
              </a:p>
            </p:txBody>
          </p:sp>
        </p:grpSp>
        <p:grpSp>
          <p:nvGrpSpPr>
            <p:cNvPr id="11366" name="Group 55"/>
            <p:cNvGrpSpPr>
              <a:grpSpLocks noChangeAspect="1"/>
            </p:cNvGrpSpPr>
            <p:nvPr/>
          </p:nvGrpSpPr>
          <p:grpSpPr bwMode="auto">
            <a:xfrm flipV="1">
              <a:off x="2752" y="2745"/>
              <a:ext cx="106" cy="105"/>
              <a:chOff x="2046" y="4350"/>
              <a:chExt cx="522" cy="522"/>
            </a:xfrm>
          </p:grpSpPr>
          <p:sp>
            <p:nvSpPr>
              <p:cNvPr id="11539" name="Oval 56"/>
              <p:cNvSpPr>
                <a:spLocks noChangeAspect="1" noChangeArrowheads="1"/>
              </p:cNvSpPr>
              <p:nvPr/>
            </p:nvSpPr>
            <p:spPr bwMode="auto">
              <a:xfrm>
                <a:off x="2046" y="4350"/>
                <a:ext cx="522" cy="522"/>
              </a:xfrm>
              <a:prstGeom prst="ellipse">
                <a:avLst/>
              </a:prstGeom>
              <a:solidFill>
                <a:srgbClr val="969696"/>
              </a:solidFill>
              <a:ln w="19050">
                <a:solidFill>
                  <a:srgbClr val="3366FF"/>
                </a:solidFill>
                <a:round/>
                <a:headEnd/>
                <a:tailEnd/>
              </a:ln>
            </p:spPr>
            <p:txBody>
              <a:bodyPr/>
              <a:lstStyle/>
              <a:p>
                <a:endParaRPr lang="en-US"/>
              </a:p>
            </p:txBody>
          </p:sp>
          <p:sp>
            <p:nvSpPr>
              <p:cNvPr id="11540" name="Line 57"/>
              <p:cNvSpPr>
                <a:spLocks noChangeAspect="1" noChangeShapeType="1"/>
              </p:cNvSpPr>
              <p:nvPr/>
            </p:nvSpPr>
            <p:spPr bwMode="auto">
              <a:xfrm>
                <a:off x="2304" y="4350"/>
                <a:ext cx="0" cy="246"/>
              </a:xfrm>
              <a:prstGeom prst="line">
                <a:avLst/>
              </a:prstGeom>
              <a:noFill/>
              <a:ln w="19050">
                <a:solidFill>
                  <a:srgbClr val="3366FF"/>
                </a:solidFill>
                <a:round/>
                <a:headEnd/>
                <a:tailEnd/>
              </a:ln>
            </p:spPr>
            <p:txBody>
              <a:bodyPr/>
              <a:lstStyle/>
              <a:p>
                <a:endParaRPr lang="en-US"/>
              </a:p>
            </p:txBody>
          </p:sp>
          <p:sp>
            <p:nvSpPr>
              <p:cNvPr id="11541" name="Line 58"/>
              <p:cNvSpPr>
                <a:spLocks noChangeAspect="1" noChangeShapeType="1"/>
              </p:cNvSpPr>
              <p:nvPr/>
            </p:nvSpPr>
            <p:spPr bwMode="auto">
              <a:xfrm rot="-5400000">
                <a:off x="2433" y="4479"/>
                <a:ext cx="0" cy="258"/>
              </a:xfrm>
              <a:prstGeom prst="line">
                <a:avLst/>
              </a:prstGeom>
              <a:noFill/>
              <a:ln w="19050">
                <a:solidFill>
                  <a:srgbClr val="3366FF"/>
                </a:solidFill>
                <a:round/>
                <a:headEnd/>
                <a:tailEnd/>
              </a:ln>
            </p:spPr>
            <p:txBody>
              <a:bodyPr/>
              <a:lstStyle/>
              <a:p>
                <a:endParaRPr lang="en-US"/>
              </a:p>
            </p:txBody>
          </p:sp>
        </p:grpSp>
        <p:grpSp>
          <p:nvGrpSpPr>
            <p:cNvPr id="11367" name="Group 59"/>
            <p:cNvGrpSpPr>
              <a:grpSpLocks noChangeAspect="1"/>
            </p:cNvGrpSpPr>
            <p:nvPr/>
          </p:nvGrpSpPr>
          <p:grpSpPr bwMode="auto">
            <a:xfrm>
              <a:off x="2595" y="2753"/>
              <a:ext cx="106" cy="105"/>
              <a:chOff x="4038" y="3444"/>
              <a:chExt cx="522" cy="522"/>
            </a:xfrm>
          </p:grpSpPr>
          <p:sp>
            <p:nvSpPr>
              <p:cNvPr id="11536" name="Oval 60"/>
              <p:cNvSpPr>
                <a:spLocks noChangeAspect="1" noChangeArrowheads="1"/>
              </p:cNvSpPr>
              <p:nvPr/>
            </p:nvSpPr>
            <p:spPr bwMode="auto">
              <a:xfrm>
                <a:off x="4038" y="3444"/>
                <a:ext cx="522" cy="522"/>
              </a:xfrm>
              <a:prstGeom prst="ellipse">
                <a:avLst/>
              </a:prstGeom>
              <a:solidFill>
                <a:srgbClr val="969696"/>
              </a:solidFill>
              <a:ln w="19050">
                <a:solidFill>
                  <a:srgbClr val="3366FF"/>
                </a:solidFill>
                <a:round/>
                <a:headEnd/>
                <a:tailEnd/>
              </a:ln>
            </p:spPr>
            <p:txBody>
              <a:bodyPr/>
              <a:lstStyle/>
              <a:p>
                <a:endParaRPr lang="en-US"/>
              </a:p>
            </p:txBody>
          </p:sp>
          <p:sp>
            <p:nvSpPr>
              <p:cNvPr id="11537" name="Line 61"/>
              <p:cNvSpPr>
                <a:spLocks noChangeAspect="1" noChangeShapeType="1"/>
              </p:cNvSpPr>
              <p:nvPr/>
            </p:nvSpPr>
            <p:spPr bwMode="auto">
              <a:xfrm>
                <a:off x="4122" y="3516"/>
                <a:ext cx="186" cy="186"/>
              </a:xfrm>
              <a:prstGeom prst="line">
                <a:avLst/>
              </a:prstGeom>
              <a:noFill/>
              <a:ln w="19050">
                <a:solidFill>
                  <a:srgbClr val="3366FF"/>
                </a:solidFill>
                <a:round/>
                <a:headEnd/>
                <a:tailEnd/>
              </a:ln>
            </p:spPr>
            <p:txBody>
              <a:bodyPr/>
              <a:lstStyle/>
              <a:p>
                <a:endParaRPr lang="en-US"/>
              </a:p>
            </p:txBody>
          </p:sp>
          <p:sp>
            <p:nvSpPr>
              <p:cNvPr id="11538" name="Line 62"/>
              <p:cNvSpPr>
                <a:spLocks noChangeAspect="1" noChangeShapeType="1"/>
              </p:cNvSpPr>
              <p:nvPr/>
            </p:nvSpPr>
            <p:spPr bwMode="auto">
              <a:xfrm rot="-5400000">
                <a:off x="4179" y="3573"/>
                <a:ext cx="0" cy="258"/>
              </a:xfrm>
              <a:prstGeom prst="line">
                <a:avLst/>
              </a:prstGeom>
              <a:noFill/>
              <a:ln w="19050">
                <a:solidFill>
                  <a:srgbClr val="3366FF"/>
                </a:solidFill>
                <a:round/>
                <a:headEnd/>
                <a:tailEnd/>
              </a:ln>
            </p:spPr>
            <p:txBody>
              <a:bodyPr/>
              <a:lstStyle/>
              <a:p>
                <a:endParaRPr lang="en-US"/>
              </a:p>
            </p:txBody>
          </p:sp>
        </p:grpSp>
        <p:grpSp>
          <p:nvGrpSpPr>
            <p:cNvPr id="11368" name="Group 63"/>
            <p:cNvGrpSpPr>
              <a:grpSpLocks noChangeAspect="1"/>
            </p:cNvGrpSpPr>
            <p:nvPr/>
          </p:nvGrpSpPr>
          <p:grpSpPr bwMode="auto">
            <a:xfrm rot="-8087437">
              <a:off x="2633" y="2899"/>
              <a:ext cx="106" cy="106"/>
              <a:chOff x="4038" y="3444"/>
              <a:chExt cx="522" cy="522"/>
            </a:xfrm>
          </p:grpSpPr>
          <p:sp>
            <p:nvSpPr>
              <p:cNvPr id="11533" name="Oval 64"/>
              <p:cNvSpPr>
                <a:spLocks noChangeAspect="1" noChangeArrowheads="1"/>
              </p:cNvSpPr>
              <p:nvPr/>
            </p:nvSpPr>
            <p:spPr bwMode="auto">
              <a:xfrm>
                <a:off x="4038" y="3444"/>
                <a:ext cx="522" cy="522"/>
              </a:xfrm>
              <a:prstGeom prst="ellipse">
                <a:avLst/>
              </a:prstGeom>
              <a:solidFill>
                <a:srgbClr val="969696"/>
              </a:solidFill>
              <a:ln w="19050">
                <a:solidFill>
                  <a:srgbClr val="3366FF"/>
                </a:solidFill>
                <a:round/>
                <a:headEnd/>
                <a:tailEnd/>
              </a:ln>
            </p:spPr>
            <p:txBody>
              <a:bodyPr/>
              <a:lstStyle/>
              <a:p>
                <a:endParaRPr lang="en-US"/>
              </a:p>
            </p:txBody>
          </p:sp>
          <p:sp>
            <p:nvSpPr>
              <p:cNvPr id="11534" name="Line 65"/>
              <p:cNvSpPr>
                <a:spLocks noChangeAspect="1" noChangeShapeType="1"/>
              </p:cNvSpPr>
              <p:nvPr/>
            </p:nvSpPr>
            <p:spPr bwMode="auto">
              <a:xfrm>
                <a:off x="4122" y="3516"/>
                <a:ext cx="186" cy="186"/>
              </a:xfrm>
              <a:prstGeom prst="line">
                <a:avLst/>
              </a:prstGeom>
              <a:noFill/>
              <a:ln w="19050">
                <a:solidFill>
                  <a:srgbClr val="3366FF"/>
                </a:solidFill>
                <a:round/>
                <a:headEnd/>
                <a:tailEnd/>
              </a:ln>
            </p:spPr>
            <p:txBody>
              <a:bodyPr/>
              <a:lstStyle/>
              <a:p>
                <a:endParaRPr lang="en-US"/>
              </a:p>
            </p:txBody>
          </p:sp>
          <p:sp>
            <p:nvSpPr>
              <p:cNvPr id="11535" name="Line 66"/>
              <p:cNvSpPr>
                <a:spLocks noChangeAspect="1" noChangeShapeType="1"/>
              </p:cNvSpPr>
              <p:nvPr/>
            </p:nvSpPr>
            <p:spPr bwMode="auto">
              <a:xfrm rot="-5400000">
                <a:off x="4179" y="3573"/>
                <a:ext cx="0" cy="258"/>
              </a:xfrm>
              <a:prstGeom prst="line">
                <a:avLst/>
              </a:prstGeom>
              <a:noFill/>
              <a:ln w="19050">
                <a:solidFill>
                  <a:srgbClr val="3366FF"/>
                </a:solidFill>
                <a:round/>
                <a:headEnd/>
                <a:tailEnd/>
              </a:ln>
            </p:spPr>
            <p:txBody>
              <a:bodyPr/>
              <a:lstStyle/>
              <a:p>
                <a:endParaRPr lang="en-US"/>
              </a:p>
            </p:txBody>
          </p:sp>
        </p:grpSp>
        <p:grpSp>
          <p:nvGrpSpPr>
            <p:cNvPr id="11369" name="Group 67"/>
            <p:cNvGrpSpPr>
              <a:grpSpLocks noChangeAspect="1"/>
            </p:cNvGrpSpPr>
            <p:nvPr/>
          </p:nvGrpSpPr>
          <p:grpSpPr bwMode="auto">
            <a:xfrm rot="-5400000">
              <a:off x="2581" y="3053"/>
              <a:ext cx="105" cy="106"/>
              <a:chOff x="7548" y="2070"/>
              <a:chExt cx="522" cy="522"/>
            </a:xfrm>
          </p:grpSpPr>
          <p:sp>
            <p:nvSpPr>
              <p:cNvPr id="11531" name="Oval 68"/>
              <p:cNvSpPr>
                <a:spLocks noChangeAspect="1" noChangeArrowheads="1"/>
              </p:cNvSpPr>
              <p:nvPr/>
            </p:nvSpPr>
            <p:spPr bwMode="auto">
              <a:xfrm>
                <a:off x="7548" y="2070"/>
                <a:ext cx="522" cy="522"/>
              </a:xfrm>
              <a:prstGeom prst="ellipse">
                <a:avLst/>
              </a:prstGeom>
              <a:solidFill>
                <a:srgbClr val="969696"/>
              </a:solidFill>
              <a:ln w="19050">
                <a:solidFill>
                  <a:srgbClr val="3366FF"/>
                </a:solidFill>
                <a:round/>
                <a:headEnd/>
                <a:tailEnd/>
              </a:ln>
            </p:spPr>
            <p:txBody>
              <a:bodyPr/>
              <a:lstStyle/>
              <a:p>
                <a:endParaRPr lang="en-US"/>
              </a:p>
            </p:txBody>
          </p:sp>
          <p:sp>
            <p:nvSpPr>
              <p:cNvPr id="11532" name="Line 69"/>
              <p:cNvSpPr>
                <a:spLocks noChangeAspect="1" noChangeShapeType="1"/>
              </p:cNvSpPr>
              <p:nvPr/>
            </p:nvSpPr>
            <p:spPr bwMode="auto">
              <a:xfrm>
                <a:off x="7806" y="2070"/>
                <a:ext cx="0" cy="516"/>
              </a:xfrm>
              <a:prstGeom prst="line">
                <a:avLst/>
              </a:prstGeom>
              <a:noFill/>
              <a:ln w="19050">
                <a:solidFill>
                  <a:srgbClr val="3366FF"/>
                </a:solidFill>
                <a:round/>
                <a:headEnd/>
                <a:tailEnd/>
              </a:ln>
            </p:spPr>
            <p:txBody>
              <a:bodyPr/>
              <a:lstStyle/>
              <a:p>
                <a:endParaRPr lang="en-US"/>
              </a:p>
            </p:txBody>
          </p:sp>
        </p:grpSp>
        <p:grpSp>
          <p:nvGrpSpPr>
            <p:cNvPr id="11370" name="Group 70"/>
            <p:cNvGrpSpPr>
              <a:grpSpLocks noChangeAspect="1"/>
            </p:cNvGrpSpPr>
            <p:nvPr/>
          </p:nvGrpSpPr>
          <p:grpSpPr bwMode="auto">
            <a:xfrm rot="-2760225">
              <a:off x="2870" y="2967"/>
              <a:ext cx="106" cy="106"/>
              <a:chOff x="7548" y="2070"/>
              <a:chExt cx="522" cy="522"/>
            </a:xfrm>
          </p:grpSpPr>
          <p:sp>
            <p:nvSpPr>
              <p:cNvPr id="11529" name="Oval 71"/>
              <p:cNvSpPr>
                <a:spLocks noChangeAspect="1" noChangeArrowheads="1"/>
              </p:cNvSpPr>
              <p:nvPr/>
            </p:nvSpPr>
            <p:spPr bwMode="auto">
              <a:xfrm>
                <a:off x="7548" y="2070"/>
                <a:ext cx="522" cy="522"/>
              </a:xfrm>
              <a:prstGeom prst="ellipse">
                <a:avLst/>
              </a:prstGeom>
              <a:solidFill>
                <a:srgbClr val="FFCC00"/>
              </a:solidFill>
              <a:ln w="19050">
                <a:solidFill>
                  <a:srgbClr val="FF0000"/>
                </a:solidFill>
                <a:round/>
                <a:headEnd/>
                <a:tailEnd/>
              </a:ln>
            </p:spPr>
            <p:txBody>
              <a:bodyPr/>
              <a:lstStyle/>
              <a:p>
                <a:endParaRPr lang="en-US"/>
              </a:p>
            </p:txBody>
          </p:sp>
          <p:sp>
            <p:nvSpPr>
              <p:cNvPr id="11530" name="Line 72"/>
              <p:cNvSpPr>
                <a:spLocks noChangeAspect="1" noChangeShapeType="1"/>
              </p:cNvSpPr>
              <p:nvPr/>
            </p:nvSpPr>
            <p:spPr bwMode="auto">
              <a:xfrm>
                <a:off x="7806" y="2070"/>
                <a:ext cx="0" cy="516"/>
              </a:xfrm>
              <a:prstGeom prst="line">
                <a:avLst/>
              </a:prstGeom>
              <a:noFill/>
              <a:ln w="19050">
                <a:solidFill>
                  <a:srgbClr val="FF0000"/>
                </a:solidFill>
                <a:round/>
                <a:headEnd/>
                <a:tailEnd/>
              </a:ln>
            </p:spPr>
            <p:txBody>
              <a:bodyPr/>
              <a:lstStyle/>
              <a:p>
                <a:endParaRPr lang="en-US"/>
              </a:p>
            </p:txBody>
          </p:sp>
        </p:grpSp>
        <p:grpSp>
          <p:nvGrpSpPr>
            <p:cNvPr id="11371" name="Group 73"/>
            <p:cNvGrpSpPr>
              <a:grpSpLocks noChangeAspect="1"/>
            </p:cNvGrpSpPr>
            <p:nvPr/>
          </p:nvGrpSpPr>
          <p:grpSpPr bwMode="auto">
            <a:xfrm>
              <a:off x="2757" y="2988"/>
              <a:ext cx="107" cy="106"/>
              <a:chOff x="7548" y="2070"/>
              <a:chExt cx="522" cy="522"/>
            </a:xfrm>
          </p:grpSpPr>
          <p:sp>
            <p:nvSpPr>
              <p:cNvPr id="11527" name="Oval 74"/>
              <p:cNvSpPr>
                <a:spLocks noChangeAspect="1" noChangeArrowheads="1"/>
              </p:cNvSpPr>
              <p:nvPr/>
            </p:nvSpPr>
            <p:spPr bwMode="auto">
              <a:xfrm>
                <a:off x="7548" y="2070"/>
                <a:ext cx="522" cy="522"/>
              </a:xfrm>
              <a:prstGeom prst="ellipse">
                <a:avLst/>
              </a:prstGeom>
              <a:solidFill>
                <a:srgbClr val="969696"/>
              </a:solidFill>
              <a:ln w="19050">
                <a:solidFill>
                  <a:srgbClr val="3366FF"/>
                </a:solidFill>
                <a:round/>
                <a:headEnd/>
                <a:tailEnd/>
              </a:ln>
            </p:spPr>
            <p:txBody>
              <a:bodyPr/>
              <a:lstStyle/>
              <a:p>
                <a:endParaRPr lang="en-US"/>
              </a:p>
            </p:txBody>
          </p:sp>
          <p:sp>
            <p:nvSpPr>
              <p:cNvPr id="11528" name="Line 75"/>
              <p:cNvSpPr>
                <a:spLocks noChangeAspect="1" noChangeShapeType="1"/>
              </p:cNvSpPr>
              <p:nvPr/>
            </p:nvSpPr>
            <p:spPr bwMode="auto">
              <a:xfrm>
                <a:off x="7806" y="2070"/>
                <a:ext cx="0" cy="516"/>
              </a:xfrm>
              <a:prstGeom prst="line">
                <a:avLst/>
              </a:prstGeom>
              <a:noFill/>
              <a:ln w="19050">
                <a:solidFill>
                  <a:srgbClr val="3366FF"/>
                </a:solidFill>
                <a:round/>
                <a:headEnd/>
                <a:tailEnd/>
              </a:ln>
            </p:spPr>
            <p:txBody>
              <a:bodyPr/>
              <a:lstStyle/>
              <a:p>
                <a:endParaRPr lang="en-US"/>
              </a:p>
            </p:txBody>
          </p:sp>
        </p:grpSp>
        <p:sp>
          <p:nvSpPr>
            <p:cNvPr id="11372" name="Oval 76"/>
            <p:cNvSpPr>
              <a:spLocks noChangeAspect="1" noChangeArrowheads="1"/>
            </p:cNvSpPr>
            <p:nvPr/>
          </p:nvSpPr>
          <p:spPr bwMode="auto">
            <a:xfrm>
              <a:off x="2911" y="3117"/>
              <a:ext cx="507" cy="508"/>
            </a:xfrm>
            <a:prstGeom prst="ellipse">
              <a:avLst/>
            </a:prstGeom>
            <a:solidFill>
              <a:srgbClr val="C0C0C0"/>
            </a:solidFill>
            <a:ln w="9525">
              <a:noFill/>
              <a:round/>
              <a:headEnd/>
              <a:tailEnd/>
            </a:ln>
          </p:spPr>
          <p:txBody>
            <a:bodyPr/>
            <a:lstStyle/>
            <a:p>
              <a:endParaRPr lang="en-US"/>
            </a:p>
          </p:txBody>
        </p:sp>
        <p:grpSp>
          <p:nvGrpSpPr>
            <p:cNvPr id="11373" name="Group 77"/>
            <p:cNvGrpSpPr>
              <a:grpSpLocks noChangeAspect="1"/>
            </p:cNvGrpSpPr>
            <p:nvPr/>
          </p:nvGrpSpPr>
          <p:grpSpPr bwMode="auto">
            <a:xfrm>
              <a:off x="3126" y="3495"/>
              <a:ext cx="106" cy="106"/>
              <a:chOff x="2046" y="4350"/>
              <a:chExt cx="522" cy="522"/>
            </a:xfrm>
          </p:grpSpPr>
          <p:sp>
            <p:nvSpPr>
              <p:cNvPr id="11524" name="Oval 78"/>
              <p:cNvSpPr>
                <a:spLocks noChangeAspect="1" noChangeArrowheads="1"/>
              </p:cNvSpPr>
              <p:nvPr/>
            </p:nvSpPr>
            <p:spPr bwMode="auto">
              <a:xfrm>
                <a:off x="2046" y="4350"/>
                <a:ext cx="522" cy="522"/>
              </a:xfrm>
              <a:prstGeom prst="ellipse">
                <a:avLst/>
              </a:prstGeom>
              <a:solidFill>
                <a:srgbClr val="969696"/>
              </a:solidFill>
              <a:ln w="19050">
                <a:solidFill>
                  <a:srgbClr val="3366FF"/>
                </a:solidFill>
                <a:round/>
                <a:headEnd/>
                <a:tailEnd/>
              </a:ln>
            </p:spPr>
            <p:txBody>
              <a:bodyPr/>
              <a:lstStyle/>
              <a:p>
                <a:endParaRPr lang="en-US"/>
              </a:p>
            </p:txBody>
          </p:sp>
          <p:sp>
            <p:nvSpPr>
              <p:cNvPr id="11525" name="Line 79"/>
              <p:cNvSpPr>
                <a:spLocks noChangeAspect="1" noChangeShapeType="1"/>
              </p:cNvSpPr>
              <p:nvPr/>
            </p:nvSpPr>
            <p:spPr bwMode="auto">
              <a:xfrm>
                <a:off x="2304" y="4350"/>
                <a:ext cx="0" cy="246"/>
              </a:xfrm>
              <a:prstGeom prst="line">
                <a:avLst/>
              </a:prstGeom>
              <a:noFill/>
              <a:ln w="19050">
                <a:solidFill>
                  <a:srgbClr val="3366FF"/>
                </a:solidFill>
                <a:round/>
                <a:headEnd/>
                <a:tailEnd/>
              </a:ln>
            </p:spPr>
            <p:txBody>
              <a:bodyPr/>
              <a:lstStyle/>
              <a:p>
                <a:endParaRPr lang="en-US"/>
              </a:p>
            </p:txBody>
          </p:sp>
          <p:sp>
            <p:nvSpPr>
              <p:cNvPr id="11526" name="Line 80"/>
              <p:cNvSpPr>
                <a:spLocks noChangeAspect="1" noChangeShapeType="1"/>
              </p:cNvSpPr>
              <p:nvPr/>
            </p:nvSpPr>
            <p:spPr bwMode="auto">
              <a:xfrm rot="-5400000">
                <a:off x="2433" y="4479"/>
                <a:ext cx="0" cy="258"/>
              </a:xfrm>
              <a:prstGeom prst="line">
                <a:avLst/>
              </a:prstGeom>
              <a:noFill/>
              <a:ln w="19050">
                <a:solidFill>
                  <a:srgbClr val="3366FF"/>
                </a:solidFill>
                <a:round/>
                <a:headEnd/>
                <a:tailEnd/>
              </a:ln>
            </p:spPr>
            <p:txBody>
              <a:bodyPr/>
              <a:lstStyle/>
              <a:p>
                <a:endParaRPr lang="en-US"/>
              </a:p>
            </p:txBody>
          </p:sp>
        </p:grpSp>
        <p:grpSp>
          <p:nvGrpSpPr>
            <p:cNvPr id="11374" name="Group 81"/>
            <p:cNvGrpSpPr>
              <a:grpSpLocks noChangeAspect="1"/>
            </p:cNvGrpSpPr>
            <p:nvPr/>
          </p:nvGrpSpPr>
          <p:grpSpPr bwMode="auto">
            <a:xfrm flipH="1" flipV="1">
              <a:off x="3284" y="3253"/>
              <a:ext cx="106" cy="106"/>
              <a:chOff x="2046" y="4350"/>
              <a:chExt cx="522" cy="522"/>
            </a:xfrm>
          </p:grpSpPr>
          <p:sp>
            <p:nvSpPr>
              <p:cNvPr id="11521" name="Oval 82"/>
              <p:cNvSpPr>
                <a:spLocks noChangeAspect="1" noChangeArrowheads="1"/>
              </p:cNvSpPr>
              <p:nvPr/>
            </p:nvSpPr>
            <p:spPr bwMode="auto">
              <a:xfrm>
                <a:off x="2046" y="4350"/>
                <a:ext cx="522" cy="522"/>
              </a:xfrm>
              <a:prstGeom prst="ellipse">
                <a:avLst/>
              </a:prstGeom>
              <a:solidFill>
                <a:srgbClr val="969696"/>
              </a:solidFill>
              <a:ln w="19050">
                <a:solidFill>
                  <a:srgbClr val="3366FF"/>
                </a:solidFill>
                <a:round/>
                <a:headEnd/>
                <a:tailEnd/>
              </a:ln>
            </p:spPr>
            <p:txBody>
              <a:bodyPr/>
              <a:lstStyle/>
              <a:p>
                <a:endParaRPr lang="en-US"/>
              </a:p>
            </p:txBody>
          </p:sp>
          <p:sp>
            <p:nvSpPr>
              <p:cNvPr id="11522" name="Line 83"/>
              <p:cNvSpPr>
                <a:spLocks noChangeAspect="1" noChangeShapeType="1"/>
              </p:cNvSpPr>
              <p:nvPr/>
            </p:nvSpPr>
            <p:spPr bwMode="auto">
              <a:xfrm>
                <a:off x="2304" y="4350"/>
                <a:ext cx="0" cy="246"/>
              </a:xfrm>
              <a:prstGeom prst="line">
                <a:avLst/>
              </a:prstGeom>
              <a:noFill/>
              <a:ln w="19050">
                <a:solidFill>
                  <a:srgbClr val="3366FF"/>
                </a:solidFill>
                <a:round/>
                <a:headEnd/>
                <a:tailEnd/>
              </a:ln>
            </p:spPr>
            <p:txBody>
              <a:bodyPr/>
              <a:lstStyle/>
              <a:p>
                <a:endParaRPr lang="en-US"/>
              </a:p>
            </p:txBody>
          </p:sp>
          <p:sp>
            <p:nvSpPr>
              <p:cNvPr id="11523" name="Line 84"/>
              <p:cNvSpPr>
                <a:spLocks noChangeAspect="1" noChangeShapeType="1"/>
              </p:cNvSpPr>
              <p:nvPr/>
            </p:nvSpPr>
            <p:spPr bwMode="auto">
              <a:xfrm rot="-5400000">
                <a:off x="2433" y="4479"/>
                <a:ext cx="0" cy="258"/>
              </a:xfrm>
              <a:prstGeom prst="line">
                <a:avLst/>
              </a:prstGeom>
              <a:noFill/>
              <a:ln w="19050">
                <a:solidFill>
                  <a:srgbClr val="3366FF"/>
                </a:solidFill>
                <a:round/>
                <a:headEnd/>
                <a:tailEnd/>
              </a:ln>
            </p:spPr>
            <p:txBody>
              <a:bodyPr/>
              <a:lstStyle/>
              <a:p>
                <a:endParaRPr lang="en-US"/>
              </a:p>
            </p:txBody>
          </p:sp>
        </p:grpSp>
        <p:grpSp>
          <p:nvGrpSpPr>
            <p:cNvPr id="11375" name="Group 85"/>
            <p:cNvGrpSpPr>
              <a:grpSpLocks noChangeAspect="1"/>
            </p:cNvGrpSpPr>
            <p:nvPr/>
          </p:nvGrpSpPr>
          <p:grpSpPr bwMode="auto">
            <a:xfrm flipH="1">
              <a:off x="2944" y="3319"/>
              <a:ext cx="107" cy="106"/>
              <a:chOff x="2046" y="4350"/>
              <a:chExt cx="522" cy="522"/>
            </a:xfrm>
          </p:grpSpPr>
          <p:sp>
            <p:nvSpPr>
              <p:cNvPr id="11518" name="Oval 86"/>
              <p:cNvSpPr>
                <a:spLocks noChangeAspect="1" noChangeArrowheads="1"/>
              </p:cNvSpPr>
              <p:nvPr/>
            </p:nvSpPr>
            <p:spPr bwMode="auto">
              <a:xfrm>
                <a:off x="2046" y="4350"/>
                <a:ext cx="522" cy="522"/>
              </a:xfrm>
              <a:prstGeom prst="ellipse">
                <a:avLst/>
              </a:prstGeom>
              <a:solidFill>
                <a:srgbClr val="969696"/>
              </a:solidFill>
              <a:ln w="19050">
                <a:solidFill>
                  <a:srgbClr val="3366FF"/>
                </a:solidFill>
                <a:round/>
                <a:headEnd/>
                <a:tailEnd/>
              </a:ln>
            </p:spPr>
            <p:txBody>
              <a:bodyPr/>
              <a:lstStyle/>
              <a:p>
                <a:endParaRPr lang="en-US"/>
              </a:p>
            </p:txBody>
          </p:sp>
          <p:sp>
            <p:nvSpPr>
              <p:cNvPr id="11519" name="Line 87"/>
              <p:cNvSpPr>
                <a:spLocks noChangeAspect="1" noChangeShapeType="1"/>
              </p:cNvSpPr>
              <p:nvPr/>
            </p:nvSpPr>
            <p:spPr bwMode="auto">
              <a:xfrm>
                <a:off x="2304" y="4350"/>
                <a:ext cx="0" cy="246"/>
              </a:xfrm>
              <a:prstGeom prst="line">
                <a:avLst/>
              </a:prstGeom>
              <a:noFill/>
              <a:ln w="19050">
                <a:solidFill>
                  <a:srgbClr val="3366FF"/>
                </a:solidFill>
                <a:round/>
                <a:headEnd/>
                <a:tailEnd/>
              </a:ln>
            </p:spPr>
            <p:txBody>
              <a:bodyPr/>
              <a:lstStyle/>
              <a:p>
                <a:endParaRPr lang="en-US"/>
              </a:p>
            </p:txBody>
          </p:sp>
          <p:sp>
            <p:nvSpPr>
              <p:cNvPr id="11520" name="Line 88"/>
              <p:cNvSpPr>
                <a:spLocks noChangeAspect="1" noChangeShapeType="1"/>
              </p:cNvSpPr>
              <p:nvPr/>
            </p:nvSpPr>
            <p:spPr bwMode="auto">
              <a:xfrm rot="-5400000">
                <a:off x="2433" y="4479"/>
                <a:ext cx="0" cy="258"/>
              </a:xfrm>
              <a:prstGeom prst="line">
                <a:avLst/>
              </a:prstGeom>
              <a:noFill/>
              <a:ln w="19050">
                <a:solidFill>
                  <a:srgbClr val="3366FF"/>
                </a:solidFill>
                <a:round/>
                <a:headEnd/>
                <a:tailEnd/>
              </a:ln>
            </p:spPr>
            <p:txBody>
              <a:bodyPr/>
              <a:lstStyle/>
              <a:p>
                <a:endParaRPr lang="en-US"/>
              </a:p>
            </p:txBody>
          </p:sp>
        </p:grpSp>
        <p:grpSp>
          <p:nvGrpSpPr>
            <p:cNvPr id="11376" name="Group 89"/>
            <p:cNvGrpSpPr>
              <a:grpSpLocks noChangeAspect="1"/>
            </p:cNvGrpSpPr>
            <p:nvPr/>
          </p:nvGrpSpPr>
          <p:grpSpPr bwMode="auto">
            <a:xfrm flipV="1">
              <a:off x="3171" y="3148"/>
              <a:ext cx="106" cy="106"/>
              <a:chOff x="2046" y="4350"/>
              <a:chExt cx="522" cy="522"/>
            </a:xfrm>
          </p:grpSpPr>
          <p:sp>
            <p:nvSpPr>
              <p:cNvPr id="11515" name="Oval 90"/>
              <p:cNvSpPr>
                <a:spLocks noChangeAspect="1" noChangeArrowheads="1"/>
              </p:cNvSpPr>
              <p:nvPr/>
            </p:nvSpPr>
            <p:spPr bwMode="auto">
              <a:xfrm>
                <a:off x="2046" y="4350"/>
                <a:ext cx="522" cy="522"/>
              </a:xfrm>
              <a:prstGeom prst="ellipse">
                <a:avLst/>
              </a:prstGeom>
              <a:solidFill>
                <a:srgbClr val="969696"/>
              </a:solidFill>
              <a:ln w="19050">
                <a:solidFill>
                  <a:srgbClr val="3366FF"/>
                </a:solidFill>
                <a:round/>
                <a:headEnd/>
                <a:tailEnd/>
              </a:ln>
            </p:spPr>
            <p:txBody>
              <a:bodyPr/>
              <a:lstStyle/>
              <a:p>
                <a:endParaRPr lang="en-US"/>
              </a:p>
            </p:txBody>
          </p:sp>
          <p:sp>
            <p:nvSpPr>
              <p:cNvPr id="11516" name="Line 91"/>
              <p:cNvSpPr>
                <a:spLocks noChangeAspect="1" noChangeShapeType="1"/>
              </p:cNvSpPr>
              <p:nvPr/>
            </p:nvSpPr>
            <p:spPr bwMode="auto">
              <a:xfrm>
                <a:off x="2304" y="4350"/>
                <a:ext cx="0" cy="246"/>
              </a:xfrm>
              <a:prstGeom prst="line">
                <a:avLst/>
              </a:prstGeom>
              <a:noFill/>
              <a:ln w="19050">
                <a:solidFill>
                  <a:srgbClr val="3366FF"/>
                </a:solidFill>
                <a:round/>
                <a:headEnd/>
                <a:tailEnd/>
              </a:ln>
            </p:spPr>
            <p:txBody>
              <a:bodyPr/>
              <a:lstStyle/>
              <a:p>
                <a:endParaRPr lang="en-US"/>
              </a:p>
            </p:txBody>
          </p:sp>
          <p:sp>
            <p:nvSpPr>
              <p:cNvPr id="11517" name="Line 92"/>
              <p:cNvSpPr>
                <a:spLocks noChangeAspect="1" noChangeShapeType="1"/>
              </p:cNvSpPr>
              <p:nvPr/>
            </p:nvSpPr>
            <p:spPr bwMode="auto">
              <a:xfrm rot="-5400000">
                <a:off x="2433" y="4479"/>
                <a:ext cx="0" cy="258"/>
              </a:xfrm>
              <a:prstGeom prst="line">
                <a:avLst/>
              </a:prstGeom>
              <a:noFill/>
              <a:ln w="19050">
                <a:solidFill>
                  <a:srgbClr val="3366FF"/>
                </a:solidFill>
                <a:round/>
                <a:headEnd/>
                <a:tailEnd/>
              </a:ln>
            </p:spPr>
            <p:txBody>
              <a:bodyPr/>
              <a:lstStyle/>
              <a:p>
                <a:endParaRPr lang="en-US"/>
              </a:p>
            </p:txBody>
          </p:sp>
        </p:grpSp>
        <p:grpSp>
          <p:nvGrpSpPr>
            <p:cNvPr id="11377" name="Group 93"/>
            <p:cNvGrpSpPr>
              <a:grpSpLocks noChangeAspect="1"/>
            </p:cNvGrpSpPr>
            <p:nvPr/>
          </p:nvGrpSpPr>
          <p:grpSpPr bwMode="auto">
            <a:xfrm>
              <a:off x="3014" y="3156"/>
              <a:ext cx="106" cy="105"/>
              <a:chOff x="4038" y="3444"/>
              <a:chExt cx="522" cy="522"/>
            </a:xfrm>
          </p:grpSpPr>
          <p:sp>
            <p:nvSpPr>
              <p:cNvPr id="11512" name="Oval 94"/>
              <p:cNvSpPr>
                <a:spLocks noChangeAspect="1" noChangeArrowheads="1"/>
              </p:cNvSpPr>
              <p:nvPr/>
            </p:nvSpPr>
            <p:spPr bwMode="auto">
              <a:xfrm>
                <a:off x="4038" y="3444"/>
                <a:ext cx="522" cy="522"/>
              </a:xfrm>
              <a:prstGeom prst="ellipse">
                <a:avLst/>
              </a:prstGeom>
              <a:solidFill>
                <a:srgbClr val="FFCC00"/>
              </a:solidFill>
              <a:ln w="19050">
                <a:solidFill>
                  <a:srgbClr val="FF0000"/>
                </a:solidFill>
                <a:round/>
                <a:headEnd/>
                <a:tailEnd/>
              </a:ln>
            </p:spPr>
            <p:txBody>
              <a:bodyPr/>
              <a:lstStyle/>
              <a:p>
                <a:endParaRPr lang="en-US"/>
              </a:p>
            </p:txBody>
          </p:sp>
          <p:sp>
            <p:nvSpPr>
              <p:cNvPr id="11513" name="Line 95"/>
              <p:cNvSpPr>
                <a:spLocks noChangeAspect="1" noChangeShapeType="1"/>
              </p:cNvSpPr>
              <p:nvPr/>
            </p:nvSpPr>
            <p:spPr bwMode="auto">
              <a:xfrm>
                <a:off x="4122" y="3516"/>
                <a:ext cx="186" cy="186"/>
              </a:xfrm>
              <a:prstGeom prst="line">
                <a:avLst/>
              </a:prstGeom>
              <a:noFill/>
              <a:ln w="19050">
                <a:solidFill>
                  <a:srgbClr val="FF0000"/>
                </a:solidFill>
                <a:round/>
                <a:headEnd/>
                <a:tailEnd/>
              </a:ln>
            </p:spPr>
            <p:txBody>
              <a:bodyPr/>
              <a:lstStyle/>
              <a:p>
                <a:endParaRPr lang="en-US"/>
              </a:p>
            </p:txBody>
          </p:sp>
          <p:sp>
            <p:nvSpPr>
              <p:cNvPr id="11514" name="Line 96"/>
              <p:cNvSpPr>
                <a:spLocks noChangeAspect="1" noChangeShapeType="1"/>
              </p:cNvSpPr>
              <p:nvPr/>
            </p:nvSpPr>
            <p:spPr bwMode="auto">
              <a:xfrm rot="-5400000">
                <a:off x="4179" y="3573"/>
                <a:ext cx="0" cy="258"/>
              </a:xfrm>
              <a:prstGeom prst="line">
                <a:avLst/>
              </a:prstGeom>
              <a:noFill/>
              <a:ln w="19050">
                <a:solidFill>
                  <a:srgbClr val="FF0000"/>
                </a:solidFill>
                <a:round/>
                <a:headEnd/>
                <a:tailEnd/>
              </a:ln>
            </p:spPr>
            <p:txBody>
              <a:bodyPr/>
              <a:lstStyle/>
              <a:p>
                <a:endParaRPr lang="en-US"/>
              </a:p>
            </p:txBody>
          </p:sp>
        </p:grpSp>
        <p:grpSp>
          <p:nvGrpSpPr>
            <p:cNvPr id="11378" name="Group 97"/>
            <p:cNvGrpSpPr>
              <a:grpSpLocks noChangeAspect="1"/>
            </p:cNvGrpSpPr>
            <p:nvPr/>
          </p:nvGrpSpPr>
          <p:grpSpPr bwMode="auto">
            <a:xfrm rot="-8087437">
              <a:off x="3058" y="3263"/>
              <a:ext cx="105" cy="106"/>
              <a:chOff x="4038" y="3444"/>
              <a:chExt cx="522" cy="522"/>
            </a:xfrm>
          </p:grpSpPr>
          <p:sp>
            <p:nvSpPr>
              <p:cNvPr id="11509" name="Oval 98"/>
              <p:cNvSpPr>
                <a:spLocks noChangeAspect="1" noChangeArrowheads="1"/>
              </p:cNvSpPr>
              <p:nvPr/>
            </p:nvSpPr>
            <p:spPr bwMode="auto">
              <a:xfrm>
                <a:off x="4038" y="3444"/>
                <a:ext cx="522" cy="522"/>
              </a:xfrm>
              <a:prstGeom prst="ellipse">
                <a:avLst/>
              </a:prstGeom>
              <a:solidFill>
                <a:srgbClr val="969696"/>
              </a:solidFill>
              <a:ln w="19050">
                <a:solidFill>
                  <a:srgbClr val="3366FF"/>
                </a:solidFill>
                <a:round/>
                <a:headEnd/>
                <a:tailEnd/>
              </a:ln>
            </p:spPr>
            <p:txBody>
              <a:bodyPr/>
              <a:lstStyle/>
              <a:p>
                <a:endParaRPr lang="en-US"/>
              </a:p>
            </p:txBody>
          </p:sp>
          <p:sp>
            <p:nvSpPr>
              <p:cNvPr id="11510" name="Line 99"/>
              <p:cNvSpPr>
                <a:spLocks noChangeAspect="1" noChangeShapeType="1"/>
              </p:cNvSpPr>
              <p:nvPr/>
            </p:nvSpPr>
            <p:spPr bwMode="auto">
              <a:xfrm>
                <a:off x="4122" y="3516"/>
                <a:ext cx="186" cy="186"/>
              </a:xfrm>
              <a:prstGeom prst="line">
                <a:avLst/>
              </a:prstGeom>
              <a:noFill/>
              <a:ln w="19050">
                <a:solidFill>
                  <a:srgbClr val="3366FF"/>
                </a:solidFill>
                <a:round/>
                <a:headEnd/>
                <a:tailEnd/>
              </a:ln>
            </p:spPr>
            <p:txBody>
              <a:bodyPr/>
              <a:lstStyle/>
              <a:p>
                <a:endParaRPr lang="en-US"/>
              </a:p>
            </p:txBody>
          </p:sp>
          <p:sp>
            <p:nvSpPr>
              <p:cNvPr id="11511" name="Line 100"/>
              <p:cNvSpPr>
                <a:spLocks noChangeAspect="1" noChangeShapeType="1"/>
              </p:cNvSpPr>
              <p:nvPr/>
            </p:nvSpPr>
            <p:spPr bwMode="auto">
              <a:xfrm rot="-5400000">
                <a:off x="4179" y="3573"/>
                <a:ext cx="0" cy="258"/>
              </a:xfrm>
              <a:prstGeom prst="line">
                <a:avLst/>
              </a:prstGeom>
              <a:noFill/>
              <a:ln w="19050">
                <a:solidFill>
                  <a:srgbClr val="3366FF"/>
                </a:solidFill>
                <a:round/>
                <a:headEnd/>
                <a:tailEnd/>
              </a:ln>
            </p:spPr>
            <p:txBody>
              <a:bodyPr/>
              <a:lstStyle/>
              <a:p>
                <a:endParaRPr lang="en-US"/>
              </a:p>
            </p:txBody>
          </p:sp>
        </p:grpSp>
        <p:grpSp>
          <p:nvGrpSpPr>
            <p:cNvPr id="11379" name="Group 101"/>
            <p:cNvGrpSpPr>
              <a:grpSpLocks noChangeAspect="1"/>
            </p:cNvGrpSpPr>
            <p:nvPr/>
          </p:nvGrpSpPr>
          <p:grpSpPr bwMode="auto">
            <a:xfrm rot="-5400000">
              <a:off x="3022" y="3424"/>
              <a:ext cx="106" cy="106"/>
              <a:chOff x="7548" y="2070"/>
              <a:chExt cx="522" cy="522"/>
            </a:xfrm>
          </p:grpSpPr>
          <p:sp>
            <p:nvSpPr>
              <p:cNvPr id="11507" name="Oval 102"/>
              <p:cNvSpPr>
                <a:spLocks noChangeAspect="1" noChangeArrowheads="1"/>
              </p:cNvSpPr>
              <p:nvPr/>
            </p:nvSpPr>
            <p:spPr bwMode="auto">
              <a:xfrm>
                <a:off x="7548" y="2070"/>
                <a:ext cx="522" cy="522"/>
              </a:xfrm>
              <a:prstGeom prst="ellipse">
                <a:avLst/>
              </a:prstGeom>
              <a:solidFill>
                <a:srgbClr val="969696"/>
              </a:solidFill>
              <a:ln w="19050">
                <a:solidFill>
                  <a:srgbClr val="3366FF"/>
                </a:solidFill>
                <a:round/>
                <a:headEnd/>
                <a:tailEnd/>
              </a:ln>
            </p:spPr>
            <p:txBody>
              <a:bodyPr/>
              <a:lstStyle/>
              <a:p>
                <a:endParaRPr lang="en-US"/>
              </a:p>
            </p:txBody>
          </p:sp>
          <p:sp>
            <p:nvSpPr>
              <p:cNvPr id="11508" name="Line 103"/>
              <p:cNvSpPr>
                <a:spLocks noChangeAspect="1" noChangeShapeType="1"/>
              </p:cNvSpPr>
              <p:nvPr/>
            </p:nvSpPr>
            <p:spPr bwMode="auto">
              <a:xfrm>
                <a:off x="7806" y="2070"/>
                <a:ext cx="0" cy="516"/>
              </a:xfrm>
              <a:prstGeom prst="line">
                <a:avLst/>
              </a:prstGeom>
              <a:noFill/>
              <a:ln w="19050">
                <a:solidFill>
                  <a:srgbClr val="3366FF"/>
                </a:solidFill>
                <a:round/>
                <a:headEnd/>
                <a:tailEnd/>
              </a:ln>
            </p:spPr>
            <p:txBody>
              <a:bodyPr/>
              <a:lstStyle/>
              <a:p>
                <a:endParaRPr lang="en-US"/>
              </a:p>
            </p:txBody>
          </p:sp>
        </p:grpSp>
        <p:grpSp>
          <p:nvGrpSpPr>
            <p:cNvPr id="11380" name="Group 104"/>
            <p:cNvGrpSpPr>
              <a:grpSpLocks noChangeAspect="1"/>
            </p:cNvGrpSpPr>
            <p:nvPr/>
          </p:nvGrpSpPr>
          <p:grpSpPr bwMode="auto">
            <a:xfrm rot="-2760225">
              <a:off x="3289" y="3371"/>
              <a:ext cx="106" cy="106"/>
              <a:chOff x="7548" y="2070"/>
              <a:chExt cx="522" cy="522"/>
            </a:xfrm>
          </p:grpSpPr>
          <p:sp>
            <p:nvSpPr>
              <p:cNvPr id="11505" name="Oval 105"/>
              <p:cNvSpPr>
                <a:spLocks noChangeAspect="1" noChangeArrowheads="1"/>
              </p:cNvSpPr>
              <p:nvPr/>
            </p:nvSpPr>
            <p:spPr bwMode="auto">
              <a:xfrm>
                <a:off x="7548" y="2070"/>
                <a:ext cx="522" cy="522"/>
              </a:xfrm>
              <a:prstGeom prst="ellipse">
                <a:avLst/>
              </a:prstGeom>
              <a:solidFill>
                <a:srgbClr val="969696"/>
              </a:solidFill>
              <a:ln w="19050">
                <a:solidFill>
                  <a:srgbClr val="3366FF"/>
                </a:solidFill>
                <a:round/>
                <a:headEnd/>
                <a:tailEnd/>
              </a:ln>
            </p:spPr>
            <p:txBody>
              <a:bodyPr/>
              <a:lstStyle/>
              <a:p>
                <a:endParaRPr lang="en-US"/>
              </a:p>
            </p:txBody>
          </p:sp>
          <p:sp>
            <p:nvSpPr>
              <p:cNvPr id="11506" name="Line 106"/>
              <p:cNvSpPr>
                <a:spLocks noChangeAspect="1" noChangeShapeType="1"/>
              </p:cNvSpPr>
              <p:nvPr/>
            </p:nvSpPr>
            <p:spPr bwMode="auto">
              <a:xfrm>
                <a:off x="7806" y="2070"/>
                <a:ext cx="0" cy="516"/>
              </a:xfrm>
              <a:prstGeom prst="line">
                <a:avLst/>
              </a:prstGeom>
              <a:noFill/>
              <a:ln w="19050">
                <a:solidFill>
                  <a:srgbClr val="3366FF"/>
                </a:solidFill>
                <a:round/>
                <a:headEnd/>
                <a:tailEnd/>
              </a:ln>
            </p:spPr>
            <p:txBody>
              <a:bodyPr/>
              <a:lstStyle/>
              <a:p>
                <a:endParaRPr lang="en-US"/>
              </a:p>
            </p:txBody>
          </p:sp>
        </p:grpSp>
        <p:grpSp>
          <p:nvGrpSpPr>
            <p:cNvPr id="11381" name="Group 107"/>
            <p:cNvGrpSpPr>
              <a:grpSpLocks noChangeAspect="1"/>
            </p:cNvGrpSpPr>
            <p:nvPr/>
          </p:nvGrpSpPr>
          <p:grpSpPr bwMode="auto">
            <a:xfrm>
              <a:off x="3176" y="3392"/>
              <a:ext cx="106" cy="106"/>
              <a:chOff x="7548" y="2070"/>
              <a:chExt cx="522" cy="522"/>
            </a:xfrm>
          </p:grpSpPr>
          <p:sp>
            <p:nvSpPr>
              <p:cNvPr id="11503" name="Oval 108"/>
              <p:cNvSpPr>
                <a:spLocks noChangeAspect="1" noChangeArrowheads="1"/>
              </p:cNvSpPr>
              <p:nvPr/>
            </p:nvSpPr>
            <p:spPr bwMode="auto">
              <a:xfrm>
                <a:off x="7548" y="2070"/>
                <a:ext cx="522" cy="522"/>
              </a:xfrm>
              <a:prstGeom prst="ellipse">
                <a:avLst/>
              </a:prstGeom>
              <a:solidFill>
                <a:srgbClr val="969696"/>
              </a:solidFill>
              <a:ln w="19050">
                <a:solidFill>
                  <a:srgbClr val="3366FF"/>
                </a:solidFill>
                <a:round/>
                <a:headEnd/>
                <a:tailEnd/>
              </a:ln>
            </p:spPr>
            <p:txBody>
              <a:bodyPr/>
              <a:lstStyle/>
              <a:p>
                <a:endParaRPr lang="en-US"/>
              </a:p>
            </p:txBody>
          </p:sp>
          <p:sp>
            <p:nvSpPr>
              <p:cNvPr id="11504" name="Line 109"/>
              <p:cNvSpPr>
                <a:spLocks noChangeAspect="1" noChangeShapeType="1"/>
              </p:cNvSpPr>
              <p:nvPr/>
            </p:nvSpPr>
            <p:spPr bwMode="auto">
              <a:xfrm>
                <a:off x="7806" y="2070"/>
                <a:ext cx="0" cy="516"/>
              </a:xfrm>
              <a:prstGeom prst="line">
                <a:avLst/>
              </a:prstGeom>
              <a:noFill/>
              <a:ln w="19050">
                <a:solidFill>
                  <a:srgbClr val="3366FF"/>
                </a:solidFill>
                <a:round/>
                <a:headEnd/>
                <a:tailEnd/>
              </a:ln>
            </p:spPr>
            <p:txBody>
              <a:bodyPr/>
              <a:lstStyle/>
              <a:p>
                <a:endParaRPr lang="en-US"/>
              </a:p>
            </p:txBody>
          </p:sp>
        </p:grpSp>
        <p:sp>
          <p:nvSpPr>
            <p:cNvPr id="11382" name="Oval 110"/>
            <p:cNvSpPr>
              <a:spLocks noChangeAspect="1" noChangeArrowheads="1"/>
            </p:cNvSpPr>
            <p:nvPr/>
          </p:nvSpPr>
          <p:spPr bwMode="auto">
            <a:xfrm>
              <a:off x="3173" y="3281"/>
              <a:ext cx="106" cy="106"/>
            </a:xfrm>
            <a:prstGeom prst="ellipse">
              <a:avLst/>
            </a:prstGeom>
            <a:solidFill>
              <a:srgbClr val="969696"/>
            </a:solidFill>
            <a:ln w="19050">
              <a:solidFill>
                <a:srgbClr val="3366FF"/>
              </a:solidFill>
              <a:round/>
              <a:headEnd/>
              <a:tailEnd/>
            </a:ln>
          </p:spPr>
          <p:txBody>
            <a:bodyPr/>
            <a:lstStyle/>
            <a:p>
              <a:endParaRPr lang="en-US"/>
            </a:p>
          </p:txBody>
        </p:sp>
        <p:sp>
          <p:nvSpPr>
            <p:cNvPr id="11383" name="Oval 111"/>
            <p:cNvSpPr>
              <a:spLocks noChangeAspect="1" noChangeArrowheads="1"/>
            </p:cNvSpPr>
            <p:nvPr/>
          </p:nvSpPr>
          <p:spPr bwMode="auto">
            <a:xfrm>
              <a:off x="2076" y="3117"/>
              <a:ext cx="507" cy="508"/>
            </a:xfrm>
            <a:prstGeom prst="ellipse">
              <a:avLst/>
            </a:prstGeom>
            <a:solidFill>
              <a:srgbClr val="C0C0C0"/>
            </a:solidFill>
            <a:ln w="9525">
              <a:noFill/>
              <a:round/>
              <a:headEnd/>
              <a:tailEnd/>
            </a:ln>
          </p:spPr>
          <p:txBody>
            <a:bodyPr/>
            <a:lstStyle/>
            <a:p>
              <a:endParaRPr lang="en-US"/>
            </a:p>
          </p:txBody>
        </p:sp>
        <p:grpSp>
          <p:nvGrpSpPr>
            <p:cNvPr id="11384" name="Group 112"/>
            <p:cNvGrpSpPr>
              <a:grpSpLocks noChangeAspect="1"/>
            </p:cNvGrpSpPr>
            <p:nvPr/>
          </p:nvGrpSpPr>
          <p:grpSpPr bwMode="auto">
            <a:xfrm>
              <a:off x="2279" y="3495"/>
              <a:ext cx="106" cy="106"/>
              <a:chOff x="2046" y="4350"/>
              <a:chExt cx="522" cy="522"/>
            </a:xfrm>
          </p:grpSpPr>
          <p:sp>
            <p:nvSpPr>
              <p:cNvPr id="11500" name="Oval 113"/>
              <p:cNvSpPr>
                <a:spLocks noChangeAspect="1" noChangeArrowheads="1"/>
              </p:cNvSpPr>
              <p:nvPr/>
            </p:nvSpPr>
            <p:spPr bwMode="auto">
              <a:xfrm>
                <a:off x="2046" y="4350"/>
                <a:ext cx="522" cy="522"/>
              </a:xfrm>
              <a:prstGeom prst="ellipse">
                <a:avLst/>
              </a:prstGeom>
              <a:solidFill>
                <a:srgbClr val="FFCC00"/>
              </a:solidFill>
              <a:ln w="19050">
                <a:solidFill>
                  <a:srgbClr val="FF0000"/>
                </a:solidFill>
                <a:round/>
                <a:headEnd/>
                <a:tailEnd/>
              </a:ln>
            </p:spPr>
            <p:txBody>
              <a:bodyPr/>
              <a:lstStyle/>
              <a:p>
                <a:endParaRPr lang="en-US"/>
              </a:p>
            </p:txBody>
          </p:sp>
          <p:sp>
            <p:nvSpPr>
              <p:cNvPr id="11501" name="Line 114"/>
              <p:cNvSpPr>
                <a:spLocks noChangeAspect="1" noChangeShapeType="1"/>
              </p:cNvSpPr>
              <p:nvPr/>
            </p:nvSpPr>
            <p:spPr bwMode="auto">
              <a:xfrm>
                <a:off x="2304" y="4350"/>
                <a:ext cx="0" cy="246"/>
              </a:xfrm>
              <a:prstGeom prst="line">
                <a:avLst/>
              </a:prstGeom>
              <a:noFill/>
              <a:ln w="19050">
                <a:solidFill>
                  <a:srgbClr val="FF0000"/>
                </a:solidFill>
                <a:round/>
                <a:headEnd/>
                <a:tailEnd/>
              </a:ln>
            </p:spPr>
            <p:txBody>
              <a:bodyPr/>
              <a:lstStyle/>
              <a:p>
                <a:endParaRPr lang="en-US"/>
              </a:p>
            </p:txBody>
          </p:sp>
          <p:sp>
            <p:nvSpPr>
              <p:cNvPr id="11502" name="Line 115"/>
              <p:cNvSpPr>
                <a:spLocks noChangeAspect="1" noChangeShapeType="1"/>
              </p:cNvSpPr>
              <p:nvPr/>
            </p:nvSpPr>
            <p:spPr bwMode="auto">
              <a:xfrm rot="-5400000">
                <a:off x="2433" y="4479"/>
                <a:ext cx="0" cy="258"/>
              </a:xfrm>
              <a:prstGeom prst="line">
                <a:avLst/>
              </a:prstGeom>
              <a:noFill/>
              <a:ln w="19050">
                <a:solidFill>
                  <a:srgbClr val="FF0000"/>
                </a:solidFill>
                <a:round/>
                <a:headEnd/>
                <a:tailEnd/>
              </a:ln>
            </p:spPr>
            <p:txBody>
              <a:bodyPr/>
              <a:lstStyle/>
              <a:p>
                <a:endParaRPr lang="en-US"/>
              </a:p>
            </p:txBody>
          </p:sp>
        </p:grpSp>
        <p:grpSp>
          <p:nvGrpSpPr>
            <p:cNvPr id="11385" name="Group 116"/>
            <p:cNvGrpSpPr>
              <a:grpSpLocks noChangeAspect="1"/>
            </p:cNvGrpSpPr>
            <p:nvPr/>
          </p:nvGrpSpPr>
          <p:grpSpPr bwMode="auto">
            <a:xfrm flipH="1" flipV="1">
              <a:off x="2450" y="3253"/>
              <a:ext cx="105" cy="106"/>
              <a:chOff x="2046" y="4350"/>
              <a:chExt cx="522" cy="522"/>
            </a:xfrm>
          </p:grpSpPr>
          <p:sp>
            <p:nvSpPr>
              <p:cNvPr id="11497" name="Oval 117"/>
              <p:cNvSpPr>
                <a:spLocks noChangeAspect="1" noChangeArrowheads="1"/>
              </p:cNvSpPr>
              <p:nvPr/>
            </p:nvSpPr>
            <p:spPr bwMode="auto">
              <a:xfrm>
                <a:off x="2046" y="4350"/>
                <a:ext cx="522" cy="522"/>
              </a:xfrm>
              <a:prstGeom prst="ellipse">
                <a:avLst/>
              </a:prstGeom>
              <a:solidFill>
                <a:srgbClr val="969696"/>
              </a:solidFill>
              <a:ln w="19050">
                <a:solidFill>
                  <a:srgbClr val="3366FF"/>
                </a:solidFill>
                <a:round/>
                <a:headEnd/>
                <a:tailEnd/>
              </a:ln>
            </p:spPr>
            <p:txBody>
              <a:bodyPr/>
              <a:lstStyle/>
              <a:p>
                <a:endParaRPr lang="en-US"/>
              </a:p>
            </p:txBody>
          </p:sp>
          <p:sp>
            <p:nvSpPr>
              <p:cNvPr id="11498" name="Line 118"/>
              <p:cNvSpPr>
                <a:spLocks noChangeAspect="1" noChangeShapeType="1"/>
              </p:cNvSpPr>
              <p:nvPr/>
            </p:nvSpPr>
            <p:spPr bwMode="auto">
              <a:xfrm>
                <a:off x="2304" y="4350"/>
                <a:ext cx="0" cy="246"/>
              </a:xfrm>
              <a:prstGeom prst="line">
                <a:avLst/>
              </a:prstGeom>
              <a:noFill/>
              <a:ln w="19050">
                <a:solidFill>
                  <a:srgbClr val="3366FF"/>
                </a:solidFill>
                <a:round/>
                <a:headEnd/>
                <a:tailEnd/>
              </a:ln>
            </p:spPr>
            <p:txBody>
              <a:bodyPr/>
              <a:lstStyle/>
              <a:p>
                <a:endParaRPr lang="en-US"/>
              </a:p>
            </p:txBody>
          </p:sp>
          <p:sp>
            <p:nvSpPr>
              <p:cNvPr id="11499" name="Line 119"/>
              <p:cNvSpPr>
                <a:spLocks noChangeAspect="1" noChangeShapeType="1"/>
              </p:cNvSpPr>
              <p:nvPr/>
            </p:nvSpPr>
            <p:spPr bwMode="auto">
              <a:xfrm rot="-5400000">
                <a:off x="2433" y="4479"/>
                <a:ext cx="0" cy="258"/>
              </a:xfrm>
              <a:prstGeom prst="line">
                <a:avLst/>
              </a:prstGeom>
              <a:noFill/>
              <a:ln w="19050">
                <a:solidFill>
                  <a:srgbClr val="3366FF"/>
                </a:solidFill>
                <a:round/>
                <a:headEnd/>
                <a:tailEnd/>
              </a:ln>
            </p:spPr>
            <p:txBody>
              <a:bodyPr/>
              <a:lstStyle/>
              <a:p>
                <a:endParaRPr lang="en-US"/>
              </a:p>
            </p:txBody>
          </p:sp>
        </p:grpSp>
        <p:grpSp>
          <p:nvGrpSpPr>
            <p:cNvPr id="11386" name="Group 120"/>
            <p:cNvGrpSpPr>
              <a:grpSpLocks noChangeAspect="1"/>
            </p:cNvGrpSpPr>
            <p:nvPr/>
          </p:nvGrpSpPr>
          <p:grpSpPr bwMode="auto">
            <a:xfrm flipH="1">
              <a:off x="2110" y="3319"/>
              <a:ext cx="106" cy="106"/>
              <a:chOff x="2046" y="4350"/>
              <a:chExt cx="522" cy="522"/>
            </a:xfrm>
          </p:grpSpPr>
          <p:sp>
            <p:nvSpPr>
              <p:cNvPr id="11494" name="Oval 121"/>
              <p:cNvSpPr>
                <a:spLocks noChangeAspect="1" noChangeArrowheads="1"/>
              </p:cNvSpPr>
              <p:nvPr/>
            </p:nvSpPr>
            <p:spPr bwMode="auto">
              <a:xfrm>
                <a:off x="2046" y="4350"/>
                <a:ext cx="522" cy="522"/>
              </a:xfrm>
              <a:prstGeom prst="ellipse">
                <a:avLst/>
              </a:prstGeom>
              <a:solidFill>
                <a:srgbClr val="969696"/>
              </a:solidFill>
              <a:ln w="19050">
                <a:solidFill>
                  <a:srgbClr val="3366FF"/>
                </a:solidFill>
                <a:round/>
                <a:headEnd/>
                <a:tailEnd/>
              </a:ln>
            </p:spPr>
            <p:txBody>
              <a:bodyPr/>
              <a:lstStyle/>
              <a:p>
                <a:endParaRPr lang="en-US"/>
              </a:p>
            </p:txBody>
          </p:sp>
          <p:sp>
            <p:nvSpPr>
              <p:cNvPr id="11495" name="Line 122"/>
              <p:cNvSpPr>
                <a:spLocks noChangeAspect="1" noChangeShapeType="1"/>
              </p:cNvSpPr>
              <p:nvPr/>
            </p:nvSpPr>
            <p:spPr bwMode="auto">
              <a:xfrm>
                <a:off x="2304" y="4350"/>
                <a:ext cx="0" cy="246"/>
              </a:xfrm>
              <a:prstGeom prst="line">
                <a:avLst/>
              </a:prstGeom>
              <a:noFill/>
              <a:ln w="19050">
                <a:solidFill>
                  <a:srgbClr val="3366FF"/>
                </a:solidFill>
                <a:round/>
                <a:headEnd/>
                <a:tailEnd/>
              </a:ln>
            </p:spPr>
            <p:txBody>
              <a:bodyPr/>
              <a:lstStyle/>
              <a:p>
                <a:endParaRPr lang="en-US"/>
              </a:p>
            </p:txBody>
          </p:sp>
          <p:sp>
            <p:nvSpPr>
              <p:cNvPr id="11496" name="Line 123"/>
              <p:cNvSpPr>
                <a:spLocks noChangeAspect="1" noChangeShapeType="1"/>
              </p:cNvSpPr>
              <p:nvPr/>
            </p:nvSpPr>
            <p:spPr bwMode="auto">
              <a:xfrm rot="-5400000">
                <a:off x="2433" y="4479"/>
                <a:ext cx="0" cy="258"/>
              </a:xfrm>
              <a:prstGeom prst="line">
                <a:avLst/>
              </a:prstGeom>
              <a:noFill/>
              <a:ln w="19050">
                <a:solidFill>
                  <a:srgbClr val="3366FF"/>
                </a:solidFill>
                <a:round/>
                <a:headEnd/>
                <a:tailEnd/>
              </a:ln>
            </p:spPr>
            <p:txBody>
              <a:bodyPr/>
              <a:lstStyle/>
              <a:p>
                <a:endParaRPr lang="en-US"/>
              </a:p>
            </p:txBody>
          </p:sp>
        </p:grpSp>
        <p:grpSp>
          <p:nvGrpSpPr>
            <p:cNvPr id="11387" name="Group 124"/>
            <p:cNvGrpSpPr>
              <a:grpSpLocks noChangeAspect="1"/>
            </p:cNvGrpSpPr>
            <p:nvPr/>
          </p:nvGrpSpPr>
          <p:grpSpPr bwMode="auto">
            <a:xfrm flipV="1">
              <a:off x="2336" y="3148"/>
              <a:ext cx="106" cy="106"/>
              <a:chOff x="2046" y="4350"/>
              <a:chExt cx="522" cy="522"/>
            </a:xfrm>
          </p:grpSpPr>
          <p:sp>
            <p:nvSpPr>
              <p:cNvPr id="11491" name="Oval 125"/>
              <p:cNvSpPr>
                <a:spLocks noChangeAspect="1" noChangeArrowheads="1"/>
              </p:cNvSpPr>
              <p:nvPr/>
            </p:nvSpPr>
            <p:spPr bwMode="auto">
              <a:xfrm>
                <a:off x="2046" y="4350"/>
                <a:ext cx="522" cy="522"/>
              </a:xfrm>
              <a:prstGeom prst="ellipse">
                <a:avLst/>
              </a:prstGeom>
              <a:solidFill>
                <a:srgbClr val="969696"/>
              </a:solidFill>
              <a:ln w="19050">
                <a:solidFill>
                  <a:srgbClr val="3366FF"/>
                </a:solidFill>
                <a:round/>
                <a:headEnd/>
                <a:tailEnd/>
              </a:ln>
            </p:spPr>
            <p:txBody>
              <a:bodyPr/>
              <a:lstStyle/>
              <a:p>
                <a:endParaRPr lang="en-US"/>
              </a:p>
            </p:txBody>
          </p:sp>
          <p:sp>
            <p:nvSpPr>
              <p:cNvPr id="11492" name="Line 126"/>
              <p:cNvSpPr>
                <a:spLocks noChangeAspect="1" noChangeShapeType="1"/>
              </p:cNvSpPr>
              <p:nvPr/>
            </p:nvSpPr>
            <p:spPr bwMode="auto">
              <a:xfrm>
                <a:off x="2304" y="4350"/>
                <a:ext cx="0" cy="246"/>
              </a:xfrm>
              <a:prstGeom prst="line">
                <a:avLst/>
              </a:prstGeom>
              <a:noFill/>
              <a:ln w="19050">
                <a:solidFill>
                  <a:srgbClr val="3366FF"/>
                </a:solidFill>
                <a:round/>
                <a:headEnd/>
                <a:tailEnd/>
              </a:ln>
            </p:spPr>
            <p:txBody>
              <a:bodyPr/>
              <a:lstStyle/>
              <a:p>
                <a:endParaRPr lang="en-US"/>
              </a:p>
            </p:txBody>
          </p:sp>
          <p:sp>
            <p:nvSpPr>
              <p:cNvPr id="11493" name="Line 127"/>
              <p:cNvSpPr>
                <a:spLocks noChangeAspect="1" noChangeShapeType="1"/>
              </p:cNvSpPr>
              <p:nvPr/>
            </p:nvSpPr>
            <p:spPr bwMode="auto">
              <a:xfrm rot="-5400000">
                <a:off x="2433" y="4479"/>
                <a:ext cx="0" cy="258"/>
              </a:xfrm>
              <a:prstGeom prst="line">
                <a:avLst/>
              </a:prstGeom>
              <a:noFill/>
              <a:ln w="19050">
                <a:solidFill>
                  <a:srgbClr val="3366FF"/>
                </a:solidFill>
                <a:round/>
                <a:headEnd/>
                <a:tailEnd/>
              </a:ln>
            </p:spPr>
            <p:txBody>
              <a:bodyPr/>
              <a:lstStyle/>
              <a:p>
                <a:endParaRPr lang="en-US"/>
              </a:p>
            </p:txBody>
          </p:sp>
        </p:grpSp>
        <p:grpSp>
          <p:nvGrpSpPr>
            <p:cNvPr id="11388" name="Group 128"/>
            <p:cNvGrpSpPr>
              <a:grpSpLocks noChangeAspect="1"/>
            </p:cNvGrpSpPr>
            <p:nvPr/>
          </p:nvGrpSpPr>
          <p:grpSpPr bwMode="auto">
            <a:xfrm>
              <a:off x="2179" y="3156"/>
              <a:ext cx="106" cy="105"/>
              <a:chOff x="4038" y="3444"/>
              <a:chExt cx="522" cy="522"/>
            </a:xfrm>
          </p:grpSpPr>
          <p:sp>
            <p:nvSpPr>
              <p:cNvPr id="11488" name="Oval 129"/>
              <p:cNvSpPr>
                <a:spLocks noChangeAspect="1" noChangeArrowheads="1"/>
              </p:cNvSpPr>
              <p:nvPr/>
            </p:nvSpPr>
            <p:spPr bwMode="auto">
              <a:xfrm>
                <a:off x="4038" y="3444"/>
                <a:ext cx="522" cy="522"/>
              </a:xfrm>
              <a:prstGeom prst="ellipse">
                <a:avLst/>
              </a:prstGeom>
              <a:solidFill>
                <a:srgbClr val="969696"/>
              </a:solidFill>
              <a:ln w="19050">
                <a:solidFill>
                  <a:srgbClr val="3366FF"/>
                </a:solidFill>
                <a:round/>
                <a:headEnd/>
                <a:tailEnd/>
              </a:ln>
            </p:spPr>
            <p:txBody>
              <a:bodyPr/>
              <a:lstStyle/>
              <a:p>
                <a:endParaRPr lang="en-US"/>
              </a:p>
            </p:txBody>
          </p:sp>
          <p:sp>
            <p:nvSpPr>
              <p:cNvPr id="11489" name="Line 130"/>
              <p:cNvSpPr>
                <a:spLocks noChangeAspect="1" noChangeShapeType="1"/>
              </p:cNvSpPr>
              <p:nvPr/>
            </p:nvSpPr>
            <p:spPr bwMode="auto">
              <a:xfrm>
                <a:off x="4122" y="3516"/>
                <a:ext cx="186" cy="186"/>
              </a:xfrm>
              <a:prstGeom prst="line">
                <a:avLst/>
              </a:prstGeom>
              <a:noFill/>
              <a:ln w="19050">
                <a:solidFill>
                  <a:srgbClr val="3366FF"/>
                </a:solidFill>
                <a:round/>
                <a:headEnd/>
                <a:tailEnd/>
              </a:ln>
            </p:spPr>
            <p:txBody>
              <a:bodyPr/>
              <a:lstStyle/>
              <a:p>
                <a:endParaRPr lang="en-US"/>
              </a:p>
            </p:txBody>
          </p:sp>
          <p:sp>
            <p:nvSpPr>
              <p:cNvPr id="11490" name="Line 131"/>
              <p:cNvSpPr>
                <a:spLocks noChangeAspect="1" noChangeShapeType="1"/>
              </p:cNvSpPr>
              <p:nvPr/>
            </p:nvSpPr>
            <p:spPr bwMode="auto">
              <a:xfrm rot="-5400000">
                <a:off x="4179" y="3573"/>
                <a:ext cx="0" cy="258"/>
              </a:xfrm>
              <a:prstGeom prst="line">
                <a:avLst/>
              </a:prstGeom>
              <a:noFill/>
              <a:ln w="19050">
                <a:solidFill>
                  <a:srgbClr val="3366FF"/>
                </a:solidFill>
                <a:round/>
                <a:headEnd/>
                <a:tailEnd/>
              </a:ln>
            </p:spPr>
            <p:txBody>
              <a:bodyPr/>
              <a:lstStyle/>
              <a:p>
                <a:endParaRPr lang="en-US"/>
              </a:p>
            </p:txBody>
          </p:sp>
        </p:grpSp>
        <p:grpSp>
          <p:nvGrpSpPr>
            <p:cNvPr id="11389" name="Group 132"/>
            <p:cNvGrpSpPr>
              <a:grpSpLocks noChangeAspect="1"/>
            </p:cNvGrpSpPr>
            <p:nvPr/>
          </p:nvGrpSpPr>
          <p:grpSpPr bwMode="auto">
            <a:xfrm rot="-8087437">
              <a:off x="2223" y="3263"/>
              <a:ext cx="105" cy="106"/>
              <a:chOff x="4038" y="3444"/>
              <a:chExt cx="522" cy="522"/>
            </a:xfrm>
          </p:grpSpPr>
          <p:sp>
            <p:nvSpPr>
              <p:cNvPr id="11485" name="Oval 133"/>
              <p:cNvSpPr>
                <a:spLocks noChangeAspect="1" noChangeArrowheads="1"/>
              </p:cNvSpPr>
              <p:nvPr/>
            </p:nvSpPr>
            <p:spPr bwMode="auto">
              <a:xfrm>
                <a:off x="4038" y="3444"/>
                <a:ext cx="522" cy="522"/>
              </a:xfrm>
              <a:prstGeom prst="ellipse">
                <a:avLst/>
              </a:prstGeom>
              <a:solidFill>
                <a:srgbClr val="969696"/>
              </a:solidFill>
              <a:ln w="19050">
                <a:solidFill>
                  <a:srgbClr val="3366FF"/>
                </a:solidFill>
                <a:round/>
                <a:headEnd/>
                <a:tailEnd/>
              </a:ln>
            </p:spPr>
            <p:txBody>
              <a:bodyPr/>
              <a:lstStyle/>
              <a:p>
                <a:endParaRPr lang="en-US"/>
              </a:p>
            </p:txBody>
          </p:sp>
          <p:sp>
            <p:nvSpPr>
              <p:cNvPr id="11486" name="Line 134"/>
              <p:cNvSpPr>
                <a:spLocks noChangeAspect="1" noChangeShapeType="1"/>
              </p:cNvSpPr>
              <p:nvPr/>
            </p:nvSpPr>
            <p:spPr bwMode="auto">
              <a:xfrm>
                <a:off x="4122" y="3516"/>
                <a:ext cx="186" cy="186"/>
              </a:xfrm>
              <a:prstGeom prst="line">
                <a:avLst/>
              </a:prstGeom>
              <a:noFill/>
              <a:ln w="19050">
                <a:solidFill>
                  <a:srgbClr val="3366FF"/>
                </a:solidFill>
                <a:round/>
                <a:headEnd/>
                <a:tailEnd/>
              </a:ln>
            </p:spPr>
            <p:txBody>
              <a:bodyPr/>
              <a:lstStyle/>
              <a:p>
                <a:endParaRPr lang="en-US"/>
              </a:p>
            </p:txBody>
          </p:sp>
          <p:sp>
            <p:nvSpPr>
              <p:cNvPr id="11487" name="Line 135"/>
              <p:cNvSpPr>
                <a:spLocks noChangeAspect="1" noChangeShapeType="1"/>
              </p:cNvSpPr>
              <p:nvPr/>
            </p:nvSpPr>
            <p:spPr bwMode="auto">
              <a:xfrm rot="-5400000">
                <a:off x="4179" y="3573"/>
                <a:ext cx="0" cy="258"/>
              </a:xfrm>
              <a:prstGeom prst="line">
                <a:avLst/>
              </a:prstGeom>
              <a:noFill/>
              <a:ln w="19050">
                <a:solidFill>
                  <a:srgbClr val="3366FF"/>
                </a:solidFill>
                <a:round/>
                <a:headEnd/>
                <a:tailEnd/>
              </a:ln>
            </p:spPr>
            <p:txBody>
              <a:bodyPr/>
              <a:lstStyle/>
              <a:p>
                <a:endParaRPr lang="en-US"/>
              </a:p>
            </p:txBody>
          </p:sp>
        </p:grpSp>
        <p:grpSp>
          <p:nvGrpSpPr>
            <p:cNvPr id="11390" name="Group 136"/>
            <p:cNvGrpSpPr>
              <a:grpSpLocks noChangeAspect="1"/>
            </p:cNvGrpSpPr>
            <p:nvPr/>
          </p:nvGrpSpPr>
          <p:grpSpPr bwMode="auto">
            <a:xfrm rot="-5400000">
              <a:off x="2175" y="3422"/>
              <a:ext cx="105" cy="106"/>
              <a:chOff x="7548" y="2070"/>
              <a:chExt cx="522" cy="522"/>
            </a:xfrm>
          </p:grpSpPr>
          <p:sp>
            <p:nvSpPr>
              <p:cNvPr id="11483" name="Oval 137"/>
              <p:cNvSpPr>
                <a:spLocks noChangeAspect="1" noChangeArrowheads="1"/>
              </p:cNvSpPr>
              <p:nvPr/>
            </p:nvSpPr>
            <p:spPr bwMode="auto">
              <a:xfrm>
                <a:off x="7548" y="2070"/>
                <a:ext cx="522" cy="522"/>
              </a:xfrm>
              <a:prstGeom prst="ellipse">
                <a:avLst/>
              </a:prstGeom>
              <a:solidFill>
                <a:srgbClr val="969696"/>
              </a:solidFill>
              <a:ln w="19050">
                <a:solidFill>
                  <a:srgbClr val="3366FF"/>
                </a:solidFill>
                <a:round/>
                <a:headEnd/>
                <a:tailEnd/>
              </a:ln>
            </p:spPr>
            <p:txBody>
              <a:bodyPr/>
              <a:lstStyle/>
              <a:p>
                <a:endParaRPr lang="en-US"/>
              </a:p>
            </p:txBody>
          </p:sp>
          <p:sp>
            <p:nvSpPr>
              <p:cNvPr id="11484" name="Line 138"/>
              <p:cNvSpPr>
                <a:spLocks noChangeAspect="1" noChangeShapeType="1"/>
              </p:cNvSpPr>
              <p:nvPr/>
            </p:nvSpPr>
            <p:spPr bwMode="auto">
              <a:xfrm>
                <a:off x="7806" y="2070"/>
                <a:ext cx="0" cy="516"/>
              </a:xfrm>
              <a:prstGeom prst="line">
                <a:avLst/>
              </a:prstGeom>
              <a:noFill/>
              <a:ln w="19050">
                <a:solidFill>
                  <a:srgbClr val="3366FF"/>
                </a:solidFill>
                <a:round/>
                <a:headEnd/>
                <a:tailEnd/>
              </a:ln>
            </p:spPr>
            <p:txBody>
              <a:bodyPr/>
              <a:lstStyle/>
              <a:p>
                <a:endParaRPr lang="en-US"/>
              </a:p>
            </p:txBody>
          </p:sp>
        </p:grpSp>
        <p:grpSp>
          <p:nvGrpSpPr>
            <p:cNvPr id="11391" name="Group 139"/>
            <p:cNvGrpSpPr>
              <a:grpSpLocks noChangeAspect="1"/>
            </p:cNvGrpSpPr>
            <p:nvPr/>
          </p:nvGrpSpPr>
          <p:grpSpPr bwMode="auto">
            <a:xfrm rot="-2760225">
              <a:off x="2454" y="3371"/>
              <a:ext cx="106" cy="106"/>
              <a:chOff x="7548" y="2070"/>
              <a:chExt cx="522" cy="522"/>
            </a:xfrm>
          </p:grpSpPr>
          <p:sp>
            <p:nvSpPr>
              <p:cNvPr id="11481" name="Oval 140"/>
              <p:cNvSpPr>
                <a:spLocks noChangeAspect="1" noChangeArrowheads="1"/>
              </p:cNvSpPr>
              <p:nvPr/>
            </p:nvSpPr>
            <p:spPr bwMode="auto">
              <a:xfrm>
                <a:off x="7548" y="2070"/>
                <a:ext cx="522" cy="522"/>
              </a:xfrm>
              <a:prstGeom prst="ellipse">
                <a:avLst/>
              </a:prstGeom>
              <a:solidFill>
                <a:srgbClr val="969696"/>
              </a:solidFill>
              <a:ln w="19050">
                <a:solidFill>
                  <a:srgbClr val="3366FF"/>
                </a:solidFill>
                <a:round/>
                <a:headEnd/>
                <a:tailEnd/>
              </a:ln>
            </p:spPr>
            <p:txBody>
              <a:bodyPr/>
              <a:lstStyle/>
              <a:p>
                <a:endParaRPr lang="en-US"/>
              </a:p>
            </p:txBody>
          </p:sp>
          <p:sp>
            <p:nvSpPr>
              <p:cNvPr id="11482" name="Line 141"/>
              <p:cNvSpPr>
                <a:spLocks noChangeAspect="1" noChangeShapeType="1"/>
              </p:cNvSpPr>
              <p:nvPr/>
            </p:nvSpPr>
            <p:spPr bwMode="auto">
              <a:xfrm>
                <a:off x="7806" y="2070"/>
                <a:ext cx="0" cy="516"/>
              </a:xfrm>
              <a:prstGeom prst="line">
                <a:avLst/>
              </a:prstGeom>
              <a:noFill/>
              <a:ln w="19050">
                <a:solidFill>
                  <a:srgbClr val="3366FF"/>
                </a:solidFill>
                <a:round/>
                <a:headEnd/>
                <a:tailEnd/>
              </a:ln>
            </p:spPr>
            <p:txBody>
              <a:bodyPr/>
              <a:lstStyle/>
              <a:p>
                <a:endParaRPr lang="en-US"/>
              </a:p>
            </p:txBody>
          </p:sp>
        </p:grpSp>
        <p:grpSp>
          <p:nvGrpSpPr>
            <p:cNvPr id="11392" name="Group 142"/>
            <p:cNvGrpSpPr>
              <a:grpSpLocks noChangeAspect="1"/>
            </p:cNvGrpSpPr>
            <p:nvPr/>
          </p:nvGrpSpPr>
          <p:grpSpPr bwMode="auto">
            <a:xfrm>
              <a:off x="2341" y="3392"/>
              <a:ext cx="106" cy="106"/>
              <a:chOff x="7548" y="2070"/>
              <a:chExt cx="522" cy="522"/>
            </a:xfrm>
          </p:grpSpPr>
          <p:sp>
            <p:nvSpPr>
              <p:cNvPr id="11479" name="Oval 143"/>
              <p:cNvSpPr>
                <a:spLocks noChangeAspect="1" noChangeArrowheads="1"/>
              </p:cNvSpPr>
              <p:nvPr/>
            </p:nvSpPr>
            <p:spPr bwMode="auto">
              <a:xfrm>
                <a:off x="7548" y="2070"/>
                <a:ext cx="522" cy="522"/>
              </a:xfrm>
              <a:prstGeom prst="ellipse">
                <a:avLst/>
              </a:prstGeom>
              <a:solidFill>
                <a:srgbClr val="969696"/>
              </a:solidFill>
              <a:ln w="19050">
                <a:solidFill>
                  <a:srgbClr val="3366FF"/>
                </a:solidFill>
                <a:round/>
                <a:headEnd/>
                <a:tailEnd/>
              </a:ln>
            </p:spPr>
            <p:txBody>
              <a:bodyPr/>
              <a:lstStyle/>
              <a:p>
                <a:endParaRPr lang="en-US"/>
              </a:p>
            </p:txBody>
          </p:sp>
          <p:sp>
            <p:nvSpPr>
              <p:cNvPr id="11480" name="Line 144"/>
              <p:cNvSpPr>
                <a:spLocks noChangeAspect="1" noChangeShapeType="1"/>
              </p:cNvSpPr>
              <p:nvPr/>
            </p:nvSpPr>
            <p:spPr bwMode="auto">
              <a:xfrm>
                <a:off x="7806" y="2070"/>
                <a:ext cx="0" cy="516"/>
              </a:xfrm>
              <a:prstGeom prst="line">
                <a:avLst/>
              </a:prstGeom>
              <a:noFill/>
              <a:ln w="19050">
                <a:solidFill>
                  <a:srgbClr val="3366FF"/>
                </a:solidFill>
                <a:round/>
                <a:headEnd/>
                <a:tailEnd/>
              </a:ln>
            </p:spPr>
            <p:txBody>
              <a:bodyPr/>
              <a:lstStyle/>
              <a:p>
                <a:endParaRPr lang="en-US"/>
              </a:p>
            </p:txBody>
          </p:sp>
        </p:grpSp>
        <p:sp>
          <p:nvSpPr>
            <p:cNvPr id="11393" name="Oval 145"/>
            <p:cNvSpPr>
              <a:spLocks noChangeAspect="1" noChangeArrowheads="1"/>
            </p:cNvSpPr>
            <p:nvPr/>
          </p:nvSpPr>
          <p:spPr bwMode="auto">
            <a:xfrm>
              <a:off x="2338" y="3281"/>
              <a:ext cx="106" cy="106"/>
            </a:xfrm>
            <a:prstGeom prst="ellipse">
              <a:avLst/>
            </a:prstGeom>
            <a:solidFill>
              <a:srgbClr val="969696"/>
            </a:solidFill>
            <a:ln w="19050">
              <a:solidFill>
                <a:srgbClr val="3366FF"/>
              </a:solidFill>
              <a:round/>
              <a:headEnd/>
              <a:tailEnd/>
            </a:ln>
          </p:spPr>
          <p:txBody>
            <a:bodyPr/>
            <a:lstStyle/>
            <a:p>
              <a:endParaRPr lang="en-US"/>
            </a:p>
          </p:txBody>
        </p:sp>
        <p:sp>
          <p:nvSpPr>
            <p:cNvPr id="11394" name="Oval 146"/>
            <p:cNvSpPr>
              <a:spLocks noChangeAspect="1" noChangeArrowheads="1"/>
            </p:cNvSpPr>
            <p:nvPr/>
          </p:nvSpPr>
          <p:spPr bwMode="auto">
            <a:xfrm>
              <a:off x="2911" y="2306"/>
              <a:ext cx="507" cy="507"/>
            </a:xfrm>
            <a:prstGeom prst="ellipse">
              <a:avLst/>
            </a:prstGeom>
            <a:solidFill>
              <a:srgbClr val="C0C0C0"/>
            </a:solidFill>
            <a:ln w="9525">
              <a:noFill/>
              <a:round/>
              <a:headEnd/>
              <a:tailEnd/>
            </a:ln>
          </p:spPr>
          <p:txBody>
            <a:bodyPr/>
            <a:lstStyle/>
            <a:p>
              <a:endParaRPr lang="en-US"/>
            </a:p>
          </p:txBody>
        </p:sp>
        <p:grpSp>
          <p:nvGrpSpPr>
            <p:cNvPr id="11395" name="Group 147"/>
            <p:cNvGrpSpPr>
              <a:grpSpLocks noChangeAspect="1"/>
            </p:cNvGrpSpPr>
            <p:nvPr/>
          </p:nvGrpSpPr>
          <p:grpSpPr bwMode="auto">
            <a:xfrm flipH="1" flipV="1">
              <a:off x="2959" y="2621"/>
              <a:ext cx="106" cy="106"/>
              <a:chOff x="2046" y="4350"/>
              <a:chExt cx="522" cy="522"/>
            </a:xfrm>
          </p:grpSpPr>
          <p:sp>
            <p:nvSpPr>
              <p:cNvPr id="11476" name="Oval 148"/>
              <p:cNvSpPr>
                <a:spLocks noChangeAspect="1" noChangeArrowheads="1"/>
              </p:cNvSpPr>
              <p:nvPr/>
            </p:nvSpPr>
            <p:spPr bwMode="auto">
              <a:xfrm>
                <a:off x="2046" y="4350"/>
                <a:ext cx="522" cy="522"/>
              </a:xfrm>
              <a:prstGeom prst="ellipse">
                <a:avLst/>
              </a:prstGeom>
              <a:solidFill>
                <a:srgbClr val="969696"/>
              </a:solidFill>
              <a:ln w="19050">
                <a:solidFill>
                  <a:srgbClr val="3366FF"/>
                </a:solidFill>
                <a:round/>
                <a:headEnd/>
                <a:tailEnd/>
              </a:ln>
            </p:spPr>
            <p:txBody>
              <a:bodyPr/>
              <a:lstStyle/>
              <a:p>
                <a:endParaRPr lang="en-US"/>
              </a:p>
            </p:txBody>
          </p:sp>
          <p:sp>
            <p:nvSpPr>
              <p:cNvPr id="11477" name="Line 149"/>
              <p:cNvSpPr>
                <a:spLocks noChangeAspect="1" noChangeShapeType="1"/>
              </p:cNvSpPr>
              <p:nvPr/>
            </p:nvSpPr>
            <p:spPr bwMode="auto">
              <a:xfrm>
                <a:off x="2304" y="4350"/>
                <a:ext cx="0" cy="246"/>
              </a:xfrm>
              <a:prstGeom prst="line">
                <a:avLst/>
              </a:prstGeom>
              <a:noFill/>
              <a:ln w="19050">
                <a:solidFill>
                  <a:srgbClr val="3366FF"/>
                </a:solidFill>
                <a:round/>
                <a:headEnd/>
                <a:tailEnd/>
              </a:ln>
            </p:spPr>
            <p:txBody>
              <a:bodyPr/>
              <a:lstStyle/>
              <a:p>
                <a:endParaRPr lang="en-US"/>
              </a:p>
            </p:txBody>
          </p:sp>
          <p:sp>
            <p:nvSpPr>
              <p:cNvPr id="11478" name="Line 150"/>
              <p:cNvSpPr>
                <a:spLocks noChangeAspect="1" noChangeShapeType="1"/>
              </p:cNvSpPr>
              <p:nvPr/>
            </p:nvSpPr>
            <p:spPr bwMode="auto">
              <a:xfrm rot="-5400000">
                <a:off x="2433" y="4479"/>
                <a:ext cx="0" cy="258"/>
              </a:xfrm>
              <a:prstGeom prst="line">
                <a:avLst/>
              </a:prstGeom>
              <a:noFill/>
              <a:ln w="19050">
                <a:solidFill>
                  <a:srgbClr val="3366FF"/>
                </a:solidFill>
                <a:round/>
                <a:headEnd/>
                <a:tailEnd/>
              </a:ln>
            </p:spPr>
            <p:txBody>
              <a:bodyPr/>
              <a:lstStyle/>
              <a:p>
                <a:endParaRPr lang="en-US"/>
              </a:p>
            </p:txBody>
          </p:sp>
        </p:grpSp>
        <p:grpSp>
          <p:nvGrpSpPr>
            <p:cNvPr id="11396" name="Group 151"/>
            <p:cNvGrpSpPr>
              <a:grpSpLocks noChangeAspect="1"/>
            </p:cNvGrpSpPr>
            <p:nvPr/>
          </p:nvGrpSpPr>
          <p:grpSpPr bwMode="auto">
            <a:xfrm flipH="1">
              <a:off x="2929" y="2483"/>
              <a:ext cx="106" cy="106"/>
              <a:chOff x="2046" y="4350"/>
              <a:chExt cx="522" cy="522"/>
            </a:xfrm>
          </p:grpSpPr>
          <p:sp>
            <p:nvSpPr>
              <p:cNvPr id="11473" name="Oval 152"/>
              <p:cNvSpPr>
                <a:spLocks noChangeAspect="1" noChangeArrowheads="1"/>
              </p:cNvSpPr>
              <p:nvPr/>
            </p:nvSpPr>
            <p:spPr bwMode="auto">
              <a:xfrm>
                <a:off x="2046" y="4350"/>
                <a:ext cx="522" cy="522"/>
              </a:xfrm>
              <a:prstGeom prst="ellipse">
                <a:avLst/>
              </a:prstGeom>
              <a:solidFill>
                <a:srgbClr val="969696"/>
              </a:solidFill>
              <a:ln w="19050">
                <a:solidFill>
                  <a:srgbClr val="3366FF"/>
                </a:solidFill>
                <a:round/>
                <a:headEnd/>
                <a:tailEnd/>
              </a:ln>
            </p:spPr>
            <p:txBody>
              <a:bodyPr/>
              <a:lstStyle/>
              <a:p>
                <a:endParaRPr lang="en-US"/>
              </a:p>
            </p:txBody>
          </p:sp>
          <p:sp>
            <p:nvSpPr>
              <p:cNvPr id="11474" name="Line 153"/>
              <p:cNvSpPr>
                <a:spLocks noChangeAspect="1" noChangeShapeType="1"/>
              </p:cNvSpPr>
              <p:nvPr/>
            </p:nvSpPr>
            <p:spPr bwMode="auto">
              <a:xfrm>
                <a:off x="2304" y="4350"/>
                <a:ext cx="0" cy="246"/>
              </a:xfrm>
              <a:prstGeom prst="line">
                <a:avLst/>
              </a:prstGeom>
              <a:noFill/>
              <a:ln w="19050">
                <a:solidFill>
                  <a:srgbClr val="3366FF"/>
                </a:solidFill>
                <a:round/>
                <a:headEnd/>
                <a:tailEnd/>
              </a:ln>
            </p:spPr>
            <p:txBody>
              <a:bodyPr/>
              <a:lstStyle/>
              <a:p>
                <a:endParaRPr lang="en-US"/>
              </a:p>
            </p:txBody>
          </p:sp>
          <p:sp>
            <p:nvSpPr>
              <p:cNvPr id="11475" name="Line 154"/>
              <p:cNvSpPr>
                <a:spLocks noChangeAspect="1" noChangeShapeType="1"/>
              </p:cNvSpPr>
              <p:nvPr/>
            </p:nvSpPr>
            <p:spPr bwMode="auto">
              <a:xfrm rot="-5400000">
                <a:off x="2433" y="4479"/>
                <a:ext cx="0" cy="258"/>
              </a:xfrm>
              <a:prstGeom prst="line">
                <a:avLst/>
              </a:prstGeom>
              <a:noFill/>
              <a:ln w="19050">
                <a:solidFill>
                  <a:srgbClr val="3366FF"/>
                </a:solidFill>
                <a:round/>
                <a:headEnd/>
                <a:tailEnd/>
              </a:ln>
            </p:spPr>
            <p:txBody>
              <a:bodyPr/>
              <a:lstStyle/>
              <a:p>
                <a:endParaRPr lang="en-US"/>
              </a:p>
            </p:txBody>
          </p:sp>
        </p:grpSp>
        <p:grpSp>
          <p:nvGrpSpPr>
            <p:cNvPr id="11397" name="Group 155"/>
            <p:cNvGrpSpPr>
              <a:grpSpLocks noChangeAspect="1"/>
            </p:cNvGrpSpPr>
            <p:nvPr/>
          </p:nvGrpSpPr>
          <p:grpSpPr bwMode="auto">
            <a:xfrm flipV="1">
              <a:off x="3171" y="2336"/>
              <a:ext cx="106" cy="106"/>
              <a:chOff x="2046" y="4350"/>
              <a:chExt cx="522" cy="522"/>
            </a:xfrm>
          </p:grpSpPr>
          <p:sp>
            <p:nvSpPr>
              <p:cNvPr id="11470" name="Oval 156"/>
              <p:cNvSpPr>
                <a:spLocks noChangeAspect="1" noChangeArrowheads="1"/>
              </p:cNvSpPr>
              <p:nvPr/>
            </p:nvSpPr>
            <p:spPr bwMode="auto">
              <a:xfrm>
                <a:off x="2046" y="4350"/>
                <a:ext cx="522" cy="522"/>
              </a:xfrm>
              <a:prstGeom prst="ellipse">
                <a:avLst/>
              </a:prstGeom>
              <a:solidFill>
                <a:srgbClr val="969696"/>
              </a:solidFill>
              <a:ln w="19050">
                <a:solidFill>
                  <a:srgbClr val="3366FF"/>
                </a:solidFill>
                <a:round/>
                <a:headEnd/>
                <a:tailEnd/>
              </a:ln>
            </p:spPr>
            <p:txBody>
              <a:bodyPr/>
              <a:lstStyle/>
              <a:p>
                <a:endParaRPr lang="en-US"/>
              </a:p>
            </p:txBody>
          </p:sp>
          <p:sp>
            <p:nvSpPr>
              <p:cNvPr id="11471" name="Line 157"/>
              <p:cNvSpPr>
                <a:spLocks noChangeAspect="1" noChangeShapeType="1"/>
              </p:cNvSpPr>
              <p:nvPr/>
            </p:nvSpPr>
            <p:spPr bwMode="auto">
              <a:xfrm>
                <a:off x="2304" y="4350"/>
                <a:ext cx="0" cy="246"/>
              </a:xfrm>
              <a:prstGeom prst="line">
                <a:avLst/>
              </a:prstGeom>
              <a:noFill/>
              <a:ln w="19050">
                <a:solidFill>
                  <a:srgbClr val="3366FF"/>
                </a:solidFill>
                <a:round/>
                <a:headEnd/>
                <a:tailEnd/>
              </a:ln>
            </p:spPr>
            <p:txBody>
              <a:bodyPr/>
              <a:lstStyle/>
              <a:p>
                <a:endParaRPr lang="en-US"/>
              </a:p>
            </p:txBody>
          </p:sp>
          <p:sp>
            <p:nvSpPr>
              <p:cNvPr id="11472" name="Line 158"/>
              <p:cNvSpPr>
                <a:spLocks noChangeAspect="1" noChangeShapeType="1"/>
              </p:cNvSpPr>
              <p:nvPr/>
            </p:nvSpPr>
            <p:spPr bwMode="auto">
              <a:xfrm rot="-5400000">
                <a:off x="2433" y="4479"/>
                <a:ext cx="0" cy="258"/>
              </a:xfrm>
              <a:prstGeom prst="line">
                <a:avLst/>
              </a:prstGeom>
              <a:noFill/>
              <a:ln w="19050">
                <a:solidFill>
                  <a:srgbClr val="3366FF"/>
                </a:solidFill>
                <a:round/>
                <a:headEnd/>
                <a:tailEnd/>
              </a:ln>
            </p:spPr>
            <p:txBody>
              <a:bodyPr/>
              <a:lstStyle/>
              <a:p>
                <a:endParaRPr lang="en-US"/>
              </a:p>
            </p:txBody>
          </p:sp>
        </p:grpSp>
        <p:grpSp>
          <p:nvGrpSpPr>
            <p:cNvPr id="11398" name="Group 159"/>
            <p:cNvGrpSpPr>
              <a:grpSpLocks noChangeAspect="1"/>
            </p:cNvGrpSpPr>
            <p:nvPr/>
          </p:nvGrpSpPr>
          <p:grpSpPr bwMode="auto">
            <a:xfrm>
              <a:off x="3045" y="2332"/>
              <a:ext cx="107" cy="105"/>
              <a:chOff x="4038" y="3444"/>
              <a:chExt cx="522" cy="522"/>
            </a:xfrm>
          </p:grpSpPr>
          <p:sp>
            <p:nvSpPr>
              <p:cNvPr id="11467" name="Oval 160"/>
              <p:cNvSpPr>
                <a:spLocks noChangeAspect="1" noChangeArrowheads="1"/>
              </p:cNvSpPr>
              <p:nvPr/>
            </p:nvSpPr>
            <p:spPr bwMode="auto">
              <a:xfrm>
                <a:off x="4038" y="3444"/>
                <a:ext cx="522" cy="522"/>
              </a:xfrm>
              <a:prstGeom prst="ellipse">
                <a:avLst/>
              </a:prstGeom>
              <a:solidFill>
                <a:srgbClr val="969696"/>
              </a:solidFill>
              <a:ln w="19050">
                <a:solidFill>
                  <a:srgbClr val="3366FF"/>
                </a:solidFill>
                <a:round/>
                <a:headEnd/>
                <a:tailEnd/>
              </a:ln>
            </p:spPr>
            <p:txBody>
              <a:bodyPr/>
              <a:lstStyle/>
              <a:p>
                <a:endParaRPr lang="en-US"/>
              </a:p>
            </p:txBody>
          </p:sp>
          <p:sp>
            <p:nvSpPr>
              <p:cNvPr id="11468" name="Line 161"/>
              <p:cNvSpPr>
                <a:spLocks noChangeAspect="1" noChangeShapeType="1"/>
              </p:cNvSpPr>
              <p:nvPr/>
            </p:nvSpPr>
            <p:spPr bwMode="auto">
              <a:xfrm>
                <a:off x="4122" y="3516"/>
                <a:ext cx="186" cy="186"/>
              </a:xfrm>
              <a:prstGeom prst="line">
                <a:avLst/>
              </a:prstGeom>
              <a:noFill/>
              <a:ln w="19050">
                <a:solidFill>
                  <a:srgbClr val="3366FF"/>
                </a:solidFill>
                <a:round/>
                <a:headEnd/>
                <a:tailEnd/>
              </a:ln>
            </p:spPr>
            <p:txBody>
              <a:bodyPr/>
              <a:lstStyle/>
              <a:p>
                <a:endParaRPr lang="en-US"/>
              </a:p>
            </p:txBody>
          </p:sp>
          <p:sp>
            <p:nvSpPr>
              <p:cNvPr id="11469" name="Line 162"/>
              <p:cNvSpPr>
                <a:spLocks noChangeAspect="1" noChangeShapeType="1"/>
              </p:cNvSpPr>
              <p:nvPr/>
            </p:nvSpPr>
            <p:spPr bwMode="auto">
              <a:xfrm rot="-5400000">
                <a:off x="4179" y="3573"/>
                <a:ext cx="0" cy="258"/>
              </a:xfrm>
              <a:prstGeom prst="line">
                <a:avLst/>
              </a:prstGeom>
              <a:noFill/>
              <a:ln w="19050">
                <a:solidFill>
                  <a:srgbClr val="3366FF"/>
                </a:solidFill>
                <a:round/>
                <a:headEnd/>
                <a:tailEnd/>
              </a:ln>
            </p:spPr>
            <p:txBody>
              <a:bodyPr/>
              <a:lstStyle/>
              <a:p>
                <a:endParaRPr lang="en-US"/>
              </a:p>
            </p:txBody>
          </p:sp>
        </p:grpSp>
        <p:grpSp>
          <p:nvGrpSpPr>
            <p:cNvPr id="11399" name="Group 163"/>
            <p:cNvGrpSpPr>
              <a:grpSpLocks noChangeAspect="1"/>
            </p:cNvGrpSpPr>
            <p:nvPr/>
          </p:nvGrpSpPr>
          <p:grpSpPr bwMode="auto">
            <a:xfrm>
              <a:off x="3088" y="2685"/>
              <a:ext cx="106" cy="106"/>
              <a:chOff x="2046" y="4350"/>
              <a:chExt cx="522" cy="522"/>
            </a:xfrm>
          </p:grpSpPr>
          <p:sp>
            <p:nvSpPr>
              <p:cNvPr id="11464" name="Oval 164"/>
              <p:cNvSpPr>
                <a:spLocks noChangeAspect="1" noChangeArrowheads="1"/>
              </p:cNvSpPr>
              <p:nvPr/>
            </p:nvSpPr>
            <p:spPr bwMode="auto">
              <a:xfrm>
                <a:off x="2046" y="4350"/>
                <a:ext cx="522" cy="522"/>
              </a:xfrm>
              <a:prstGeom prst="ellipse">
                <a:avLst/>
              </a:prstGeom>
              <a:solidFill>
                <a:srgbClr val="969696"/>
              </a:solidFill>
              <a:ln w="19050">
                <a:solidFill>
                  <a:srgbClr val="3366FF"/>
                </a:solidFill>
                <a:round/>
                <a:headEnd/>
                <a:tailEnd/>
              </a:ln>
            </p:spPr>
            <p:txBody>
              <a:bodyPr/>
              <a:lstStyle/>
              <a:p>
                <a:endParaRPr lang="en-US"/>
              </a:p>
            </p:txBody>
          </p:sp>
          <p:sp>
            <p:nvSpPr>
              <p:cNvPr id="11465" name="Line 165"/>
              <p:cNvSpPr>
                <a:spLocks noChangeAspect="1" noChangeShapeType="1"/>
              </p:cNvSpPr>
              <p:nvPr/>
            </p:nvSpPr>
            <p:spPr bwMode="auto">
              <a:xfrm>
                <a:off x="2304" y="4350"/>
                <a:ext cx="0" cy="246"/>
              </a:xfrm>
              <a:prstGeom prst="line">
                <a:avLst/>
              </a:prstGeom>
              <a:noFill/>
              <a:ln w="19050">
                <a:solidFill>
                  <a:srgbClr val="3366FF"/>
                </a:solidFill>
                <a:round/>
                <a:headEnd/>
                <a:tailEnd/>
              </a:ln>
            </p:spPr>
            <p:txBody>
              <a:bodyPr/>
              <a:lstStyle/>
              <a:p>
                <a:endParaRPr lang="en-US"/>
              </a:p>
            </p:txBody>
          </p:sp>
          <p:sp>
            <p:nvSpPr>
              <p:cNvPr id="11466" name="Line 166"/>
              <p:cNvSpPr>
                <a:spLocks noChangeAspect="1" noChangeShapeType="1"/>
              </p:cNvSpPr>
              <p:nvPr/>
            </p:nvSpPr>
            <p:spPr bwMode="auto">
              <a:xfrm rot="-5400000">
                <a:off x="2433" y="4479"/>
                <a:ext cx="0" cy="258"/>
              </a:xfrm>
              <a:prstGeom prst="line">
                <a:avLst/>
              </a:prstGeom>
              <a:noFill/>
              <a:ln w="19050">
                <a:solidFill>
                  <a:srgbClr val="3366FF"/>
                </a:solidFill>
                <a:round/>
                <a:headEnd/>
                <a:tailEnd/>
              </a:ln>
            </p:spPr>
            <p:txBody>
              <a:bodyPr/>
              <a:lstStyle/>
              <a:p>
                <a:endParaRPr lang="en-US"/>
              </a:p>
            </p:txBody>
          </p:sp>
        </p:grpSp>
        <p:grpSp>
          <p:nvGrpSpPr>
            <p:cNvPr id="11400" name="Group 167"/>
            <p:cNvGrpSpPr>
              <a:grpSpLocks noChangeAspect="1"/>
            </p:cNvGrpSpPr>
            <p:nvPr/>
          </p:nvGrpSpPr>
          <p:grpSpPr bwMode="auto">
            <a:xfrm rot="-8087437">
              <a:off x="3058" y="2442"/>
              <a:ext cx="105" cy="106"/>
              <a:chOff x="4038" y="3444"/>
              <a:chExt cx="522" cy="522"/>
            </a:xfrm>
          </p:grpSpPr>
          <p:sp>
            <p:nvSpPr>
              <p:cNvPr id="11461" name="Oval 168"/>
              <p:cNvSpPr>
                <a:spLocks noChangeAspect="1" noChangeArrowheads="1"/>
              </p:cNvSpPr>
              <p:nvPr/>
            </p:nvSpPr>
            <p:spPr bwMode="auto">
              <a:xfrm>
                <a:off x="4038" y="3444"/>
                <a:ext cx="522" cy="522"/>
              </a:xfrm>
              <a:prstGeom prst="ellipse">
                <a:avLst/>
              </a:prstGeom>
              <a:solidFill>
                <a:srgbClr val="969696"/>
              </a:solidFill>
              <a:ln w="19050">
                <a:solidFill>
                  <a:srgbClr val="3366FF"/>
                </a:solidFill>
                <a:round/>
                <a:headEnd/>
                <a:tailEnd/>
              </a:ln>
            </p:spPr>
            <p:txBody>
              <a:bodyPr/>
              <a:lstStyle/>
              <a:p>
                <a:endParaRPr lang="en-US"/>
              </a:p>
            </p:txBody>
          </p:sp>
          <p:sp>
            <p:nvSpPr>
              <p:cNvPr id="11462" name="Line 169"/>
              <p:cNvSpPr>
                <a:spLocks noChangeAspect="1" noChangeShapeType="1"/>
              </p:cNvSpPr>
              <p:nvPr/>
            </p:nvSpPr>
            <p:spPr bwMode="auto">
              <a:xfrm>
                <a:off x="4122" y="3516"/>
                <a:ext cx="186" cy="186"/>
              </a:xfrm>
              <a:prstGeom prst="line">
                <a:avLst/>
              </a:prstGeom>
              <a:noFill/>
              <a:ln w="19050">
                <a:solidFill>
                  <a:srgbClr val="3366FF"/>
                </a:solidFill>
                <a:round/>
                <a:headEnd/>
                <a:tailEnd/>
              </a:ln>
            </p:spPr>
            <p:txBody>
              <a:bodyPr/>
              <a:lstStyle/>
              <a:p>
                <a:endParaRPr lang="en-US"/>
              </a:p>
            </p:txBody>
          </p:sp>
          <p:sp>
            <p:nvSpPr>
              <p:cNvPr id="11463" name="Line 170"/>
              <p:cNvSpPr>
                <a:spLocks noChangeAspect="1" noChangeShapeType="1"/>
              </p:cNvSpPr>
              <p:nvPr/>
            </p:nvSpPr>
            <p:spPr bwMode="auto">
              <a:xfrm rot="-5400000">
                <a:off x="4179" y="3573"/>
                <a:ext cx="0" cy="258"/>
              </a:xfrm>
              <a:prstGeom prst="line">
                <a:avLst/>
              </a:prstGeom>
              <a:noFill/>
              <a:ln w="19050">
                <a:solidFill>
                  <a:srgbClr val="3366FF"/>
                </a:solidFill>
                <a:round/>
                <a:headEnd/>
                <a:tailEnd/>
              </a:ln>
            </p:spPr>
            <p:txBody>
              <a:bodyPr/>
              <a:lstStyle/>
              <a:p>
                <a:endParaRPr lang="en-US"/>
              </a:p>
            </p:txBody>
          </p:sp>
        </p:grpSp>
        <p:grpSp>
          <p:nvGrpSpPr>
            <p:cNvPr id="11401" name="Group 171"/>
            <p:cNvGrpSpPr>
              <a:grpSpLocks noChangeAspect="1"/>
            </p:cNvGrpSpPr>
            <p:nvPr/>
          </p:nvGrpSpPr>
          <p:grpSpPr bwMode="auto">
            <a:xfrm rot="-5400000">
              <a:off x="3080" y="2556"/>
              <a:ext cx="106" cy="106"/>
              <a:chOff x="7548" y="2070"/>
              <a:chExt cx="522" cy="522"/>
            </a:xfrm>
          </p:grpSpPr>
          <p:sp>
            <p:nvSpPr>
              <p:cNvPr id="11459" name="Oval 172"/>
              <p:cNvSpPr>
                <a:spLocks noChangeAspect="1" noChangeArrowheads="1"/>
              </p:cNvSpPr>
              <p:nvPr/>
            </p:nvSpPr>
            <p:spPr bwMode="auto">
              <a:xfrm>
                <a:off x="7548" y="2070"/>
                <a:ext cx="522" cy="522"/>
              </a:xfrm>
              <a:prstGeom prst="ellipse">
                <a:avLst/>
              </a:prstGeom>
              <a:solidFill>
                <a:srgbClr val="969696"/>
              </a:solidFill>
              <a:ln w="19050">
                <a:solidFill>
                  <a:srgbClr val="3366FF"/>
                </a:solidFill>
                <a:round/>
                <a:headEnd/>
                <a:tailEnd/>
              </a:ln>
            </p:spPr>
            <p:txBody>
              <a:bodyPr/>
              <a:lstStyle/>
              <a:p>
                <a:endParaRPr lang="en-US"/>
              </a:p>
            </p:txBody>
          </p:sp>
          <p:sp>
            <p:nvSpPr>
              <p:cNvPr id="11460" name="Line 173"/>
              <p:cNvSpPr>
                <a:spLocks noChangeAspect="1" noChangeShapeType="1"/>
              </p:cNvSpPr>
              <p:nvPr/>
            </p:nvSpPr>
            <p:spPr bwMode="auto">
              <a:xfrm>
                <a:off x="7806" y="2070"/>
                <a:ext cx="0" cy="516"/>
              </a:xfrm>
              <a:prstGeom prst="line">
                <a:avLst/>
              </a:prstGeom>
              <a:noFill/>
              <a:ln w="19050">
                <a:solidFill>
                  <a:srgbClr val="3366FF"/>
                </a:solidFill>
                <a:round/>
                <a:headEnd/>
                <a:tailEnd/>
              </a:ln>
            </p:spPr>
            <p:txBody>
              <a:bodyPr/>
              <a:lstStyle/>
              <a:p>
                <a:endParaRPr lang="en-US"/>
              </a:p>
            </p:txBody>
          </p:sp>
        </p:grpSp>
        <p:grpSp>
          <p:nvGrpSpPr>
            <p:cNvPr id="11402" name="Group 174"/>
            <p:cNvGrpSpPr>
              <a:grpSpLocks noChangeAspect="1"/>
            </p:cNvGrpSpPr>
            <p:nvPr/>
          </p:nvGrpSpPr>
          <p:grpSpPr bwMode="auto">
            <a:xfrm rot="-2760225">
              <a:off x="3290" y="2446"/>
              <a:ext cx="106" cy="105"/>
              <a:chOff x="7548" y="2070"/>
              <a:chExt cx="522" cy="522"/>
            </a:xfrm>
          </p:grpSpPr>
          <p:sp>
            <p:nvSpPr>
              <p:cNvPr id="11457" name="Oval 175"/>
              <p:cNvSpPr>
                <a:spLocks noChangeAspect="1" noChangeArrowheads="1"/>
              </p:cNvSpPr>
              <p:nvPr/>
            </p:nvSpPr>
            <p:spPr bwMode="auto">
              <a:xfrm>
                <a:off x="7548" y="2070"/>
                <a:ext cx="522" cy="522"/>
              </a:xfrm>
              <a:prstGeom prst="ellipse">
                <a:avLst/>
              </a:prstGeom>
              <a:solidFill>
                <a:srgbClr val="969696"/>
              </a:solidFill>
              <a:ln w="19050">
                <a:solidFill>
                  <a:srgbClr val="3366FF"/>
                </a:solidFill>
                <a:round/>
                <a:headEnd/>
                <a:tailEnd/>
              </a:ln>
            </p:spPr>
            <p:txBody>
              <a:bodyPr/>
              <a:lstStyle/>
              <a:p>
                <a:endParaRPr lang="en-US"/>
              </a:p>
            </p:txBody>
          </p:sp>
          <p:sp>
            <p:nvSpPr>
              <p:cNvPr id="11458" name="Line 176"/>
              <p:cNvSpPr>
                <a:spLocks noChangeAspect="1" noChangeShapeType="1"/>
              </p:cNvSpPr>
              <p:nvPr/>
            </p:nvSpPr>
            <p:spPr bwMode="auto">
              <a:xfrm>
                <a:off x="7806" y="2070"/>
                <a:ext cx="0" cy="516"/>
              </a:xfrm>
              <a:prstGeom prst="line">
                <a:avLst/>
              </a:prstGeom>
              <a:noFill/>
              <a:ln w="19050">
                <a:solidFill>
                  <a:srgbClr val="3366FF"/>
                </a:solidFill>
                <a:round/>
                <a:headEnd/>
                <a:tailEnd/>
              </a:ln>
            </p:spPr>
            <p:txBody>
              <a:bodyPr/>
              <a:lstStyle/>
              <a:p>
                <a:endParaRPr lang="en-US"/>
              </a:p>
            </p:txBody>
          </p:sp>
        </p:grpSp>
        <p:grpSp>
          <p:nvGrpSpPr>
            <p:cNvPr id="11403" name="Group 177"/>
            <p:cNvGrpSpPr>
              <a:grpSpLocks noChangeAspect="1"/>
            </p:cNvGrpSpPr>
            <p:nvPr/>
          </p:nvGrpSpPr>
          <p:grpSpPr bwMode="auto">
            <a:xfrm>
              <a:off x="3214" y="2619"/>
              <a:ext cx="106" cy="106"/>
              <a:chOff x="7548" y="2070"/>
              <a:chExt cx="522" cy="522"/>
            </a:xfrm>
          </p:grpSpPr>
          <p:sp>
            <p:nvSpPr>
              <p:cNvPr id="11455" name="Oval 178"/>
              <p:cNvSpPr>
                <a:spLocks noChangeAspect="1" noChangeArrowheads="1"/>
              </p:cNvSpPr>
              <p:nvPr/>
            </p:nvSpPr>
            <p:spPr bwMode="auto">
              <a:xfrm>
                <a:off x="7548" y="2070"/>
                <a:ext cx="522" cy="522"/>
              </a:xfrm>
              <a:prstGeom prst="ellipse">
                <a:avLst/>
              </a:prstGeom>
              <a:solidFill>
                <a:srgbClr val="969696"/>
              </a:solidFill>
              <a:ln w="19050">
                <a:solidFill>
                  <a:srgbClr val="3366FF"/>
                </a:solidFill>
                <a:round/>
                <a:headEnd/>
                <a:tailEnd/>
              </a:ln>
            </p:spPr>
            <p:txBody>
              <a:bodyPr/>
              <a:lstStyle/>
              <a:p>
                <a:endParaRPr lang="en-US"/>
              </a:p>
            </p:txBody>
          </p:sp>
          <p:sp>
            <p:nvSpPr>
              <p:cNvPr id="11456" name="Line 179"/>
              <p:cNvSpPr>
                <a:spLocks noChangeAspect="1" noChangeShapeType="1"/>
              </p:cNvSpPr>
              <p:nvPr/>
            </p:nvSpPr>
            <p:spPr bwMode="auto">
              <a:xfrm>
                <a:off x="7806" y="2070"/>
                <a:ext cx="0" cy="516"/>
              </a:xfrm>
              <a:prstGeom prst="line">
                <a:avLst/>
              </a:prstGeom>
              <a:noFill/>
              <a:ln w="19050">
                <a:solidFill>
                  <a:srgbClr val="3366FF"/>
                </a:solidFill>
                <a:round/>
                <a:headEnd/>
                <a:tailEnd/>
              </a:ln>
            </p:spPr>
            <p:txBody>
              <a:bodyPr/>
              <a:lstStyle/>
              <a:p>
                <a:endParaRPr lang="en-US"/>
              </a:p>
            </p:txBody>
          </p:sp>
        </p:grpSp>
        <p:sp>
          <p:nvSpPr>
            <p:cNvPr id="11404" name="Oval 180"/>
            <p:cNvSpPr>
              <a:spLocks noChangeAspect="1" noChangeArrowheads="1"/>
            </p:cNvSpPr>
            <p:nvPr/>
          </p:nvSpPr>
          <p:spPr bwMode="auto">
            <a:xfrm>
              <a:off x="3173" y="2483"/>
              <a:ext cx="106" cy="106"/>
            </a:xfrm>
            <a:prstGeom prst="ellipse">
              <a:avLst/>
            </a:prstGeom>
            <a:solidFill>
              <a:srgbClr val="FFCC00"/>
            </a:solidFill>
            <a:ln w="19050">
              <a:solidFill>
                <a:srgbClr val="FF0000"/>
              </a:solidFill>
              <a:round/>
              <a:headEnd/>
              <a:tailEnd/>
            </a:ln>
          </p:spPr>
          <p:txBody>
            <a:bodyPr/>
            <a:lstStyle/>
            <a:p>
              <a:endParaRPr lang="en-US"/>
            </a:p>
          </p:txBody>
        </p:sp>
        <p:sp>
          <p:nvSpPr>
            <p:cNvPr id="11405" name="Oval 181"/>
            <p:cNvSpPr>
              <a:spLocks noChangeAspect="1" noChangeArrowheads="1"/>
            </p:cNvSpPr>
            <p:nvPr/>
          </p:nvSpPr>
          <p:spPr bwMode="auto">
            <a:xfrm>
              <a:off x="2754" y="2877"/>
              <a:ext cx="106" cy="106"/>
            </a:xfrm>
            <a:prstGeom prst="ellipse">
              <a:avLst/>
            </a:prstGeom>
            <a:solidFill>
              <a:srgbClr val="969696"/>
            </a:solidFill>
            <a:ln w="19050">
              <a:solidFill>
                <a:srgbClr val="3366FF"/>
              </a:solidFill>
              <a:round/>
              <a:headEnd/>
              <a:tailEnd/>
            </a:ln>
          </p:spPr>
          <p:txBody>
            <a:bodyPr/>
            <a:lstStyle/>
            <a:p>
              <a:endParaRPr lang="en-US"/>
            </a:p>
          </p:txBody>
        </p:sp>
        <p:grpSp>
          <p:nvGrpSpPr>
            <p:cNvPr id="11406" name="Group 182"/>
            <p:cNvGrpSpPr>
              <a:grpSpLocks noChangeAspect="1"/>
            </p:cNvGrpSpPr>
            <p:nvPr/>
          </p:nvGrpSpPr>
          <p:grpSpPr bwMode="auto">
            <a:xfrm>
              <a:off x="2263" y="2495"/>
              <a:ext cx="974" cy="1061"/>
              <a:chOff x="6966" y="3243"/>
              <a:chExt cx="2706" cy="2946"/>
            </a:xfrm>
          </p:grpSpPr>
          <p:sp>
            <p:nvSpPr>
              <p:cNvPr id="11431" name="Line 183"/>
              <p:cNvSpPr>
                <a:spLocks noChangeAspect="1" noChangeShapeType="1"/>
              </p:cNvSpPr>
              <p:nvPr/>
            </p:nvSpPr>
            <p:spPr bwMode="auto">
              <a:xfrm>
                <a:off x="7242" y="3285"/>
                <a:ext cx="2154" cy="66"/>
              </a:xfrm>
              <a:prstGeom prst="line">
                <a:avLst/>
              </a:prstGeom>
              <a:noFill/>
              <a:ln w="9525">
                <a:solidFill>
                  <a:srgbClr val="FF0000"/>
                </a:solidFill>
                <a:round/>
                <a:headEnd/>
                <a:tailEnd/>
              </a:ln>
            </p:spPr>
            <p:txBody>
              <a:bodyPr/>
              <a:lstStyle/>
              <a:p>
                <a:endParaRPr lang="en-US"/>
              </a:p>
            </p:txBody>
          </p:sp>
          <p:sp>
            <p:nvSpPr>
              <p:cNvPr id="11432" name="Line 184"/>
              <p:cNvSpPr>
                <a:spLocks noChangeAspect="1" noChangeShapeType="1"/>
              </p:cNvSpPr>
              <p:nvPr/>
            </p:nvSpPr>
            <p:spPr bwMode="auto">
              <a:xfrm>
                <a:off x="7008" y="3495"/>
                <a:ext cx="114" cy="2430"/>
              </a:xfrm>
              <a:prstGeom prst="line">
                <a:avLst/>
              </a:prstGeom>
              <a:noFill/>
              <a:ln w="9525">
                <a:solidFill>
                  <a:srgbClr val="FF0000"/>
                </a:solidFill>
                <a:round/>
                <a:headEnd/>
                <a:tailEnd/>
              </a:ln>
            </p:spPr>
            <p:txBody>
              <a:bodyPr/>
              <a:lstStyle/>
              <a:p>
                <a:endParaRPr lang="en-US"/>
              </a:p>
            </p:txBody>
          </p:sp>
          <p:sp>
            <p:nvSpPr>
              <p:cNvPr id="11433" name="Line 185"/>
              <p:cNvSpPr>
                <a:spLocks noChangeAspect="1" noChangeShapeType="1"/>
              </p:cNvSpPr>
              <p:nvPr/>
            </p:nvSpPr>
            <p:spPr bwMode="auto">
              <a:xfrm flipH="1">
                <a:off x="7392" y="5349"/>
                <a:ext cx="1584" cy="780"/>
              </a:xfrm>
              <a:prstGeom prst="line">
                <a:avLst/>
              </a:prstGeom>
              <a:noFill/>
              <a:ln w="9525">
                <a:solidFill>
                  <a:srgbClr val="FF0000"/>
                </a:solidFill>
                <a:round/>
                <a:headEnd/>
                <a:tailEnd/>
              </a:ln>
            </p:spPr>
            <p:txBody>
              <a:bodyPr/>
              <a:lstStyle/>
              <a:p>
                <a:endParaRPr lang="en-US"/>
              </a:p>
            </p:txBody>
          </p:sp>
          <p:sp>
            <p:nvSpPr>
              <p:cNvPr id="11434" name="Line 186"/>
              <p:cNvSpPr>
                <a:spLocks noChangeAspect="1" noChangeShapeType="1"/>
              </p:cNvSpPr>
              <p:nvPr/>
            </p:nvSpPr>
            <p:spPr bwMode="auto">
              <a:xfrm flipH="1">
                <a:off x="9240" y="3591"/>
                <a:ext cx="378" cy="1392"/>
              </a:xfrm>
              <a:prstGeom prst="line">
                <a:avLst/>
              </a:prstGeom>
              <a:noFill/>
              <a:ln w="9525">
                <a:solidFill>
                  <a:srgbClr val="FF0000"/>
                </a:solidFill>
                <a:round/>
                <a:headEnd/>
                <a:tailEnd/>
              </a:ln>
            </p:spPr>
            <p:txBody>
              <a:bodyPr/>
              <a:lstStyle/>
              <a:p>
                <a:endParaRPr lang="en-US"/>
              </a:p>
            </p:txBody>
          </p:sp>
          <p:sp>
            <p:nvSpPr>
              <p:cNvPr id="11435" name="Line 187"/>
              <p:cNvSpPr>
                <a:spLocks noChangeAspect="1" noChangeShapeType="1"/>
              </p:cNvSpPr>
              <p:nvPr/>
            </p:nvSpPr>
            <p:spPr bwMode="auto">
              <a:xfrm>
                <a:off x="7170" y="3435"/>
                <a:ext cx="1440" cy="1092"/>
              </a:xfrm>
              <a:prstGeom prst="line">
                <a:avLst/>
              </a:prstGeom>
              <a:noFill/>
              <a:ln w="9525">
                <a:solidFill>
                  <a:srgbClr val="FF0000"/>
                </a:solidFill>
                <a:round/>
                <a:headEnd/>
                <a:tailEnd/>
              </a:ln>
            </p:spPr>
            <p:txBody>
              <a:bodyPr/>
              <a:lstStyle/>
              <a:p>
                <a:endParaRPr lang="en-US"/>
              </a:p>
            </p:txBody>
          </p:sp>
          <p:sp>
            <p:nvSpPr>
              <p:cNvPr id="11436" name="Line 188"/>
              <p:cNvSpPr>
                <a:spLocks noChangeAspect="1" noChangeShapeType="1"/>
              </p:cNvSpPr>
              <p:nvPr/>
            </p:nvSpPr>
            <p:spPr bwMode="auto">
              <a:xfrm>
                <a:off x="8964" y="4881"/>
                <a:ext cx="108" cy="132"/>
              </a:xfrm>
              <a:prstGeom prst="line">
                <a:avLst/>
              </a:prstGeom>
              <a:noFill/>
              <a:ln w="9525">
                <a:solidFill>
                  <a:srgbClr val="FF0000"/>
                </a:solidFill>
                <a:round/>
                <a:headEnd/>
                <a:tailEnd/>
              </a:ln>
            </p:spPr>
            <p:txBody>
              <a:bodyPr/>
              <a:lstStyle/>
              <a:p>
                <a:endParaRPr lang="en-US"/>
              </a:p>
            </p:txBody>
          </p:sp>
          <p:sp>
            <p:nvSpPr>
              <p:cNvPr id="11437" name="Line 189"/>
              <p:cNvSpPr>
                <a:spLocks noChangeAspect="1" noChangeShapeType="1"/>
              </p:cNvSpPr>
              <p:nvPr/>
            </p:nvSpPr>
            <p:spPr bwMode="auto">
              <a:xfrm flipV="1">
                <a:off x="7320" y="4875"/>
                <a:ext cx="1314" cy="1116"/>
              </a:xfrm>
              <a:prstGeom prst="line">
                <a:avLst/>
              </a:prstGeom>
              <a:noFill/>
              <a:ln w="9525">
                <a:solidFill>
                  <a:srgbClr val="FF0000"/>
                </a:solidFill>
                <a:round/>
                <a:headEnd/>
                <a:tailEnd/>
              </a:ln>
            </p:spPr>
            <p:txBody>
              <a:bodyPr/>
              <a:lstStyle/>
              <a:p>
                <a:endParaRPr lang="en-US"/>
              </a:p>
            </p:txBody>
          </p:sp>
          <p:sp>
            <p:nvSpPr>
              <p:cNvPr id="11438" name="Line 190"/>
              <p:cNvSpPr>
                <a:spLocks noChangeAspect="1" noChangeShapeType="1"/>
              </p:cNvSpPr>
              <p:nvPr/>
            </p:nvSpPr>
            <p:spPr bwMode="auto">
              <a:xfrm flipV="1">
                <a:off x="8940" y="3531"/>
                <a:ext cx="534" cy="954"/>
              </a:xfrm>
              <a:prstGeom prst="line">
                <a:avLst/>
              </a:prstGeom>
              <a:noFill/>
              <a:ln w="9525">
                <a:solidFill>
                  <a:srgbClr val="FF0000"/>
                </a:solidFill>
                <a:round/>
                <a:headEnd/>
                <a:tailEnd/>
              </a:ln>
            </p:spPr>
            <p:txBody>
              <a:bodyPr/>
              <a:lstStyle/>
              <a:p>
                <a:endParaRPr lang="en-US"/>
              </a:p>
            </p:txBody>
          </p:sp>
          <p:sp>
            <p:nvSpPr>
              <p:cNvPr id="11439" name="Oval 191"/>
              <p:cNvSpPr>
                <a:spLocks noChangeAspect="1" noChangeArrowheads="1"/>
              </p:cNvSpPr>
              <p:nvPr/>
            </p:nvSpPr>
            <p:spPr bwMode="auto">
              <a:xfrm>
                <a:off x="9192" y="4983"/>
                <a:ext cx="78" cy="78"/>
              </a:xfrm>
              <a:prstGeom prst="ellipse">
                <a:avLst/>
              </a:prstGeom>
              <a:noFill/>
              <a:ln w="9525">
                <a:solidFill>
                  <a:srgbClr val="FF0000"/>
                </a:solidFill>
                <a:round/>
                <a:headEnd/>
                <a:tailEnd/>
              </a:ln>
            </p:spPr>
            <p:txBody>
              <a:bodyPr/>
              <a:lstStyle/>
              <a:p>
                <a:endParaRPr lang="en-US"/>
              </a:p>
            </p:txBody>
          </p:sp>
          <p:sp>
            <p:nvSpPr>
              <p:cNvPr id="11440" name="Oval 192"/>
              <p:cNvSpPr>
                <a:spLocks noChangeAspect="1" noChangeArrowheads="1"/>
              </p:cNvSpPr>
              <p:nvPr/>
            </p:nvSpPr>
            <p:spPr bwMode="auto">
              <a:xfrm>
                <a:off x="8982" y="5283"/>
                <a:ext cx="78" cy="78"/>
              </a:xfrm>
              <a:prstGeom prst="ellipse">
                <a:avLst/>
              </a:prstGeom>
              <a:noFill/>
              <a:ln w="9525">
                <a:solidFill>
                  <a:srgbClr val="FF0000"/>
                </a:solidFill>
                <a:round/>
                <a:headEnd/>
                <a:tailEnd/>
              </a:ln>
            </p:spPr>
            <p:txBody>
              <a:bodyPr/>
              <a:lstStyle/>
              <a:p>
                <a:endParaRPr lang="en-US"/>
              </a:p>
            </p:txBody>
          </p:sp>
          <p:sp>
            <p:nvSpPr>
              <p:cNvPr id="11441" name="Oval 193"/>
              <p:cNvSpPr>
                <a:spLocks noChangeAspect="1" noChangeArrowheads="1"/>
              </p:cNvSpPr>
              <p:nvPr/>
            </p:nvSpPr>
            <p:spPr bwMode="auto">
              <a:xfrm>
                <a:off x="9048" y="5013"/>
                <a:ext cx="78" cy="78"/>
              </a:xfrm>
              <a:prstGeom prst="ellipse">
                <a:avLst/>
              </a:prstGeom>
              <a:noFill/>
              <a:ln w="9525">
                <a:solidFill>
                  <a:srgbClr val="FF0000"/>
                </a:solidFill>
                <a:round/>
                <a:headEnd/>
                <a:tailEnd/>
              </a:ln>
            </p:spPr>
            <p:txBody>
              <a:bodyPr/>
              <a:lstStyle/>
              <a:p>
                <a:endParaRPr lang="en-US"/>
              </a:p>
            </p:txBody>
          </p:sp>
          <p:sp>
            <p:nvSpPr>
              <p:cNvPr id="11442" name="Oval 194"/>
              <p:cNvSpPr>
                <a:spLocks noChangeAspect="1" noChangeArrowheads="1"/>
              </p:cNvSpPr>
              <p:nvPr/>
            </p:nvSpPr>
            <p:spPr bwMode="auto">
              <a:xfrm>
                <a:off x="8892" y="4809"/>
                <a:ext cx="78" cy="78"/>
              </a:xfrm>
              <a:prstGeom prst="ellipse">
                <a:avLst/>
              </a:prstGeom>
              <a:noFill/>
              <a:ln w="9525">
                <a:solidFill>
                  <a:srgbClr val="FF0000"/>
                </a:solidFill>
                <a:round/>
                <a:headEnd/>
                <a:tailEnd/>
              </a:ln>
            </p:spPr>
            <p:txBody>
              <a:bodyPr/>
              <a:lstStyle/>
              <a:p>
                <a:endParaRPr lang="en-US"/>
              </a:p>
            </p:txBody>
          </p:sp>
          <p:sp>
            <p:nvSpPr>
              <p:cNvPr id="11443" name="Oval 195"/>
              <p:cNvSpPr>
                <a:spLocks noChangeAspect="1" noChangeArrowheads="1"/>
              </p:cNvSpPr>
              <p:nvPr/>
            </p:nvSpPr>
            <p:spPr bwMode="auto">
              <a:xfrm>
                <a:off x="8622" y="4803"/>
                <a:ext cx="78" cy="78"/>
              </a:xfrm>
              <a:prstGeom prst="ellipse">
                <a:avLst/>
              </a:prstGeom>
              <a:noFill/>
              <a:ln w="9525">
                <a:solidFill>
                  <a:srgbClr val="FF0000"/>
                </a:solidFill>
                <a:round/>
                <a:headEnd/>
                <a:tailEnd/>
              </a:ln>
            </p:spPr>
            <p:txBody>
              <a:bodyPr/>
              <a:lstStyle/>
              <a:p>
                <a:endParaRPr lang="en-US"/>
              </a:p>
            </p:txBody>
          </p:sp>
          <p:sp>
            <p:nvSpPr>
              <p:cNvPr id="11444" name="Oval 196"/>
              <p:cNvSpPr>
                <a:spLocks noChangeAspect="1" noChangeArrowheads="1"/>
              </p:cNvSpPr>
              <p:nvPr/>
            </p:nvSpPr>
            <p:spPr bwMode="auto">
              <a:xfrm>
                <a:off x="8880" y="4491"/>
                <a:ext cx="78" cy="78"/>
              </a:xfrm>
              <a:prstGeom prst="ellipse">
                <a:avLst/>
              </a:prstGeom>
              <a:noFill/>
              <a:ln w="9525">
                <a:solidFill>
                  <a:srgbClr val="FF0000"/>
                </a:solidFill>
                <a:round/>
                <a:headEnd/>
                <a:tailEnd/>
              </a:ln>
            </p:spPr>
            <p:txBody>
              <a:bodyPr/>
              <a:lstStyle/>
              <a:p>
                <a:endParaRPr lang="en-US"/>
              </a:p>
            </p:txBody>
          </p:sp>
          <p:sp>
            <p:nvSpPr>
              <p:cNvPr id="11445" name="Oval 197"/>
              <p:cNvSpPr>
                <a:spLocks noChangeAspect="1" noChangeArrowheads="1"/>
              </p:cNvSpPr>
              <p:nvPr/>
            </p:nvSpPr>
            <p:spPr bwMode="auto">
              <a:xfrm>
                <a:off x="8610" y="4515"/>
                <a:ext cx="78" cy="78"/>
              </a:xfrm>
              <a:prstGeom prst="ellipse">
                <a:avLst/>
              </a:prstGeom>
              <a:noFill/>
              <a:ln w="9525">
                <a:solidFill>
                  <a:srgbClr val="FF0000"/>
                </a:solidFill>
                <a:round/>
                <a:headEnd/>
                <a:tailEnd/>
              </a:ln>
            </p:spPr>
            <p:txBody>
              <a:bodyPr/>
              <a:lstStyle/>
              <a:p>
                <a:endParaRPr lang="en-US"/>
              </a:p>
            </p:txBody>
          </p:sp>
          <p:sp>
            <p:nvSpPr>
              <p:cNvPr id="11446" name="Oval 198"/>
              <p:cNvSpPr>
                <a:spLocks noChangeAspect="1" noChangeArrowheads="1"/>
              </p:cNvSpPr>
              <p:nvPr/>
            </p:nvSpPr>
            <p:spPr bwMode="auto">
              <a:xfrm>
                <a:off x="9594" y="3513"/>
                <a:ext cx="78" cy="78"/>
              </a:xfrm>
              <a:prstGeom prst="ellipse">
                <a:avLst/>
              </a:prstGeom>
              <a:noFill/>
              <a:ln w="9525">
                <a:solidFill>
                  <a:srgbClr val="FF0000"/>
                </a:solidFill>
                <a:round/>
                <a:headEnd/>
                <a:tailEnd/>
              </a:ln>
            </p:spPr>
            <p:txBody>
              <a:bodyPr/>
              <a:lstStyle/>
              <a:p>
                <a:endParaRPr lang="en-US"/>
              </a:p>
            </p:txBody>
          </p:sp>
          <p:sp>
            <p:nvSpPr>
              <p:cNvPr id="11447" name="Oval 199"/>
              <p:cNvSpPr>
                <a:spLocks noChangeAspect="1" noChangeArrowheads="1"/>
              </p:cNvSpPr>
              <p:nvPr/>
            </p:nvSpPr>
            <p:spPr bwMode="auto">
              <a:xfrm>
                <a:off x="9456" y="3453"/>
                <a:ext cx="78" cy="78"/>
              </a:xfrm>
              <a:prstGeom prst="ellipse">
                <a:avLst/>
              </a:prstGeom>
              <a:noFill/>
              <a:ln w="9525">
                <a:solidFill>
                  <a:srgbClr val="FF0000"/>
                </a:solidFill>
                <a:round/>
                <a:headEnd/>
                <a:tailEnd/>
              </a:ln>
            </p:spPr>
            <p:txBody>
              <a:bodyPr/>
              <a:lstStyle/>
              <a:p>
                <a:endParaRPr lang="en-US"/>
              </a:p>
            </p:txBody>
          </p:sp>
          <p:sp>
            <p:nvSpPr>
              <p:cNvPr id="11448" name="Oval 200"/>
              <p:cNvSpPr>
                <a:spLocks noChangeAspect="1" noChangeArrowheads="1"/>
              </p:cNvSpPr>
              <p:nvPr/>
            </p:nvSpPr>
            <p:spPr bwMode="auto">
              <a:xfrm>
                <a:off x="9402" y="3315"/>
                <a:ext cx="78" cy="78"/>
              </a:xfrm>
              <a:prstGeom prst="ellipse">
                <a:avLst/>
              </a:prstGeom>
              <a:noFill/>
              <a:ln w="9525">
                <a:solidFill>
                  <a:srgbClr val="FF0000"/>
                </a:solidFill>
                <a:round/>
                <a:headEnd/>
                <a:tailEnd/>
              </a:ln>
            </p:spPr>
            <p:txBody>
              <a:bodyPr/>
              <a:lstStyle/>
              <a:p>
                <a:endParaRPr lang="en-US"/>
              </a:p>
            </p:txBody>
          </p:sp>
          <p:sp>
            <p:nvSpPr>
              <p:cNvPr id="11449" name="Oval 201"/>
              <p:cNvSpPr>
                <a:spLocks noChangeAspect="1" noChangeArrowheads="1"/>
              </p:cNvSpPr>
              <p:nvPr/>
            </p:nvSpPr>
            <p:spPr bwMode="auto">
              <a:xfrm>
                <a:off x="7164" y="3243"/>
                <a:ext cx="78" cy="78"/>
              </a:xfrm>
              <a:prstGeom prst="ellipse">
                <a:avLst/>
              </a:prstGeom>
              <a:noFill/>
              <a:ln w="9525">
                <a:solidFill>
                  <a:srgbClr val="FF0000"/>
                </a:solidFill>
                <a:round/>
                <a:headEnd/>
                <a:tailEnd/>
              </a:ln>
            </p:spPr>
            <p:txBody>
              <a:bodyPr/>
              <a:lstStyle/>
              <a:p>
                <a:endParaRPr lang="en-US"/>
              </a:p>
            </p:txBody>
          </p:sp>
          <p:sp>
            <p:nvSpPr>
              <p:cNvPr id="11450" name="Oval 202"/>
              <p:cNvSpPr>
                <a:spLocks noChangeAspect="1" noChangeArrowheads="1"/>
              </p:cNvSpPr>
              <p:nvPr/>
            </p:nvSpPr>
            <p:spPr bwMode="auto">
              <a:xfrm>
                <a:off x="6966" y="3423"/>
                <a:ext cx="78" cy="78"/>
              </a:xfrm>
              <a:prstGeom prst="ellipse">
                <a:avLst/>
              </a:prstGeom>
              <a:noFill/>
              <a:ln w="9525">
                <a:solidFill>
                  <a:srgbClr val="FF0000"/>
                </a:solidFill>
                <a:round/>
                <a:headEnd/>
                <a:tailEnd/>
              </a:ln>
            </p:spPr>
            <p:txBody>
              <a:bodyPr/>
              <a:lstStyle/>
              <a:p>
                <a:endParaRPr lang="en-US"/>
              </a:p>
            </p:txBody>
          </p:sp>
          <p:sp>
            <p:nvSpPr>
              <p:cNvPr id="11451" name="Oval 203"/>
              <p:cNvSpPr>
                <a:spLocks noChangeAspect="1" noChangeArrowheads="1"/>
              </p:cNvSpPr>
              <p:nvPr/>
            </p:nvSpPr>
            <p:spPr bwMode="auto">
              <a:xfrm>
                <a:off x="7098" y="3369"/>
                <a:ext cx="78" cy="78"/>
              </a:xfrm>
              <a:prstGeom prst="ellipse">
                <a:avLst/>
              </a:prstGeom>
              <a:noFill/>
              <a:ln w="9525">
                <a:solidFill>
                  <a:srgbClr val="FF0000"/>
                </a:solidFill>
                <a:round/>
                <a:headEnd/>
                <a:tailEnd/>
              </a:ln>
            </p:spPr>
            <p:txBody>
              <a:bodyPr/>
              <a:lstStyle/>
              <a:p>
                <a:endParaRPr lang="en-US"/>
              </a:p>
            </p:txBody>
          </p:sp>
          <p:sp>
            <p:nvSpPr>
              <p:cNvPr id="11452" name="Oval 204"/>
              <p:cNvSpPr>
                <a:spLocks noChangeAspect="1" noChangeArrowheads="1"/>
              </p:cNvSpPr>
              <p:nvPr/>
            </p:nvSpPr>
            <p:spPr bwMode="auto">
              <a:xfrm>
                <a:off x="7314" y="6111"/>
                <a:ext cx="78" cy="78"/>
              </a:xfrm>
              <a:prstGeom prst="ellipse">
                <a:avLst/>
              </a:prstGeom>
              <a:noFill/>
              <a:ln w="9525">
                <a:solidFill>
                  <a:srgbClr val="FF0000"/>
                </a:solidFill>
                <a:round/>
                <a:headEnd/>
                <a:tailEnd/>
              </a:ln>
            </p:spPr>
            <p:txBody>
              <a:bodyPr/>
              <a:lstStyle/>
              <a:p>
                <a:endParaRPr lang="en-US"/>
              </a:p>
            </p:txBody>
          </p:sp>
          <p:sp>
            <p:nvSpPr>
              <p:cNvPr id="11453" name="Oval 205"/>
              <p:cNvSpPr>
                <a:spLocks noChangeAspect="1" noChangeArrowheads="1"/>
              </p:cNvSpPr>
              <p:nvPr/>
            </p:nvSpPr>
            <p:spPr bwMode="auto">
              <a:xfrm>
                <a:off x="7254" y="5973"/>
                <a:ext cx="78" cy="78"/>
              </a:xfrm>
              <a:prstGeom prst="ellipse">
                <a:avLst/>
              </a:prstGeom>
              <a:noFill/>
              <a:ln w="9525">
                <a:solidFill>
                  <a:srgbClr val="FF0000"/>
                </a:solidFill>
                <a:round/>
                <a:headEnd/>
                <a:tailEnd/>
              </a:ln>
            </p:spPr>
            <p:txBody>
              <a:bodyPr/>
              <a:lstStyle/>
              <a:p>
                <a:endParaRPr lang="en-US"/>
              </a:p>
            </p:txBody>
          </p:sp>
          <p:sp>
            <p:nvSpPr>
              <p:cNvPr id="11454" name="Oval 206"/>
              <p:cNvSpPr>
                <a:spLocks noChangeAspect="1" noChangeArrowheads="1"/>
              </p:cNvSpPr>
              <p:nvPr/>
            </p:nvSpPr>
            <p:spPr bwMode="auto">
              <a:xfrm>
                <a:off x="7086" y="5925"/>
                <a:ext cx="78" cy="78"/>
              </a:xfrm>
              <a:prstGeom prst="ellipse">
                <a:avLst/>
              </a:prstGeom>
              <a:noFill/>
              <a:ln w="9525">
                <a:solidFill>
                  <a:srgbClr val="FF0000"/>
                </a:solidFill>
                <a:round/>
                <a:headEnd/>
                <a:tailEnd/>
              </a:ln>
            </p:spPr>
            <p:txBody>
              <a:bodyPr/>
              <a:lstStyle/>
              <a:p>
                <a:endParaRPr lang="en-US"/>
              </a:p>
            </p:txBody>
          </p:sp>
        </p:grpSp>
        <p:sp>
          <p:nvSpPr>
            <p:cNvPr id="11407" name="Oval 207"/>
            <p:cNvSpPr>
              <a:spLocks noChangeAspect="1" noChangeArrowheads="1"/>
            </p:cNvSpPr>
            <p:nvPr/>
          </p:nvSpPr>
          <p:spPr bwMode="auto">
            <a:xfrm>
              <a:off x="2439" y="2411"/>
              <a:ext cx="29" cy="28"/>
            </a:xfrm>
            <a:prstGeom prst="ellipse">
              <a:avLst/>
            </a:prstGeom>
            <a:noFill/>
            <a:ln w="9525">
              <a:solidFill>
                <a:srgbClr val="969696"/>
              </a:solidFill>
              <a:round/>
              <a:headEnd/>
              <a:tailEnd/>
            </a:ln>
          </p:spPr>
          <p:txBody>
            <a:bodyPr/>
            <a:lstStyle/>
            <a:p>
              <a:endParaRPr lang="en-US"/>
            </a:p>
          </p:txBody>
        </p:sp>
        <p:sp>
          <p:nvSpPr>
            <p:cNvPr id="11408" name="Oval 208"/>
            <p:cNvSpPr>
              <a:spLocks noChangeAspect="1" noChangeArrowheads="1"/>
            </p:cNvSpPr>
            <p:nvPr/>
          </p:nvSpPr>
          <p:spPr bwMode="auto">
            <a:xfrm>
              <a:off x="2934" y="2625"/>
              <a:ext cx="28" cy="28"/>
            </a:xfrm>
            <a:prstGeom prst="ellipse">
              <a:avLst/>
            </a:prstGeom>
            <a:noFill/>
            <a:ln w="9525">
              <a:solidFill>
                <a:srgbClr val="808080"/>
              </a:solidFill>
              <a:round/>
              <a:headEnd/>
              <a:tailEnd/>
            </a:ln>
          </p:spPr>
          <p:txBody>
            <a:bodyPr/>
            <a:lstStyle/>
            <a:p>
              <a:endParaRPr lang="en-US"/>
            </a:p>
          </p:txBody>
        </p:sp>
        <p:sp>
          <p:nvSpPr>
            <p:cNvPr id="11409" name="Oval 209"/>
            <p:cNvSpPr>
              <a:spLocks noChangeAspect="1" noChangeArrowheads="1"/>
            </p:cNvSpPr>
            <p:nvPr/>
          </p:nvSpPr>
          <p:spPr bwMode="auto">
            <a:xfrm>
              <a:off x="2971" y="2725"/>
              <a:ext cx="28" cy="28"/>
            </a:xfrm>
            <a:prstGeom prst="ellipse">
              <a:avLst/>
            </a:prstGeom>
            <a:noFill/>
            <a:ln w="9525">
              <a:solidFill>
                <a:srgbClr val="969696"/>
              </a:solidFill>
              <a:round/>
              <a:headEnd/>
              <a:tailEnd/>
            </a:ln>
          </p:spPr>
          <p:txBody>
            <a:bodyPr/>
            <a:lstStyle/>
            <a:p>
              <a:endParaRPr lang="en-US"/>
            </a:p>
          </p:txBody>
        </p:sp>
        <p:sp>
          <p:nvSpPr>
            <p:cNvPr id="11410" name="Line 210"/>
            <p:cNvSpPr>
              <a:spLocks noChangeAspect="1" noChangeShapeType="1"/>
            </p:cNvSpPr>
            <p:nvPr/>
          </p:nvSpPr>
          <p:spPr bwMode="auto">
            <a:xfrm>
              <a:off x="2463" y="2435"/>
              <a:ext cx="471" cy="199"/>
            </a:xfrm>
            <a:prstGeom prst="line">
              <a:avLst/>
            </a:prstGeom>
            <a:noFill/>
            <a:ln w="9525">
              <a:solidFill>
                <a:srgbClr val="969696"/>
              </a:solidFill>
              <a:round/>
              <a:headEnd/>
              <a:tailEnd/>
            </a:ln>
          </p:spPr>
          <p:txBody>
            <a:bodyPr/>
            <a:lstStyle/>
            <a:p>
              <a:endParaRPr lang="en-US"/>
            </a:p>
          </p:txBody>
        </p:sp>
        <p:sp>
          <p:nvSpPr>
            <p:cNvPr id="11411" name="Line 211"/>
            <p:cNvSpPr>
              <a:spLocks noChangeAspect="1" noChangeShapeType="1"/>
            </p:cNvSpPr>
            <p:nvPr/>
          </p:nvSpPr>
          <p:spPr bwMode="auto">
            <a:xfrm flipV="1">
              <a:off x="2863" y="2751"/>
              <a:ext cx="112" cy="114"/>
            </a:xfrm>
            <a:prstGeom prst="line">
              <a:avLst/>
            </a:prstGeom>
            <a:noFill/>
            <a:ln w="9525">
              <a:solidFill>
                <a:srgbClr val="969696"/>
              </a:solidFill>
              <a:round/>
              <a:headEnd/>
              <a:tailEnd/>
            </a:ln>
          </p:spPr>
          <p:txBody>
            <a:bodyPr/>
            <a:lstStyle/>
            <a:p>
              <a:endParaRPr lang="en-US"/>
            </a:p>
          </p:txBody>
        </p:sp>
        <p:sp>
          <p:nvSpPr>
            <p:cNvPr id="11412" name="Oval 212"/>
            <p:cNvSpPr>
              <a:spLocks noChangeAspect="1" noChangeArrowheads="1"/>
            </p:cNvSpPr>
            <p:nvPr/>
          </p:nvSpPr>
          <p:spPr bwMode="auto">
            <a:xfrm>
              <a:off x="2839" y="2861"/>
              <a:ext cx="28" cy="28"/>
            </a:xfrm>
            <a:prstGeom prst="ellipse">
              <a:avLst/>
            </a:prstGeom>
            <a:noFill/>
            <a:ln w="9525">
              <a:solidFill>
                <a:srgbClr val="969696"/>
              </a:solidFill>
              <a:round/>
              <a:headEnd/>
              <a:tailEnd/>
            </a:ln>
          </p:spPr>
          <p:txBody>
            <a:bodyPr/>
            <a:lstStyle/>
            <a:p>
              <a:endParaRPr lang="en-US"/>
            </a:p>
          </p:txBody>
        </p:sp>
        <p:sp>
          <p:nvSpPr>
            <p:cNvPr id="11413" name="Oval 213"/>
            <p:cNvSpPr>
              <a:spLocks noChangeAspect="1" noChangeArrowheads="1"/>
            </p:cNvSpPr>
            <p:nvPr/>
          </p:nvSpPr>
          <p:spPr bwMode="auto">
            <a:xfrm>
              <a:off x="2826" y="2984"/>
              <a:ext cx="28" cy="28"/>
            </a:xfrm>
            <a:prstGeom prst="ellipse">
              <a:avLst/>
            </a:prstGeom>
            <a:noFill/>
            <a:ln w="9525">
              <a:solidFill>
                <a:srgbClr val="969696"/>
              </a:solidFill>
              <a:round/>
              <a:headEnd/>
              <a:tailEnd/>
            </a:ln>
          </p:spPr>
          <p:txBody>
            <a:bodyPr/>
            <a:lstStyle/>
            <a:p>
              <a:endParaRPr lang="en-US"/>
            </a:p>
          </p:txBody>
        </p:sp>
        <p:sp>
          <p:nvSpPr>
            <p:cNvPr id="11414" name="Oval 214"/>
            <p:cNvSpPr>
              <a:spLocks noChangeAspect="1" noChangeArrowheads="1"/>
            </p:cNvSpPr>
            <p:nvPr/>
          </p:nvSpPr>
          <p:spPr bwMode="auto">
            <a:xfrm>
              <a:off x="2947" y="3297"/>
              <a:ext cx="28" cy="28"/>
            </a:xfrm>
            <a:prstGeom prst="ellipse">
              <a:avLst/>
            </a:prstGeom>
            <a:noFill/>
            <a:ln w="9525">
              <a:solidFill>
                <a:srgbClr val="969696"/>
              </a:solidFill>
              <a:round/>
              <a:headEnd/>
              <a:tailEnd/>
            </a:ln>
          </p:spPr>
          <p:txBody>
            <a:bodyPr/>
            <a:lstStyle/>
            <a:p>
              <a:endParaRPr lang="en-US"/>
            </a:p>
          </p:txBody>
        </p:sp>
        <p:sp>
          <p:nvSpPr>
            <p:cNvPr id="11415" name="Line 215"/>
            <p:cNvSpPr>
              <a:spLocks noChangeAspect="1" noChangeShapeType="1"/>
            </p:cNvSpPr>
            <p:nvPr/>
          </p:nvSpPr>
          <p:spPr bwMode="auto">
            <a:xfrm>
              <a:off x="2850" y="3009"/>
              <a:ext cx="104" cy="286"/>
            </a:xfrm>
            <a:prstGeom prst="line">
              <a:avLst/>
            </a:prstGeom>
            <a:noFill/>
            <a:ln w="9525">
              <a:solidFill>
                <a:srgbClr val="969696"/>
              </a:solidFill>
              <a:round/>
              <a:headEnd/>
              <a:tailEnd/>
            </a:ln>
          </p:spPr>
          <p:txBody>
            <a:bodyPr/>
            <a:lstStyle/>
            <a:p>
              <a:endParaRPr lang="en-US"/>
            </a:p>
          </p:txBody>
        </p:sp>
        <p:sp>
          <p:nvSpPr>
            <p:cNvPr id="11416" name="Line 216"/>
            <p:cNvSpPr>
              <a:spLocks noChangeAspect="1" noChangeShapeType="1"/>
            </p:cNvSpPr>
            <p:nvPr/>
          </p:nvSpPr>
          <p:spPr bwMode="auto">
            <a:xfrm flipV="1">
              <a:off x="2422" y="3407"/>
              <a:ext cx="495" cy="130"/>
            </a:xfrm>
            <a:prstGeom prst="line">
              <a:avLst/>
            </a:prstGeom>
            <a:noFill/>
            <a:ln w="9525">
              <a:solidFill>
                <a:srgbClr val="969696"/>
              </a:solidFill>
              <a:round/>
              <a:headEnd/>
              <a:tailEnd/>
            </a:ln>
          </p:spPr>
          <p:txBody>
            <a:bodyPr/>
            <a:lstStyle/>
            <a:p>
              <a:endParaRPr lang="en-US"/>
            </a:p>
          </p:txBody>
        </p:sp>
        <p:sp>
          <p:nvSpPr>
            <p:cNvPr id="11417" name="Oval 217"/>
            <p:cNvSpPr>
              <a:spLocks noChangeAspect="1" noChangeArrowheads="1"/>
            </p:cNvSpPr>
            <p:nvPr/>
          </p:nvSpPr>
          <p:spPr bwMode="auto">
            <a:xfrm>
              <a:off x="2917" y="3387"/>
              <a:ext cx="28" cy="28"/>
            </a:xfrm>
            <a:prstGeom prst="ellipse">
              <a:avLst/>
            </a:prstGeom>
            <a:noFill/>
            <a:ln w="9525">
              <a:solidFill>
                <a:srgbClr val="808080"/>
              </a:solidFill>
              <a:round/>
              <a:headEnd/>
              <a:tailEnd/>
            </a:ln>
          </p:spPr>
          <p:txBody>
            <a:bodyPr/>
            <a:lstStyle/>
            <a:p>
              <a:endParaRPr lang="en-US"/>
            </a:p>
          </p:txBody>
        </p:sp>
        <p:sp>
          <p:nvSpPr>
            <p:cNvPr id="11418" name="Oval 218"/>
            <p:cNvSpPr>
              <a:spLocks noChangeAspect="1" noChangeArrowheads="1"/>
            </p:cNvSpPr>
            <p:nvPr/>
          </p:nvSpPr>
          <p:spPr bwMode="auto">
            <a:xfrm>
              <a:off x="2392" y="3526"/>
              <a:ext cx="28" cy="28"/>
            </a:xfrm>
            <a:prstGeom prst="ellipse">
              <a:avLst/>
            </a:prstGeom>
            <a:noFill/>
            <a:ln w="9525">
              <a:solidFill>
                <a:srgbClr val="969696"/>
              </a:solidFill>
              <a:round/>
              <a:headEnd/>
              <a:tailEnd/>
            </a:ln>
          </p:spPr>
          <p:txBody>
            <a:bodyPr/>
            <a:lstStyle/>
            <a:p>
              <a:endParaRPr lang="en-US"/>
            </a:p>
          </p:txBody>
        </p:sp>
        <p:sp>
          <p:nvSpPr>
            <p:cNvPr id="11419" name="Line 219"/>
            <p:cNvSpPr>
              <a:spLocks noChangeAspect="1" noChangeShapeType="1"/>
            </p:cNvSpPr>
            <p:nvPr/>
          </p:nvSpPr>
          <p:spPr bwMode="auto">
            <a:xfrm flipV="1">
              <a:off x="2383" y="3001"/>
              <a:ext cx="376" cy="473"/>
            </a:xfrm>
            <a:prstGeom prst="line">
              <a:avLst/>
            </a:prstGeom>
            <a:noFill/>
            <a:ln w="9525">
              <a:solidFill>
                <a:srgbClr val="969696"/>
              </a:solidFill>
              <a:round/>
              <a:headEnd/>
              <a:tailEnd/>
            </a:ln>
          </p:spPr>
          <p:txBody>
            <a:bodyPr/>
            <a:lstStyle/>
            <a:p>
              <a:endParaRPr lang="en-US"/>
            </a:p>
          </p:txBody>
        </p:sp>
        <p:sp>
          <p:nvSpPr>
            <p:cNvPr id="11420" name="Oval 220"/>
            <p:cNvSpPr>
              <a:spLocks noChangeAspect="1" noChangeArrowheads="1"/>
            </p:cNvSpPr>
            <p:nvPr/>
          </p:nvSpPr>
          <p:spPr bwMode="auto">
            <a:xfrm>
              <a:off x="2751" y="2975"/>
              <a:ext cx="28" cy="28"/>
            </a:xfrm>
            <a:prstGeom prst="ellipse">
              <a:avLst/>
            </a:prstGeom>
            <a:noFill/>
            <a:ln w="9525">
              <a:solidFill>
                <a:srgbClr val="808080"/>
              </a:solidFill>
              <a:round/>
              <a:headEnd/>
              <a:tailEnd/>
            </a:ln>
          </p:spPr>
          <p:txBody>
            <a:bodyPr/>
            <a:lstStyle/>
            <a:p>
              <a:endParaRPr lang="en-US"/>
            </a:p>
          </p:txBody>
        </p:sp>
        <p:sp>
          <p:nvSpPr>
            <p:cNvPr id="11421" name="Oval 221"/>
            <p:cNvSpPr>
              <a:spLocks noChangeAspect="1" noChangeArrowheads="1"/>
            </p:cNvSpPr>
            <p:nvPr/>
          </p:nvSpPr>
          <p:spPr bwMode="auto">
            <a:xfrm>
              <a:off x="2360" y="3472"/>
              <a:ext cx="28" cy="28"/>
            </a:xfrm>
            <a:prstGeom prst="ellipse">
              <a:avLst/>
            </a:prstGeom>
            <a:noFill/>
            <a:ln w="9525">
              <a:solidFill>
                <a:srgbClr val="969696"/>
              </a:solidFill>
              <a:round/>
              <a:headEnd/>
              <a:tailEnd/>
            </a:ln>
          </p:spPr>
          <p:txBody>
            <a:bodyPr/>
            <a:lstStyle/>
            <a:p>
              <a:endParaRPr lang="en-US"/>
            </a:p>
          </p:txBody>
        </p:sp>
        <p:sp>
          <p:nvSpPr>
            <p:cNvPr id="11422" name="Line 222"/>
            <p:cNvSpPr>
              <a:spLocks noChangeAspect="1" noChangeShapeType="1"/>
            </p:cNvSpPr>
            <p:nvPr/>
          </p:nvSpPr>
          <p:spPr bwMode="auto">
            <a:xfrm flipH="1">
              <a:off x="2336" y="2483"/>
              <a:ext cx="56" cy="976"/>
            </a:xfrm>
            <a:prstGeom prst="line">
              <a:avLst/>
            </a:prstGeom>
            <a:noFill/>
            <a:ln w="9525">
              <a:solidFill>
                <a:srgbClr val="808080"/>
              </a:solidFill>
              <a:round/>
              <a:headEnd/>
              <a:tailEnd/>
            </a:ln>
          </p:spPr>
          <p:txBody>
            <a:bodyPr/>
            <a:lstStyle/>
            <a:p>
              <a:endParaRPr lang="en-US"/>
            </a:p>
          </p:txBody>
        </p:sp>
        <p:sp>
          <p:nvSpPr>
            <p:cNvPr id="11423" name="Line 223"/>
            <p:cNvSpPr>
              <a:spLocks noChangeAspect="1" noChangeShapeType="1"/>
            </p:cNvSpPr>
            <p:nvPr/>
          </p:nvSpPr>
          <p:spPr bwMode="auto">
            <a:xfrm flipH="1">
              <a:off x="3012" y="2757"/>
              <a:ext cx="17" cy="529"/>
            </a:xfrm>
            <a:prstGeom prst="line">
              <a:avLst/>
            </a:prstGeom>
            <a:noFill/>
            <a:ln w="9525">
              <a:solidFill>
                <a:srgbClr val="969696"/>
              </a:solidFill>
              <a:round/>
              <a:headEnd/>
              <a:tailEnd/>
            </a:ln>
          </p:spPr>
          <p:txBody>
            <a:bodyPr/>
            <a:lstStyle/>
            <a:p>
              <a:endParaRPr lang="en-US"/>
            </a:p>
          </p:txBody>
        </p:sp>
        <p:sp>
          <p:nvSpPr>
            <p:cNvPr id="11424" name="Line 224"/>
            <p:cNvSpPr>
              <a:spLocks noChangeAspect="1" noChangeShapeType="1"/>
            </p:cNvSpPr>
            <p:nvPr/>
          </p:nvSpPr>
          <p:spPr bwMode="auto">
            <a:xfrm>
              <a:off x="2439" y="2461"/>
              <a:ext cx="309" cy="408"/>
            </a:xfrm>
            <a:prstGeom prst="line">
              <a:avLst/>
            </a:prstGeom>
            <a:noFill/>
            <a:ln w="9525">
              <a:solidFill>
                <a:srgbClr val="969696"/>
              </a:solidFill>
              <a:round/>
              <a:headEnd/>
              <a:tailEnd/>
            </a:ln>
          </p:spPr>
          <p:txBody>
            <a:bodyPr/>
            <a:lstStyle/>
            <a:p>
              <a:endParaRPr lang="en-US"/>
            </a:p>
          </p:txBody>
        </p:sp>
        <p:sp>
          <p:nvSpPr>
            <p:cNvPr id="11425" name="Oval 225"/>
            <p:cNvSpPr>
              <a:spLocks noChangeAspect="1" noChangeArrowheads="1"/>
            </p:cNvSpPr>
            <p:nvPr/>
          </p:nvSpPr>
          <p:spPr bwMode="auto">
            <a:xfrm>
              <a:off x="2319" y="3461"/>
              <a:ext cx="28" cy="28"/>
            </a:xfrm>
            <a:prstGeom prst="ellipse">
              <a:avLst/>
            </a:prstGeom>
            <a:noFill/>
            <a:ln w="9525">
              <a:solidFill>
                <a:srgbClr val="808080"/>
              </a:solidFill>
              <a:round/>
              <a:headEnd/>
              <a:tailEnd/>
            </a:ln>
          </p:spPr>
          <p:txBody>
            <a:bodyPr/>
            <a:lstStyle/>
            <a:p>
              <a:endParaRPr lang="en-US"/>
            </a:p>
          </p:txBody>
        </p:sp>
        <p:sp>
          <p:nvSpPr>
            <p:cNvPr id="11426" name="Oval 226"/>
            <p:cNvSpPr>
              <a:spLocks noChangeAspect="1" noChangeArrowheads="1"/>
            </p:cNvSpPr>
            <p:nvPr/>
          </p:nvSpPr>
          <p:spPr bwMode="auto">
            <a:xfrm>
              <a:off x="2379" y="2450"/>
              <a:ext cx="28" cy="28"/>
            </a:xfrm>
            <a:prstGeom prst="ellipse">
              <a:avLst/>
            </a:prstGeom>
            <a:noFill/>
            <a:ln w="9525">
              <a:solidFill>
                <a:srgbClr val="808080"/>
              </a:solidFill>
              <a:round/>
              <a:headEnd/>
              <a:tailEnd/>
            </a:ln>
          </p:spPr>
          <p:txBody>
            <a:bodyPr/>
            <a:lstStyle/>
            <a:p>
              <a:endParaRPr lang="en-US"/>
            </a:p>
          </p:txBody>
        </p:sp>
        <p:sp>
          <p:nvSpPr>
            <p:cNvPr id="11427" name="Oval 227"/>
            <p:cNvSpPr>
              <a:spLocks noChangeAspect="1" noChangeArrowheads="1"/>
            </p:cNvSpPr>
            <p:nvPr/>
          </p:nvSpPr>
          <p:spPr bwMode="auto">
            <a:xfrm>
              <a:off x="2416" y="2437"/>
              <a:ext cx="28" cy="28"/>
            </a:xfrm>
            <a:prstGeom prst="ellipse">
              <a:avLst/>
            </a:prstGeom>
            <a:noFill/>
            <a:ln w="9525">
              <a:solidFill>
                <a:srgbClr val="969696"/>
              </a:solidFill>
              <a:round/>
              <a:headEnd/>
              <a:tailEnd/>
            </a:ln>
          </p:spPr>
          <p:txBody>
            <a:bodyPr/>
            <a:lstStyle/>
            <a:p>
              <a:endParaRPr lang="en-US"/>
            </a:p>
          </p:txBody>
        </p:sp>
        <p:sp>
          <p:nvSpPr>
            <p:cNvPr id="11428" name="Oval 228"/>
            <p:cNvSpPr>
              <a:spLocks noChangeAspect="1" noChangeArrowheads="1"/>
            </p:cNvSpPr>
            <p:nvPr/>
          </p:nvSpPr>
          <p:spPr bwMode="auto">
            <a:xfrm>
              <a:off x="2999" y="3286"/>
              <a:ext cx="28" cy="28"/>
            </a:xfrm>
            <a:prstGeom prst="ellipse">
              <a:avLst/>
            </a:prstGeom>
            <a:noFill/>
            <a:ln w="9525">
              <a:solidFill>
                <a:srgbClr val="969696"/>
              </a:solidFill>
              <a:round/>
              <a:headEnd/>
              <a:tailEnd/>
            </a:ln>
          </p:spPr>
          <p:txBody>
            <a:bodyPr/>
            <a:lstStyle/>
            <a:p>
              <a:endParaRPr lang="en-US"/>
            </a:p>
          </p:txBody>
        </p:sp>
        <p:sp>
          <p:nvSpPr>
            <p:cNvPr id="11429" name="Oval 229"/>
            <p:cNvSpPr>
              <a:spLocks noChangeAspect="1" noChangeArrowheads="1"/>
            </p:cNvSpPr>
            <p:nvPr/>
          </p:nvSpPr>
          <p:spPr bwMode="auto">
            <a:xfrm>
              <a:off x="3016" y="2731"/>
              <a:ext cx="28" cy="28"/>
            </a:xfrm>
            <a:prstGeom prst="ellipse">
              <a:avLst/>
            </a:prstGeom>
            <a:noFill/>
            <a:ln w="9525">
              <a:solidFill>
                <a:srgbClr val="808080"/>
              </a:solidFill>
              <a:round/>
              <a:headEnd/>
              <a:tailEnd/>
            </a:ln>
          </p:spPr>
          <p:txBody>
            <a:bodyPr/>
            <a:lstStyle/>
            <a:p>
              <a:endParaRPr lang="en-US"/>
            </a:p>
          </p:txBody>
        </p:sp>
        <p:sp>
          <p:nvSpPr>
            <p:cNvPr id="11430" name="Oval 230"/>
            <p:cNvSpPr>
              <a:spLocks noChangeAspect="1" noChangeArrowheads="1"/>
            </p:cNvSpPr>
            <p:nvPr/>
          </p:nvSpPr>
          <p:spPr bwMode="auto">
            <a:xfrm>
              <a:off x="2742" y="2865"/>
              <a:ext cx="28" cy="28"/>
            </a:xfrm>
            <a:prstGeom prst="ellipse">
              <a:avLst/>
            </a:prstGeom>
            <a:noFill/>
            <a:ln w="9525">
              <a:solidFill>
                <a:srgbClr val="808080"/>
              </a:solidFill>
              <a:round/>
              <a:headEnd/>
              <a:tailEnd/>
            </a:ln>
          </p:spPr>
          <p:txBody>
            <a:bodyPr/>
            <a:lstStyle/>
            <a:p>
              <a:endParaRPr lang="en-US"/>
            </a:p>
          </p:txBody>
        </p:sp>
      </p:grpSp>
      <p:grpSp>
        <p:nvGrpSpPr>
          <p:cNvPr id="11271" name="Group 231"/>
          <p:cNvGrpSpPr>
            <a:grpSpLocks/>
          </p:cNvGrpSpPr>
          <p:nvPr/>
        </p:nvGrpSpPr>
        <p:grpSpPr bwMode="auto">
          <a:xfrm>
            <a:off x="596900" y="1832112"/>
            <a:ext cx="4854575" cy="912812"/>
            <a:chOff x="884" y="1910"/>
            <a:chExt cx="3911" cy="733"/>
          </a:xfrm>
        </p:grpSpPr>
        <p:grpSp>
          <p:nvGrpSpPr>
            <p:cNvPr id="11276" name="Group 232"/>
            <p:cNvGrpSpPr>
              <a:grpSpLocks/>
            </p:cNvGrpSpPr>
            <p:nvPr/>
          </p:nvGrpSpPr>
          <p:grpSpPr bwMode="auto">
            <a:xfrm>
              <a:off x="884" y="1911"/>
              <a:ext cx="1008" cy="732"/>
              <a:chOff x="691" y="1553"/>
              <a:chExt cx="1008" cy="732"/>
            </a:xfrm>
          </p:grpSpPr>
          <p:grpSp>
            <p:nvGrpSpPr>
              <p:cNvPr id="11327" name="Group 233"/>
              <p:cNvGrpSpPr>
                <a:grpSpLocks/>
              </p:cNvGrpSpPr>
              <p:nvPr/>
            </p:nvGrpSpPr>
            <p:grpSpPr bwMode="auto">
              <a:xfrm>
                <a:off x="1099" y="1553"/>
                <a:ext cx="600" cy="732"/>
                <a:chOff x="2748" y="6528"/>
                <a:chExt cx="1500" cy="1830"/>
              </a:xfrm>
            </p:grpSpPr>
            <p:sp>
              <p:nvSpPr>
                <p:cNvPr id="11338" name="Oval 234"/>
                <p:cNvSpPr>
                  <a:spLocks noChangeAspect="1" noChangeArrowheads="1"/>
                </p:cNvSpPr>
                <p:nvPr/>
              </p:nvSpPr>
              <p:spPr bwMode="auto">
                <a:xfrm>
                  <a:off x="3853" y="7110"/>
                  <a:ext cx="143" cy="143"/>
                </a:xfrm>
                <a:prstGeom prst="ellipse">
                  <a:avLst/>
                </a:prstGeom>
                <a:solidFill>
                  <a:srgbClr val="FF66CC"/>
                </a:solidFill>
                <a:ln w="9525">
                  <a:solidFill>
                    <a:srgbClr val="FF66CC"/>
                  </a:solidFill>
                  <a:round/>
                  <a:headEnd/>
                  <a:tailEnd/>
                </a:ln>
              </p:spPr>
              <p:txBody>
                <a:bodyPr/>
                <a:lstStyle/>
                <a:p>
                  <a:endParaRPr lang="en-US"/>
                </a:p>
              </p:txBody>
            </p:sp>
            <p:grpSp>
              <p:nvGrpSpPr>
                <p:cNvPr id="11339" name="Group 235"/>
                <p:cNvGrpSpPr>
                  <a:grpSpLocks/>
                </p:cNvGrpSpPr>
                <p:nvPr/>
              </p:nvGrpSpPr>
              <p:grpSpPr bwMode="auto">
                <a:xfrm>
                  <a:off x="2989" y="7176"/>
                  <a:ext cx="863" cy="978"/>
                  <a:chOff x="2989" y="7182"/>
                  <a:chExt cx="863" cy="978"/>
                </a:xfrm>
              </p:grpSpPr>
              <p:sp>
                <p:nvSpPr>
                  <p:cNvPr id="11348" name="Line 236"/>
                  <p:cNvSpPr>
                    <a:spLocks noChangeAspect="1" noChangeShapeType="1"/>
                  </p:cNvSpPr>
                  <p:nvPr/>
                </p:nvSpPr>
                <p:spPr bwMode="auto">
                  <a:xfrm>
                    <a:off x="3505" y="7184"/>
                    <a:ext cx="347" cy="0"/>
                  </a:xfrm>
                  <a:prstGeom prst="line">
                    <a:avLst/>
                  </a:prstGeom>
                  <a:noFill/>
                  <a:ln w="3175">
                    <a:solidFill>
                      <a:srgbClr val="FF66CC"/>
                    </a:solidFill>
                    <a:round/>
                    <a:headEnd/>
                    <a:tailEnd/>
                  </a:ln>
                </p:spPr>
                <p:txBody>
                  <a:bodyPr/>
                  <a:lstStyle/>
                  <a:p>
                    <a:endParaRPr lang="en-US"/>
                  </a:p>
                </p:txBody>
              </p:sp>
              <p:sp>
                <p:nvSpPr>
                  <p:cNvPr id="11349" name="Line 237"/>
                  <p:cNvSpPr>
                    <a:spLocks noChangeShapeType="1"/>
                  </p:cNvSpPr>
                  <p:nvPr/>
                </p:nvSpPr>
                <p:spPr bwMode="auto">
                  <a:xfrm>
                    <a:off x="3504" y="7182"/>
                    <a:ext cx="0" cy="978"/>
                  </a:xfrm>
                  <a:prstGeom prst="line">
                    <a:avLst/>
                  </a:prstGeom>
                  <a:noFill/>
                  <a:ln w="3175">
                    <a:solidFill>
                      <a:srgbClr val="FF66CC"/>
                    </a:solidFill>
                    <a:round/>
                    <a:headEnd/>
                    <a:tailEnd/>
                  </a:ln>
                </p:spPr>
                <p:txBody>
                  <a:bodyPr/>
                  <a:lstStyle/>
                  <a:p>
                    <a:endParaRPr lang="en-US"/>
                  </a:p>
                </p:txBody>
              </p:sp>
              <p:sp>
                <p:nvSpPr>
                  <p:cNvPr id="11350" name="Line 238"/>
                  <p:cNvSpPr>
                    <a:spLocks noChangeAspect="1" noChangeShapeType="1"/>
                  </p:cNvSpPr>
                  <p:nvPr/>
                </p:nvSpPr>
                <p:spPr bwMode="auto">
                  <a:xfrm>
                    <a:off x="2989" y="8160"/>
                    <a:ext cx="515" cy="0"/>
                  </a:xfrm>
                  <a:prstGeom prst="line">
                    <a:avLst/>
                  </a:prstGeom>
                  <a:noFill/>
                  <a:ln w="3175">
                    <a:solidFill>
                      <a:srgbClr val="FF66CC"/>
                    </a:solidFill>
                    <a:round/>
                    <a:headEnd/>
                    <a:tailEnd/>
                  </a:ln>
                </p:spPr>
                <p:txBody>
                  <a:bodyPr/>
                  <a:lstStyle/>
                  <a:p>
                    <a:endParaRPr lang="en-US"/>
                  </a:p>
                </p:txBody>
              </p:sp>
            </p:grpSp>
            <p:grpSp>
              <p:nvGrpSpPr>
                <p:cNvPr id="11340" name="Group 239"/>
                <p:cNvGrpSpPr>
                  <a:grpSpLocks/>
                </p:cNvGrpSpPr>
                <p:nvPr/>
              </p:nvGrpSpPr>
              <p:grpSpPr bwMode="auto">
                <a:xfrm>
                  <a:off x="2748" y="6528"/>
                  <a:ext cx="480" cy="1812"/>
                  <a:chOff x="2100" y="3798"/>
                  <a:chExt cx="480" cy="1812"/>
                </a:xfrm>
              </p:grpSpPr>
              <p:sp>
                <p:nvSpPr>
                  <p:cNvPr id="11345" name="AutoShape 240"/>
                  <p:cNvSpPr>
                    <a:spLocks noChangeArrowheads="1"/>
                  </p:cNvSpPr>
                  <p:nvPr/>
                </p:nvSpPr>
                <p:spPr bwMode="auto">
                  <a:xfrm>
                    <a:off x="2100" y="4506"/>
                    <a:ext cx="480" cy="756"/>
                  </a:xfrm>
                  <a:prstGeom prst="triangle">
                    <a:avLst>
                      <a:gd name="adj" fmla="val 50000"/>
                    </a:avLst>
                  </a:prstGeom>
                  <a:solidFill>
                    <a:srgbClr val="FF66CC"/>
                  </a:solidFill>
                  <a:ln w="9525">
                    <a:solidFill>
                      <a:srgbClr val="FF66CC"/>
                    </a:solidFill>
                    <a:miter lim="800000"/>
                    <a:headEnd/>
                    <a:tailEnd/>
                  </a:ln>
                </p:spPr>
                <p:txBody>
                  <a:bodyPr/>
                  <a:lstStyle/>
                  <a:p>
                    <a:endParaRPr lang="en-US"/>
                  </a:p>
                </p:txBody>
              </p:sp>
              <p:sp>
                <p:nvSpPr>
                  <p:cNvPr id="11346" name="Line 241"/>
                  <p:cNvSpPr>
                    <a:spLocks noChangeShapeType="1"/>
                  </p:cNvSpPr>
                  <p:nvPr/>
                </p:nvSpPr>
                <p:spPr bwMode="auto">
                  <a:xfrm>
                    <a:off x="2340" y="3798"/>
                    <a:ext cx="0" cy="1464"/>
                  </a:xfrm>
                  <a:prstGeom prst="line">
                    <a:avLst/>
                  </a:prstGeom>
                  <a:noFill/>
                  <a:ln w="28575">
                    <a:solidFill>
                      <a:srgbClr val="FF66CC"/>
                    </a:solidFill>
                    <a:round/>
                    <a:headEnd/>
                    <a:tailEnd/>
                  </a:ln>
                </p:spPr>
                <p:txBody>
                  <a:bodyPr/>
                  <a:lstStyle/>
                  <a:p>
                    <a:endParaRPr lang="en-US"/>
                  </a:p>
                </p:txBody>
              </p:sp>
              <p:sp>
                <p:nvSpPr>
                  <p:cNvPr id="11347" name="Line 242"/>
                  <p:cNvSpPr>
                    <a:spLocks noChangeShapeType="1"/>
                  </p:cNvSpPr>
                  <p:nvPr/>
                </p:nvSpPr>
                <p:spPr bwMode="auto">
                  <a:xfrm>
                    <a:off x="2340" y="4764"/>
                    <a:ext cx="0" cy="846"/>
                  </a:xfrm>
                  <a:prstGeom prst="line">
                    <a:avLst/>
                  </a:prstGeom>
                  <a:noFill/>
                  <a:ln w="3175">
                    <a:solidFill>
                      <a:srgbClr val="FF66CC"/>
                    </a:solidFill>
                    <a:round/>
                    <a:headEnd/>
                    <a:tailEnd/>
                  </a:ln>
                </p:spPr>
                <p:txBody>
                  <a:bodyPr/>
                  <a:lstStyle/>
                  <a:p>
                    <a:endParaRPr lang="en-US"/>
                  </a:p>
                </p:txBody>
              </p:sp>
            </p:grpSp>
            <p:grpSp>
              <p:nvGrpSpPr>
                <p:cNvPr id="11341" name="Group 243"/>
                <p:cNvGrpSpPr>
                  <a:grpSpLocks/>
                </p:cNvGrpSpPr>
                <p:nvPr/>
              </p:nvGrpSpPr>
              <p:grpSpPr bwMode="auto">
                <a:xfrm>
                  <a:off x="3768" y="6546"/>
                  <a:ext cx="480" cy="1812"/>
                  <a:chOff x="2100" y="3798"/>
                  <a:chExt cx="480" cy="1812"/>
                </a:xfrm>
              </p:grpSpPr>
              <p:sp>
                <p:nvSpPr>
                  <p:cNvPr id="11342" name="AutoShape 244"/>
                  <p:cNvSpPr>
                    <a:spLocks noChangeArrowheads="1"/>
                  </p:cNvSpPr>
                  <p:nvPr/>
                </p:nvSpPr>
                <p:spPr bwMode="auto">
                  <a:xfrm>
                    <a:off x="2100" y="4506"/>
                    <a:ext cx="480" cy="756"/>
                  </a:xfrm>
                  <a:prstGeom prst="triangle">
                    <a:avLst>
                      <a:gd name="adj" fmla="val 50000"/>
                    </a:avLst>
                  </a:prstGeom>
                  <a:solidFill>
                    <a:srgbClr val="FF66CC"/>
                  </a:solidFill>
                  <a:ln w="9525">
                    <a:solidFill>
                      <a:srgbClr val="FF66CC"/>
                    </a:solidFill>
                    <a:miter lim="800000"/>
                    <a:headEnd/>
                    <a:tailEnd/>
                  </a:ln>
                </p:spPr>
                <p:txBody>
                  <a:bodyPr/>
                  <a:lstStyle/>
                  <a:p>
                    <a:endParaRPr lang="en-US"/>
                  </a:p>
                </p:txBody>
              </p:sp>
              <p:sp>
                <p:nvSpPr>
                  <p:cNvPr id="11343" name="Line 245"/>
                  <p:cNvSpPr>
                    <a:spLocks noChangeShapeType="1"/>
                  </p:cNvSpPr>
                  <p:nvPr/>
                </p:nvSpPr>
                <p:spPr bwMode="auto">
                  <a:xfrm>
                    <a:off x="2340" y="3798"/>
                    <a:ext cx="0" cy="1464"/>
                  </a:xfrm>
                  <a:prstGeom prst="line">
                    <a:avLst/>
                  </a:prstGeom>
                  <a:noFill/>
                  <a:ln w="28575">
                    <a:solidFill>
                      <a:srgbClr val="FF66CC"/>
                    </a:solidFill>
                    <a:round/>
                    <a:headEnd/>
                    <a:tailEnd/>
                  </a:ln>
                </p:spPr>
                <p:txBody>
                  <a:bodyPr/>
                  <a:lstStyle/>
                  <a:p>
                    <a:endParaRPr lang="en-US"/>
                  </a:p>
                </p:txBody>
              </p:sp>
              <p:sp>
                <p:nvSpPr>
                  <p:cNvPr id="11344" name="Line 246"/>
                  <p:cNvSpPr>
                    <a:spLocks noChangeShapeType="1"/>
                  </p:cNvSpPr>
                  <p:nvPr/>
                </p:nvSpPr>
                <p:spPr bwMode="auto">
                  <a:xfrm>
                    <a:off x="2340" y="4764"/>
                    <a:ext cx="0" cy="846"/>
                  </a:xfrm>
                  <a:prstGeom prst="line">
                    <a:avLst/>
                  </a:prstGeom>
                  <a:noFill/>
                  <a:ln w="3175">
                    <a:solidFill>
                      <a:srgbClr val="FF66CC"/>
                    </a:solidFill>
                    <a:round/>
                    <a:headEnd/>
                    <a:tailEnd/>
                  </a:ln>
                </p:spPr>
                <p:txBody>
                  <a:bodyPr/>
                  <a:lstStyle/>
                  <a:p>
                    <a:endParaRPr lang="en-US"/>
                  </a:p>
                </p:txBody>
              </p:sp>
            </p:grpSp>
          </p:grpSp>
          <p:grpSp>
            <p:nvGrpSpPr>
              <p:cNvPr id="11328" name="Group 247"/>
              <p:cNvGrpSpPr>
                <a:grpSpLocks/>
              </p:cNvGrpSpPr>
              <p:nvPr/>
            </p:nvGrpSpPr>
            <p:grpSpPr bwMode="auto">
              <a:xfrm>
                <a:off x="691" y="1553"/>
                <a:ext cx="504" cy="725"/>
                <a:chOff x="1728" y="6528"/>
                <a:chExt cx="1260" cy="1812"/>
              </a:xfrm>
            </p:grpSpPr>
            <p:grpSp>
              <p:nvGrpSpPr>
                <p:cNvPr id="11329" name="Group 248"/>
                <p:cNvGrpSpPr>
                  <a:grpSpLocks/>
                </p:cNvGrpSpPr>
                <p:nvPr/>
              </p:nvGrpSpPr>
              <p:grpSpPr bwMode="auto">
                <a:xfrm>
                  <a:off x="2130" y="7176"/>
                  <a:ext cx="858" cy="978"/>
                  <a:chOff x="2130" y="7182"/>
                  <a:chExt cx="858" cy="978"/>
                </a:xfrm>
              </p:grpSpPr>
              <p:sp>
                <p:nvSpPr>
                  <p:cNvPr id="11335" name="Line 249"/>
                  <p:cNvSpPr>
                    <a:spLocks noChangeAspect="1" noChangeShapeType="1"/>
                  </p:cNvSpPr>
                  <p:nvPr/>
                </p:nvSpPr>
                <p:spPr bwMode="auto">
                  <a:xfrm flipH="1">
                    <a:off x="2130" y="7184"/>
                    <a:ext cx="342" cy="0"/>
                  </a:xfrm>
                  <a:prstGeom prst="line">
                    <a:avLst/>
                  </a:prstGeom>
                  <a:noFill/>
                  <a:ln w="3175">
                    <a:solidFill>
                      <a:srgbClr val="FF66CC"/>
                    </a:solidFill>
                    <a:round/>
                    <a:headEnd/>
                    <a:tailEnd/>
                  </a:ln>
                </p:spPr>
                <p:txBody>
                  <a:bodyPr/>
                  <a:lstStyle/>
                  <a:p>
                    <a:endParaRPr lang="en-US"/>
                  </a:p>
                </p:txBody>
              </p:sp>
              <p:sp>
                <p:nvSpPr>
                  <p:cNvPr id="11336" name="Line 250"/>
                  <p:cNvSpPr>
                    <a:spLocks noChangeShapeType="1"/>
                  </p:cNvSpPr>
                  <p:nvPr/>
                </p:nvSpPr>
                <p:spPr bwMode="auto">
                  <a:xfrm flipH="1">
                    <a:off x="2473" y="7182"/>
                    <a:ext cx="0" cy="978"/>
                  </a:xfrm>
                  <a:prstGeom prst="line">
                    <a:avLst/>
                  </a:prstGeom>
                  <a:noFill/>
                  <a:ln w="3175">
                    <a:solidFill>
                      <a:srgbClr val="FF66CC"/>
                    </a:solidFill>
                    <a:round/>
                    <a:headEnd/>
                    <a:tailEnd/>
                  </a:ln>
                </p:spPr>
                <p:txBody>
                  <a:bodyPr/>
                  <a:lstStyle/>
                  <a:p>
                    <a:endParaRPr lang="en-US"/>
                  </a:p>
                </p:txBody>
              </p:sp>
              <p:sp>
                <p:nvSpPr>
                  <p:cNvPr id="11337" name="Line 251"/>
                  <p:cNvSpPr>
                    <a:spLocks noChangeAspect="1" noChangeShapeType="1"/>
                  </p:cNvSpPr>
                  <p:nvPr/>
                </p:nvSpPr>
                <p:spPr bwMode="auto">
                  <a:xfrm flipH="1">
                    <a:off x="2473" y="8160"/>
                    <a:ext cx="515" cy="0"/>
                  </a:xfrm>
                  <a:prstGeom prst="line">
                    <a:avLst/>
                  </a:prstGeom>
                  <a:noFill/>
                  <a:ln w="3175">
                    <a:solidFill>
                      <a:srgbClr val="FF66CC"/>
                    </a:solidFill>
                    <a:round/>
                    <a:headEnd/>
                    <a:tailEnd/>
                  </a:ln>
                </p:spPr>
                <p:txBody>
                  <a:bodyPr/>
                  <a:lstStyle/>
                  <a:p>
                    <a:endParaRPr lang="en-US"/>
                  </a:p>
                </p:txBody>
              </p:sp>
            </p:grpSp>
            <p:grpSp>
              <p:nvGrpSpPr>
                <p:cNvPr id="11330" name="Group 252"/>
                <p:cNvGrpSpPr>
                  <a:grpSpLocks/>
                </p:cNvGrpSpPr>
                <p:nvPr/>
              </p:nvGrpSpPr>
              <p:grpSpPr bwMode="auto">
                <a:xfrm>
                  <a:off x="1728" y="6528"/>
                  <a:ext cx="480" cy="1812"/>
                  <a:chOff x="2100" y="3798"/>
                  <a:chExt cx="480" cy="1812"/>
                </a:xfrm>
              </p:grpSpPr>
              <p:sp>
                <p:nvSpPr>
                  <p:cNvPr id="11332" name="AutoShape 253"/>
                  <p:cNvSpPr>
                    <a:spLocks noChangeArrowheads="1"/>
                  </p:cNvSpPr>
                  <p:nvPr/>
                </p:nvSpPr>
                <p:spPr bwMode="auto">
                  <a:xfrm>
                    <a:off x="2100" y="4506"/>
                    <a:ext cx="480" cy="756"/>
                  </a:xfrm>
                  <a:prstGeom prst="triangle">
                    <a:avLst>
                      <a:gd name="adj" fmla="val 50000"/>
                    </a:avLst>
                  </a:prstGeom>
                  <a:solidFill>
                    <a:srgbClr val="FF66CC"/>
                  </a:solidFill>
                  <a:ln w="9525">
                    <a:solidFill>
                      <a:srgbClr val="FF66CC"/>
                    </a:solidFill>
                    <a:miter lim="800000"/>
                    <a:headEnd/>
                    <a:tailEnd/>
                  </a:ln>
                </p:spPr>
                <p:txBody>
                  <a:bodyPr/>
                  <a:lstStyle/>
                  <a:p>
                    <a:endParaRPr lang="en-US"/>
                  </a:p>
                </p:txBody>
              </p:sp>
              <p:sp>
                <p:nvSpPr>
                  <p:cNvPr id="11333" name="Line 254"/>
                  <p:cNvSpPr>
                    <a:spLocks noChangeShapeType="1"/>
                  </p:cNvSpPr>
                  <p:nvPr/>
                </p:nvSpPr>
                <p:spPr bwMode="auto">
                  <a:xfrm>
                    <a:off x="2340" y="3798"/>
                    <a:ext cx="0" cy="1464"/>
                  </a:xfrm>
                  <a:prstGeom prst="line">
                    <a:avLst/>
                  </a:prstGeom>
                  <a:noFill/>
                  <a:ln w="28575">
                    <a:solidFill>
                      <a:srgbClr val="FF66CC"/>
                    </a:solidFill>
                    <a:round/>
                    <a:headEnd/>
                    <a:tailEnd/>
                  </a:ln>
                </p:spPr>
                <p:txBody>
                  <a:bodyPr/>
                  <a:lstStyle/>
                  <a:p>
                    <a:endParaRPr lang="en-US"/>
                  </a:p>
                </p:txBody>
              </p:sp>
              <p:sp>
                <p:nvSpPr>
                  <p:cNvPr id="11334" name="Line 255"/>
                  <p:cNvSpPr>
                    <a:spLocks noChangeShapeType="1"/>
                  </p:cNvSpPr>
                  <p:nvPr/>
                </p:nvSpPr>
                <p:spPr bwMode="auto">
                  <a:xfrm>
                    <a:off x="2340" y="4764"/>
                    <a:ext cx="0" cy="846"/>
                  </a:xfrm>
                  <a:prstGeom prst="line">
                    <a:avLst/>
                  </a:prstGeom>
                  <a:noFill/>
                  <a:ln w="3175">
                    <a:solidFill>
                      <a:srgbClr val="FF66CC"/>
                    </a:solidFill>
                    <a:round/>
                    <a:headEnd/>
                    <a:tailEnd/>
                  </a:ln>
                </p:spPr>
                <p:txBody>
                  <a:bodyPr/>
                  <a:lstStyle/>
                  <a:p>
                    <a:endParaRPr lang="en-US"/>
                  </a:p>
                </p:txBody>
              </p:sp>
            </p:grpSp>
            <p:sp>
              <p:nvSpPr>
                <p:cNvPr id="11331" name="Oval 256"/>
                <p:cNvSpPr>
                  <a:spLocks noChangeAspect="1" noChangeArrowheads="1"/>
                </p:cNvSpPr>
                <p:nvPr/>
              </p:nvSpPr>
              <p:spPr bwMode="auto">
                <a:xfrm>
                  <a:off x="1987" y="7110"/>
                  <a:ext cx="143" cy="143"/>
                </a:xfrm>
                <a:prstGeom prst="ellipse">
                  <a:avLst/>
                </a:prstGeom>
                <a:solidFill>
                  <a:srgbClr val="FF66CC"/>
                </a:solidFill>
                <a:ln w="9525">
                  <a:solidFill>
                    <a:srgbClr val="FF66CC"/>
                  </a:solidFill>
                  <a:round/>
                  <a:headEnd/>
                  <a:tailEnd/>
                </a:ln>
              </p:spPr>
              <p:txBody>
                <a:bodyPr/>
                <a:lstStyle/>
                <a:p>
                  <a:endParaRPr lang="en-US"/>
                </a:p>
              </p:txBody>
            </p:sp>
          </p:grpSp>
        </p:grpSp>
        <p:grpSp>
          <p:nvGrpSpPr>
            <p:cNvPr id="11277" name="Group 257"/>
            <p:cNvGrpSpPr>
              <a:grpSpLocks/>
            </p:cNvGrpSpPr>
            <p:nvPr/>
          </p:nvGrpSpPr>
          <p:grpSpPr bwMode="auto">
            <a:xfrm>
              <a:off x="3787" y="1911"/>
              <a:ext cx="1008" cy="732"/>
              <a:chOff x="3319" y="1544"/>
              <a:chExt cx="1008" cy="732"/>
            </a:xfrm>
          </p:grpSpPr>
          <p:grpSp>
            <p:nvGrpSpPr>
              <p:cNvPr id="11303" name="Group 258"/>
              <p:cNvGrpSpPr>
                <a:grpSpLocks/>
              </p:cNvGrpSpPr>
              <p:nvPr/>
            </p:nvGrpSpPr>
            <p:grpSpPr bwMode="auto">
              <a:xfrm>
                <a:off x="3727" y="1544"/>
                <a:ext cx="600" cy="732"/>
                <a:chOff x="9318" y="6504"/>
                <a:chExt cx="1500" cy="1830"/>
              </a:xfrm>
            </p:grpSpPr>
            <p:grpSp>
              <p:nvGrpSpPr>
                <p:cNvPr id="11314" name="Group 259"/>
                <p:cNvGrpSpPr>
                  <a:grpSpLocks/>
                </p:cNvGrpSpPr>
                <p:nvPr/>
              </p:nvGrpSpPr>
              <p:grpSpPr bwMode="auto">
                <a:xfrm>
                  <a:off x="9559" y="7152"/>
                  <a:ext cx="815" cy="978"/>
                  <a:chOff x="9559" y="7152"/>
                  <a:chExt cx="815" cy="978"/>
                </a:xfrm>
              </p:grpSpPr>
              <p:sp>
                <p:nvSpPr>
                  <p:cNvPr id="11324" name="Line 260"/>
                  <p:cNvSpPr>
                    <a:spLocks noChangeAspect="1" noChangeShapeType="1"/>
                  </p:cNvSpPr>
                  <p:nvPr/>
                </p:nvSpPr>
                <p:spPr bwMode="auto">
                  <a:xfrm>
                    <a:off x="10075" y="7154"/>
                    <a:ext cx="299" cy="0"/>
                  </a:xfrm>
                  <a:prstGeom prst="line">
                    <a:avLst/>
                  </a:prstGeom>
                  <a:noFill/>
                  <a:ln w="3175">
                    <a:solidFill>
                      <a:srgbClr val="FF66CC"/>
                    </a:solidFill>
                    <a:round/>
                    <a:headEnd/>
                    <a:tailEnd/>
                  </a:ln>
                </p:spPr>
                <p:txBody>
                  <a:bodyPr/>
                  <a:lstStyle/>
                  <a:p>
                    <a:endParaRPr lang="en-US"/>
                  </a:p>
                </p:txBody>
              </p:sp>
              <p:sp>
                <p:nvSpPr>
                  <p:cNvPr id="11325" name="Line 261"/>
                  <p:cNvSpPr>
                    <a:spLocks noChangeShapeType="1"/>
                  </p:cNvSpPr>
                  <p:nvPr/>
                </p:nvSpPr>
                <p:spPr bwMode="auto">
                  <a:xfrm>
                    <a:off x="10074" y="7152"/>
                    <a:ext cx="0" cy="978"/>
                  </a:xfrm>
                  <a:prstGeom prst="line">
                    <a:avLst/>
                  </a:prstGeom>
                  <a:noFill/>
                  <a:ln w="3175">
                    <a:solidFill>
                      <a:srgbClr val="FF66CC"/>
                    </a:solidFill>
                    <a:round/>
                    <a:headEnd/>
                    <a:tailEnd/>
                  </a:ln>
                </p:spPr>
                <p:txBody>
                  <a:bodyPr/>
                  <a:lstStyle/>
                  <a:p>
                    <a:endParaRPr lang="en-US"/>
                  </a:p>
                </p:txBody>
              </p:sp>
              <p:sp>
                <p:nvSpPr>
                  <p:cNvPr id="11326" name="Line 262"/>
                  <p:cNvSpPr>
                    <a:spLocks noChangeAspect="1" noChangeShapeType="1"/>
                  </p:cNvSpPr>
                  <p:nvPr/>
                </p:nvSpPr>
                <p:spPr bwMode="auto">
                  <a:xfrm>
                    <a:off x="9559" y="8130"/>
                    <a:ext cx="515" cy="0"/>
                  </a:xfrm>
                  <a:prstGeom prst="line">
                    <a:avLst/>
                  </a:prstGeom>
                  <a:noFill/>
                  <a:ln w="3175">
                    <a:solidFill>
                      <a:srgbClr val="FF66CC"/>
                    </a:solidFill>
                    <a:round/>
                    <a:headEnd/>
                    <a:tailEnd/>
                  </a:ln>
                </p:spPr>
                <p:txBody>
                  <a:bodyPr/>
                  <a:lstStyle/>
                  <a:p>
                    <a:endParaRPr lang="en-US"/>
                  </a:p>
                </p:txBody>
              </p:sp>
            </p:grpSp>
            <p:grpSp>
              <p:nvGrpSpPr>
                <p:cNvPr id="11315" name="Group 263"/>
                <p:cNvGrpSpPr>
                  <a:grpSpLocks/>
                </p:cNvGrpSpPr>
                <p:nvPr/>
              </p:nvGrpSpPr>
              <p:grpSpPr bwMode="auto">
                <a:xfrm>
                  <a:off x="9318" y="6504"/>
                  <a:ext cx="480" cy="1812"/>
                  <a:chOff x="2100" y="3798"/>
                  <a:chExt cx="480" cy="1812"/>
                </a:xfrm>
              </p:grpSpPr>
              <p:sp>
                <p:nvSpPr>
                  <p:cNvPr id="11321" name="AutoShape 264"/>
                  <p:cNvSpPr>
                    <a:spLocks noChangeArrowheads="1"/>
                  </p:cNvSpPr>
                  <p:nvPr/>
                </p:nvSpPr>
                <p:spPr bwMode="auto">
                  <a:xfrm>
                    <a:off x="2100" y="4506"/>
                    <a:ext cx="480" cy="756"/>
                  </a:xfrm>
                  <a:prstGeom prst="triangle">
                    <a:avLst>
                      <a:gd name="adj" fmla="val 50000"/>
                    </a:avLst>
                  </a:prstGeom>
                  <a:solidFill>
                    <a:srgbClr val="FF66CC"/>
                  </a:solidFill>
                  <a:ln w="9525">
                    <a:solidFill>
                      <a:srgbClr val="FF66CC"/>
                    </a:solidFill>
                    <a:miter lim="800000"/>
                    <a:headEnd/>
                    <a:tailEnd/>
                  </a:ln>
                </p:spPr>
                <p:txBody>
                  <a:bodyPr/>
                  <a:lstStyle/>
                  <a:p>
                    <a:endParaRPr lang="en-US"/>
                  </a:p>
                </p:txBody>
              </p:sp>
              <p:sp>
                <p:nvSpPr>
                  <p:cNvPr id="11322" name="Line 265"/>
                  <p:cNvSpPr>
                    <a:spLocks noChangeShapeType="1"/>
                  </p:cNvSpPr>
                  <p:nvPr/>
                </p:nvSpPr>
                <p:spPr bwMode="auto">
                  <a:xfrm>
                    <a:off x="2340" y="3798"/>
                    <a:ext cx="0" cy="1464"/>
                  </a:xfrm>
                  <a:prstGeom prst="line">
                    <a:avLst/>
                  </a:prstGeom>
                  <a:noFill/>
                  <a:ln w="28575">
                    <a:solidFill>
                      <a:srgbClr val="FF66CC"/>
                    </a:solidFill>
                    <a:round/>
                    <a:headEnd/>
                    <a:tailEnd/>
                  </a:ln>
                </p:spPr>
                <p:txBody>
                  <a:bodyPr/>
                  <a:lstStyle/>
                  <a:p>
                    <a:endParaRPr lang="en-US"/>
                  </a:p>
                </p:txBody>
              </p:sp>
              <p:sp>
                <p:nvSpPr>
                  <p:cNvPr id="11323" name="Line 266"/>
                  <p:cNvSpPr>
                    <a:spLocks noChangeShapeType="1"/>
                  </p:cNvSpPr>
                  <p:nvPr/>
                </p:nvSpPr>
                <p:spPr bwMode="auto">
                  <a:xfrm>
                    <a:off x="2340" y="4764"/>
                    <a:ext cx="0" cy="846"/>
                  </a:xfrm>
                  <a:prstGeom prst="line">
                    <a:avLst/>
                  </a:prstGeom>
                  <a:noFill/>
                  <a:ln w="3175">
                    <a:solidFill>
                      <a:srgbClr val="FF66CC"/>
                    </a:solidFill>
                    <a:round/>
                    <a:headEnd/>
                    <a:tailEnd/>
                  </a:ln>
                </p:spPr>
                <p:txBody>
                  <a:bodyPr/>
                  <a:lstStyle/>
                  <a:p>
                    <a:endParaRPr lang="en-US"/>
                  </a:p>
                </p:txBody>
              </p:sp>
            </p:grpSp>
            <p:grpSp>
              <p:nvGrpSpPr>
                <p:cNvPr id="11316" name="Group 267"/>
                <p:cNvGrpSpPr>
                  <a:grpSpLocks/>
                </p:cNvGrpSpPr>
                <p:nvPr/>
              </p:nvGrpSpPr>
              <p:grpSpPr bwMode="auto">
                <a:xfrm>
                  <a:off x="10338" y="6522"/>
                  <a:ext cx="480" cy="1812"/>
                  <a:chOff x="2100" y="3798"/>
                  <a:chExt cx="480" cy="1812"/>
                </a:xfrm>
              </p:grpSpPr>
              <p:sp>
                <p:nvSpPr>
                  <p:cNvPr id="11318" name="AutoShape 268"/>
                  <p:cNvSpPr>
                    <a:spLocks noChangeArrowheads="1"/>
                  </p:cNvSpPr>
                  <p:nvPr/>
                </p:nvSpPr>
                <p:spPr bwMode="auto">
                  <a:xfrm>
                    <a:off x="2100" y="4506"/>
                    <a:ext cx="480" cy="756"/>
                  </a:xfrm>
                  <a:prstGeom prst="triangle">
                    <a:avLst>
                      <a:gd name="adj" fmla="val 50000"/>
                    </a:avLst>
                  </a:prstGeom>
                  <a:solidFill>
                    <a:srgbClr val="FF66CC"/>
                  </a:solidFill>
                  <a:ln w="9525">
                    <a:solidFill>
                      <a:srgbClr val="FF66CC"/>
                    </a:solidFill>
                    <a:miter lim="800000"/>
                    <a:headEnd/>
                    <a:tailEnd/>
                  </a:ln>
                </p:spPr>
                <p:txBody>
                  <a:bodyPr/>
                  <a:lstStyle/>
                  <a:p>
                    <a:endParaRPr lang="en-US"/>
                  </a:p>
                </p:txBody>
              </p:sp>
              <p:sp>
                <p:nvSpPr>
                  <p:cNvPr id="11319" name="Line 269"/>
                  <p:cNvSpPr>
                    <a:spLocks noChangeShapeType="1"/>
                  </p:cNvSpPr>
                  <p:nvPr/>
                </p:nvSpPr>
                <p:spPr bwMode="auto">
                  <a:xfrm>
                    <a:off x="2340" y="3798"/>
                    <a:ext cx="0" cy="1464"/>
                  </a:xfrm>
                  <a:prstGeom prst="line">
                    <a:avLst/>
                  </a:prstGeom>
                  <a:noFill/>
                  <a:ln w="28575">
                    <a:solidFill>
                      <a:srgbClr val="FF66CC"/>
                    </a:solidFill>
                    <a:round/>
                    <a:headEnd/>
                    <a:tailEnd/>
                  </a:ln>
                </p:spPr>
                <p:txBody>
                  <a:bodyPr/>
                  <a:lstStyle/>
                  <a:p>
                    <a:endParaRPr lang="en-US"/>
                  </a:p>
                </p:txBody>
              </p:sp>
              <p:sp>
                <p:nvSpPr>
                  <p:cNvPr id="11320" name="Line 270"/>
                  <p:cNvSpPr>
                    <a:spLocks noChangeShapeType="1"/>
                  </p:cNvSpPr>
                  <p:nvPr/>
                </p:nvSpPr>
                <p:spPr bwMode="auto">
                  <a:xfrm>
                    <a:off x="2340" y="4764"/>
                    <a:ext cx="0" cy="846"/>
                  </a:xfrm>
                  <a:prstGeom prst="line">
                    <a:avLst/>
                  </a:prstGeom>
                  <a:noFill/>
                  <a:ln w="3175">
                    <a:solidFill>
                      <a:srgbClr val="FF66CC"/>
                    </a:solidFill>
                    <a:round/>
                    <a:headEnd/>
                    <a:tailEnd/>
                  </a:ln>
                </p:spPr>
                <p:txBody>
                  <a:bodyPr/>
                  <a:lstStyle/>
                  <a:p>
                    <a:endParaRPr lang="en-US"/>
                  </a:p>
                </p:txBody>
              </p:sp>
            </p:grpSp>
            <p:sp>
              <p:nvSpPr>
                <p:cNvPr id="11317" name="Oval 271"/>
                <p:cNvSpPr>
                  <a:spLocks noChangeAspect="1" noChangeArrowheads="1"/>
                </p:cNvSpPr>
                <p:nvPr/>
              </p:nvSpPr>
              <p:spPr bwMode="auto">
                <a:xfrm>
                  <a:off x="10374" y="7062"/>
                  <a:ext cx="186" cy="186"/>
                </a:xfrm>
                <a:prstGeom prst="ellipse">
                  <a:avLst/>
                </a:prstGeom>
                <a:solidFill>
                  <a:srgbClr val="FF66CC"/>
                </a:solidFill>
                <a:ln w="9525">
                  <a:solidFill>
                    <a:srgbClr val="FF66CC"/>
                  </a:solidFill>
                  <a:round/>
                  <a:headEnd/>
                  <a:tailEnd/>
                </a:ln>
              </p:spPr>
              <p:txBody>
                <a:bodyPr/>
                <a:lstStyle/>
                <a:p>
                  <a:endParaRPr lang="en-US"/>
                </a:p>
              </p:txBody>
            </p:sp>
          </p:grpSp>
          <p:grpSp>
            <p:nvGrpSpPr>
              <p:cNvPr id="11304" name="Group 272"/>
              <p:cNvGrpSpPr>
                <a:grpSpLocks/>
              </p:cNvGrpSpPr>
              <p:nvPr/>
            </p:nvGrpSpPr>
            <p:grpSpPr bwMode="auto">
              <a:xfrm>
                <a:off x="3319" y="1544"/>
                <a:ext cx="504" cy="724"/>
                <a:chOff x="8298" y="6504"/>
                <a:chExt cx="1260" cy="1812"/>
              </a:xfrm>
            </p:grpSpPr>
            <p:grpSp>
              <p:nvGrpSpPr>
                <p:cNvPr id="11305" name="Group 273"/>
                <p:cNvGrpSpPr>
                  <a:grpSpLocks/>
                </p:cNvGrpSpPr>
                <p:nvPr/>
              </p:nvGrpSpPr>
              <p:grpSpPr bwMode="auto">
                <a:xfrm>
                  <a:off x="8646" y="7152"/>
                  <a:ext cx="912" cy="978"/>
                  <a:chOff x="8646" y="7152"/>
                  <a:chExt cx="912" cy="978"/>
                </a:xfrm>
              </p:grpSpPr>
              <p:sp>
                <p:nvSpPr>
                  <p:cNvPr id="11311" name="Line 274"/>
                  <p:cNvSpPr>
                    <a:spLocks noChangeAspect="1" noChangeShapeType="1"/>
                  </p:cNvSpPr>
                  <p:nvPr/>
                </p:nvSpPr>
                <p:spPr bwMode="auto">
                  <a:xfrm flipH="1">
                    <a:off x="8646" y="7154"/>
                    <a:ext cx="396" cy="0"/>
                  </a:xfrm>
                  <a:prstGeom prst="line">
                    <a:avLst/>
                  </a:prstGeom>
                  <a:noFill/>
                  <a:ln w="3175">
                    <a:solidFill>
                      <a:srgbClr val="FF66CC"/>
                    </a:solidFill>
                    <a:round/>
                    <a:headEnd/>
                    <a:tailEnd/>
                  </a:ln>
                </p:spPr>
                <p:txBody>
                  <a:bodyPr/>
                  <a:lstStyle/>
                  <a:p>
                    <a:endParaRPr lang="en-US"/>
                  </a:p>
                </p:txBody>
              </p:sp>
              <p:sp>
                <p:nvSpPr>
                  <p:cNvPr id="11312" name="Line 275"/>
                  <p:cNvSpPr>
                    <a:spLocks noChangeShapeType="1"/>
                  </p:cNvSpPr>
                  <p:nvPr/>
                </p:nvSpPr>
                <p:spPr bwMode="auto">
                  <a:xfrm flipH="1">
                    <a:off x="9043" y="7152"/>
                    <a:ext cx="0" cy="978"/>
                  </a:xfrm>
                  <a:prstGeom prst="line">
                    <a:avLst/>
                  </a:prstGeom>
                  <a:noFill/>
                  <a:ln w="3175">
                    <a:solidFill>
                      <a:srgbClr val="FF66CC"/>
                    </a:solidFill>
                    <a:round/>
                    <a:headEnd/>
                    <a:tailEnd/>
                  </a:ln>
                </p:spPr>
                <p:txBody>
                  <a:bodyPr/>
                  <a:lstStyle/>
                  <a:p>
                    <a:endParaRPr lang="en-US"/>
                  </a:p>
                </p:txBody>
              </p:sp>
              <p:sp>
                <p:nvSpPr>
                  <p:cNvPr id="11313" name="Line 276"/>
                  <p:cNvSpPr>
                    <a:spLocks noChangeAspect="1" noChangeShapeType="1"/>
                  </p:cNvSpPr>
                  <p:nvPr/>
                </p:nvSpPr>
                <p:spPr bwMode="auto">
                  <a:xfrm flipH="1">
                    <a:off x="9043" y="8130"/>
                    <a:ext cx="515" cy="0"/>
                  </a:xfrm>
                  <a:prstGeom prst="line">
                    <a:avLst/>
                  </a:prstGeom>
                  <a:noFill/>
                  <a:ln w="3175">
                    <a:solidFill>
                      <a:srgbClr val="FF66CC"/>
                    </a:solidFill>
                    <a:round/>
                    <a:headEnd/>
                    <a:tailEnd/>
                  </a:ln>
                </p:spPr>
                <p:txBody>
                  <a:bodyPr/>
                  <a:lstStyle/>
                  <a:p>
                    <a:endParaRPr lang="en-US"/>
                  </a:p>
                </p:txBody>
              </p:sp>
            </p:grpSp>
            <p:grpSp>
              <p:nvGrpSpPr>
                <p:cNvPr id="11306" name="Group 277"/>
                <p:cNvGrpSpPr>
                  <a:grpSpLocks/>
                </p:cNvGrpSpPr>
                <p:nvPr/>
              </p:nvGrpSpPr>
              <p:grpSpPr bwMode="auto">
                <a:xfrm>
                  <a:off x="8298" y="6504"/>
                  <a:ext cx="480" cy="1812"/>
                  <a:chOff x="2100" y="3798"/>
                  <a:chExt cx="480" cy="1812"/>
                </a:xfrm>
              </p:grpSpPr>
              <p:sp>
                <p:nvSpPr>
                  <p:cNvPr id="11308" name="AutoShape 278"/>
                  <p:cNvSpPr>
                    <a:spLocks noChangeArrowheads="1"/>
                  </p:cNvSpPr>
                  <p:nvPr/>
                </p:nvSpPr>
                <p:spPr bwMode="auto">
                  <a:xfrm>
                    <a:off x="2100" y="4506"/>
                    <a:ext cx="480" cy="756"/>
                  </a:xfrm>
                  <a:prstGeom prst="triangle">
                    <a:avLst>
                      <a:gd name="adj" fmla="val 50000"/>
                    </a:avLst>
                  </a:prstGeom>
                  <a:solidFill>
                    <a:srgbClr val="FF66CC"/>
                  </a:solidFill>
                  <a:ln w="9525">
                    <a:solidFill>
                      <a:srgbClr val="FF66CC"/>
                    </a:solidFill>
                    <a:miter lim="800000"/>
                    <a:headEnd/>
                    <a:tailEnd/>
                  </a:ln>
                </p:spPr>
                <p:txBody>
                  <a:bodyPr/>
                  <a:lstStyle/>
                  <a:p>
                    <a:endParaRPr lang="en-US"/>
                  </a:p>
                </p:txBody>
              </p:sp>
              <p:sp>
                <p:nvSpPr>
                  <p:cNvPr id="11309" name="Line 279"/>
                  <p:cNvSpPr>
                    <a:spLocks noChangeShapeType="1"/>
                  </p:cNvSpPr>
                  <p:nvPr/>
                </p:nvSpPr>
                <p:spPr bwMode="auto">
                  <a:xfrm>
                    <a:off x="2340" y="3798"/>
                    <a:ext cx="0" cy="1464"/>
                  </a:xfrm>
                  <a:prstGeom prst="line">
                    <a:avLst/>
                  </a:prstGeom>
                  <a:noFill/>
                  <a:ln w="28575">
                    <a:solidFill>
                      <a:srgbClr val="FF66CC"/>
                    </a:solidFill>
                    <a:round/>
                    <a:headEnd/>
                    <a:tailEnd/>
                  </a:ln>
                </p:spPr>
                <p:txBody>
                  <a:bodyPr/>
                  <a:lstStyle/>
                  <a:p>
                    <a:endParaRPr lang="en-US"/>
                  </a:p>
                </p:txBody>
              </p:sp>
              <p:sp>
                <p:nvSpPr>
                  <p:cNvPr id="11310" name="Line 280"/>
                  <p:cNvSpPr>
                    <a:spLocks noChangeShapeType="1"/>
                  </p:cNvSpPr>
                  <p:nvPr/>
                </p:nvSpPr>
                <p:spPr bwMode="auto">
                  <a:xfrm>
                    <a:off x="2340" y="4764"/>
                    <a:ext cx="0" cy="846"/>
                  </a:xfrm>
                  <a:prstGeom prst="line">
                    <a:avLst/>
                  </a:prstGeom>
                  <a:noFill/>
                  <a:ln w="3175">
                    <a:solidFill>
                      <a:srgbClr val="FF66CC"/>
                    </a:solidFill>
                    <a:round/>
                    <a:headEnd/>
                    <a:tailEnd/>
                  </a:ln>
                </p:spPr>
                <p:txBody>
                  <a:bodyPr/>
                  <a:lstStyle/>
                  <a:p>
                    <a:endParaRPr lang="en-US"/>
                  </a:p>
                </p:txBody>
              </p:sp>
            </p:grpSp>
            <p:sp>
              <p:nvSpPr>
                <p:cNvPr id="11307" name="Oval 281"/>
                <p:cNvSpPr>
                  <a:spLocks noChangeAspect="1" noChangeArrowheads="1"/>
                </p:cNvSpPr>
                <p:nvPr/>
              </p:nvSpPr>
              <p:spPr bwMode="auto">
                <a:xfrm>
                  <a:off x="8556" y="7111"/>
                  <a:ext cx="89" cy="89"/>
                </a:xfrm>
                <a:prstGeom prst="ellipse">
                  <a:avLst/>
                </a:prstGeom>
                <a:solidFill>
                  <a:srgbClr val="FF66CC"/>
                </a:solidFill>
                <a:ln w="9525">
                  <a:solidFill>
                    <a:srgbClr val="FF66CC"/>
                  </a:solidFill>
                  <a:round/>
                  <a:headEnd/>
                  <a:tailEnd/>
                </a:ln>
              </p:spPr>
              <p:txBody>
                <a:bodyPr/>
                <a:lstStyle/>
                <a:p>
                  <a:endParaRPr lang="en-US"/>
                </a:p>
              </p:txBody>
            </p:sp>
          </p:grpSp>
        </p:grpSp>
        <p:grpSp>
          <p:nvGrpSpPr>
            <p:cNvPr id="11278" name="Group 282"/>
            <p:cNvGrpSpPr>
              <a:grpSpLocks/>
            </p:cNvGrpSpPr>
            <p:nvPr/>
          </p:nvGrpSpPr>
          <p:grpSpPr bwMode="auto">
            <a:xfrm>
              <a:off x="2335" y="1910"/>
              <a:ext cx="1008" cy="732"/>
              <a:chOff x="1985" y="1553"/>
              <a:chExt cx="1008" cy="732"/>
            </a:xfrm>
          </p:grpSpPr>
          <p:grpSp>
            <p:nvGrpSpPr>
              <p:cNvPr id="11279" name="Group 283"/>
              <p:cNvGrpSpPr>
                <a:grpSpLocks/>
              </p:cNvGrpSpPr>
              <p:nvPr/>
            </p:nvGrpSpPr>
            <p:grpSpPr bwMode="auto">
              <a:xfrm>
                <a:off x="2393" y="1553"/>
                <a:ext cx="600" cy="732"/>
                <a:chOff x="5982" y="6528"/>
                <a:chExt cx="1500" cy="1830"/>
              </a:xfrm>
            </p:grpSpPr>
            <p:sp>
              <p:nvSpPr>
                <p:cNvPr id="11290" name="Oval 284"/>
                <p:cNvSpPr>
                  <a:spLocks noChangeAspect="1" noChangeArrowheads="1"/>
                </p:cNvSpPr>
                <p:nvPr/>
              </p:nvSpPr>
              <p:spPr bwMode="auto">
                <a:xfrm>
                  <a:off x="7087" y="7103"/>
                  <a:ext cx="143" cy="145"/>
                </a:xfrm>
                <a:prstGeom prst="ellipse">
                  <a:avLst/>
                </a:prstGeom>
                <a:solidFill>
                  <a:srgbClr val="FF0000"/>
                </a:solidFill>
                <a:ln w="9525">
                  <a:solidFill>
                    <a:srgbClr val="FF0000"/>
                  </a:solidFill>
                  <a:round/>
                  <a:headEnd/>
                  <a:tailEnd/>
                </a:ln>
              </p:spPr>
              <p:txBody>
                <a:bodyPr/>
                <a:lstStyle/>
                <a:p>
                  <a:endParaRPr lang="en-US"/>
                </a:p>
              </p:txBody>
            </p:sp>
            <p:grpSp>
              <p:nvGrpSpPr>
                <p:cNvPr id="11291" name="Group 285"/>
                <p:cNvGrpSpPr>
                  <a:grpSpLocks/>
                </p:cNvGrpSpPr>
                <p:nvPr/>
              </p:nvGrpSpPr>
              <p:grpSpPr bwMode="auto">
                <a:xfrm>
                  <a:off x="6222" y="7176"/>
                  <a:ext cx="864" cy="977"/>
                  <a:chOff x="6222" y="7176"/>
                  <a:chExt cx="864" cy="977"/>
                </a:xfrm>
              </p:grpSpPr>
              <p:sp>
                <p:nvSpPr>
                  <p:cNvPr id="11300" name="Line 286"/>
                  <p:cNvSpPr>
                    <a:spLocks noChangeAspect="1" noChangeShapeType="1"/>
                  </p:cNvSpPr>
                  <p:nvPr/>
                </p:nvSpPr>
                <p:spPr bwMode="auto">
                  <a:xfrm>
                    <a:off x="6738" y="7178"/>
                    <a:ext cx="348" cy="0"/>
                  </a:xfrm>
                  <a:prstGeom prst="line">
                    <a:avLst/>
                  </a:prstGeom>
                  <a:noFill/>
                  <a:ln w="3175">
                    <a:solidFill>
                      <a:srgbClr val="FF0000"/>
                    </a:solidFill>
                    <a:round/>
                    <a:headEnd/>
                    <a:tailEnd/>
                  </a:ln>
                </p:spPr>
                <p:txBody>
                  <a:bodyPr/>
                  <a:lstStyle/>
                  <a:p>
                    <a:endParaRPr lang="en-US"/>
                  </a:p>
                </p:txBody>
              </p:sp>
              <p:sp>
                <p:nvSpPr>
                  <p:cNvPr id="11301" name="Line 287"/>
                  <p:cNvSpPr>
                    <a:spLocks noChangeShapeType="1"/>
                  </p:cNvSpPr>
                  <p:nvPr/>
                </p:nvSpPr>
                <p:spPr bwMode="auto">
                  <a:xfrm>
                    <a:off x="6737" y="7176"/>
                    <a:ext cx="0" cy="977"/>
                  </a:xfrm>
                  <a:prstGeom prst="line">
                    <a:avLst/>
                  </a:prstGeom>
                  <a:noFill/>
                  <a:ln w="3175">
                    <a:solidFill>
                      <a:srgbClr val="FF0000"/>
                    </a:solidFill>
                    <a:round/>
                    <a:headEnd/>
                    <a:tailEnd/>
                  </a:ln>
                </p:spPr>
                <p:txBody>
                  <a:bodyPr/>
                  <a:lstStyle/>
                  <a:p>
                    <a:endParaRPr lang="en-US"/>
                  </a:p>
                </p:txBody>
              </p:sp>
              <p:sp>
                <p:nvSpPr>
                  <p:cNvPr id="11302" name="Line 288"/>
                  <p:cNvSpPr>
                    <a:spLocks noChangeAspect="1" noChangeShapeType="1"/>
                  </p:cNvSpPr>
                  <p:nvPr/>
                </p:nvSpPr>
                <p:spPr bwMode="auto">
                  <a:xfrm>
                    <a:off x="6222" y="8153"/>
                    <a:ext cx="515" cy="0"/>
                  </a:xfrm>
                  <a:prstGeom prst="line">
                    <a:avLst/>
                  </a:prstGeom>
                  <a:noFill/>
                  <a:ln w="3175">
                    <a:solidFill>
                      <a:srgbClr val="FF0000"/>
                    </a:solidFill>
                    <a:round/>
                    <a:headEnd/>
                    <a:tailEnd/>
                  </a:ln>
                </p:spPr>
                <p:txBody>
                  <a:bodyPr/>
                  <a:lstStyle/>
                  <a:p>
                    <a:endParaRPr lang="en-US"/>
                  </a:p>
                </p:txBody>
              </p:sp>
            </p:grpSp>
            <p:grpSp>
              <p:nvGrpSpPr>
                <p:cNvPr id="11292" name="Group 289"/>
                <p:cNvGrpSpPr>
                  <a:grpSpLocks/>
                </p:cNvGrpSpPr>
                <p:nvPr/>
              </p:nvGrpSpPr>
              <p:grpSpPr bwMode="auto">
                <a:xfrm>
                  <a:off x="5982" y="6528"/>
                  <a:ext cx="480" cy="1813"/>
                  <a:chOff x="2100" y="3798"/>
                  <a:chExt cx="480" cy="1812"/>
                </a:xfrm>
              </p:grpSpPr>
              <p:sp>
                <p:nvSpPr>
                  <p:cNvPr id="11297" name="AutoShape 290"/>
                  <p:cNvSpPr>
                    <a:spLocks noChangeArrowheads="1"/>
                  </p:cNvSpPr>
                  <p:nvPr/>
                </p:nvSpPr>
                <p:spPr bwMode="auto">
                  <a:xfrm>
                    <a:off x="2100" y="4506"/>
                    <a:ext cx="480" cy="756"/>
                  </a:xfrm>
                  <a:prstGeom prst="triangle">
                    <a:avLst>
                      <a:gd name="adj" fmla="val 50000"/>
                    </a:avLst>
                  </a:prstGeom>
                  <a:solidFill>
                    <a:srgbClr val="FF0000"/>
                  </a:solidFill>
                  <a:ln w="9525">
                    <a:solidFill>
                      <a:srgbClr val="FF0000"/>
                    </a:solidFill>
                    <a:miter lim="800000"/>
                    <a:headEnd/>
                    <a:tailEnd/>
                  </a:ln>
                </p:spPr>
                <p:txBody>
                  <a:bodyPr/>
                  <a:lstStyle/>
                  <a:p>
                    <a:endParaRPr lang="en-US"/>
                  </a:p>
                </p:txBody>
              </p:sp>
              <p:sp>
                <p:nvSpPr>
                  <p:cNvPr id="11298" name="Line 291"/>
                  <p:cNvSpPr>
                    <a:spLocks noChangeShapeType="1"/>
                  </p:cNvSpPr>
                  <p:nvPr/>
                </p:nvSpPr>
                <p:spPr bwMode="auto">
                  <a:xfrm>
                    <a:off x="2340" y="3798"/>
                    <a:ext cx="0" cy="1464"/>
                  </a:xfrm>
                  <a:prstGeom prst="line">
                    <a:avLst/>
                  </a:prstGeom>
                  <a:noFill/>
                  <a:ln w="28575">
                    <a:solidFill>
                      <a:srgbClr val="FF0000"/>
                    </a:solidFill>
                    <a:round/>
                    <a:headEnd/>
                    <a:tailEnd/>
                  </a:ln>
                </p:spPr>
                <p:txBody>
                  <a:bodyPr/>
                  <a:lstStyle/>
                  <a:p>
                    <a:endParaRPr lang="en-US"/>
                  </a:p>
                </p:txBody>
              </p:sp>
              <p:sp>
                <p:nvSpPr>
                  <p:cNvPr id="11299" name="Line 292"/>
                  <p:cNvSpPr>
                    <a:spLocks noChangeShapeType="1"/>
                  </p:cNvSpPr>
                  <p:nvPr/>
                </p:nvSpPr>
                <p:spPr bwMode="auto">
                  <a:xfrm>
                    <a:off x="2340" y="4764"/>
                    <a:ext cx="0" cy="846"/>
                  </a:xfrm>
                  <a:prstGeom prst="line">
                    <a:avLst/>
                  </a:prstGeom>
                  <a:noFill/>
                  <a:ln w="3175">
                    <a:solidFill>
                      <a:srgbClr val="FF0000"/>
                    </a:solidFill>
                    <a:round/>
                    <a:headEnd/>
                    <a:tailEnd/>
                  </a:ln>
                </p:spPr>
                <p:txBody>
                  <a:bodyPr/>
                  <a:lstStyle/>
                  <a:p>
                    <a:endParaRPr lang="en-US"/>
                  </a:p>
                </p:txBody>
              </p:sp>
            </p:grpSp>
            <p:grpSp>
              <p:nvGrpSpPr>
                <p:cNvPr id="11293" name="Group 293"/>
                <p:cNvGrpSpPr>
                  <a:grpSpLocks/>
                </p:cNvGrpSpPr>
                <p:nvPr/>
              </p:nvGrpSpPr>
              <p:grpSpPr bwMode="auto">
                <a:xfrm>
                  <a:off x="7002" y="6546"/>
                  <a:ext cx="480" cy="1812"/>
                  <a:chOff x="2100" y="3798"/>
                  <a:chExt cx="480" cy="1812"/>
                </a:xfrm>
              </p:grpSpPr>
              <p:sp>
                <p:nvSpPr>
                  <p:cNvPr id="11294" name="AutoShape 294"/>
                  <p:cNvSpPr>
                    <a:spLocks noChangeArrowheads="1"/>
                  </p:cNvSpPr>
                  <p:nvPr/>
                </p:nvSpPr>
                <p:spPr bwMode="auto">
                  <a:xfrm>
                    <a:off x="2100" y="4506"/>
                    <a:ext cx="480" cy="756"/>
                  </a:xfrm>
                  <a:prstGeom prst="triangle">
                    <a:avLst>
                      <a:gd name="adj" fmla="val 50000"/>
                    </a:avLst>
                  </a:prstGeom>
                  <a:solidFill>
                    <a:srgbClr val="FF0000"/>
                  </a:solidFill>
                  <a:ln w="9525">
                    <a:solidFill>
                      <a:srgbClr val="FF0000"/>
                    </a:solidFill>
                    <a:miter lim="800000"/>
                    <a:headEnd/>
                    <a:tailEnd/>
                  </a:ln>
                </p:spPr>
                <p:txBody>
                  <a:bodyPr/>
                  <a:lstStyle/>
                  <a:p>
                    <a:endParaRPr lang="en-US"/>
                  </a:p>
                </p:txBody>
              </p:sp>
              <p:sp>
                <p:nvSpPr>
                  <p:cNvPr id="11295" name="Line 295"/>
                  <p:cNvSpPr>
                    <a:spLocks noChangeShapeType="1"/>
                  </p:cNvSpPr>
                  <p:nvPr/>
                </p:nvSpPr>
                <p:spPr bwMode="auto">
                  <a:xfrm>
                    <a:off x="2340" y="3798"/>
                    <a:ext cx="0" cy="1464"/>
                  </a:xfrm>
                  <a:prstGeom prst="line">
                    <a:avLst/>
                  </a:prstGeom>
                  <a:noFill/>
                  <a:ln w="28575">
                    <a:solidFill>
                      <a:srgbClr val="FF0000"/>
                    </a:solidFill>
                    <a:round/>
                    <a:headEnd/>
                    <a:tailEnd/>
                  </a:ln>
                </p:spPr>
                <p:txBody>
                  <a:bodyPr/>
                  <a:lstStyle/>
                  <a:p>
                    <a:endParaRPr lang="en-US"/>
                  </a:p>
                </p:txBody>
              </p:sp>
              <p:sp>
                <p:nvSpPr>
                  <p:cNvPr id="11296" name="Line 296"/>
                  <p:cNvSpPr>
                    <a:spLocks noChangeShapeType="1"/>
                  </p:cNvSpPr>
                  <p:nvPr/>
                </p:nvSpPr>
                <p:spPr bwMode="auto">
                  <a:xfrm>
                    <a:off x="2340" y="4764"/>
                    <a:ext cx="0" cy="846"/>
                  </a:xfrm>
                  <a:prstGeom prst="line">
                    <a:avLst/>
                  </a:prstGeom>
                  <a:noFill/>
                  <a:ln w="3175">
                    <a:solidFill>
                      <a:srgbClr val="FF0000"/>
                    </a:solidFill>
                    <a:round/>
                    <a:headEnd/>
                    <a:tailEnd/>
                  </a:ln>
                </p:spPr>
                <p:txBody>
                  <a:bodyPr/>
                  <a:lstStyle/>
                  <a:p>
                    <a:endParaRPr lang="en-US"/>
                  </a:p>
                </p:txBody>
              </p:sp>
            </p:grpSp>
          </p:grpSp>
          <p:grpSp>
            <p:nvGrpSpPr>
              <p:cNvPr id="11280" name="Group 297"/>
              <p:cNvGrpSpPr>
                <a:grpSpLocks/>
              </p:cNvGrpSpPr>
              <p:nvPr/>
            </p:nvGrpSpPr>
            <p:grpSpPr bwMode="auto">
              <a:xfrm>
                <a:off x="1985" y="1557"/>
                <a:ext cx="504" cy="725"/>
                <a:chOff x="4962" y="6538"/>
                <a:chExt cx="1260" cy="1813"/>
              </a:xfrm>
            </p:grpSpPr>
            <p:grpSp>
              <p:nvGrpSpPr>
                <p:cNvPr id="11281" name="Group 298"/>
                <p:cNvGrpSpPr>
                  <a:grpSpLocks/>
                </p:cNvGrpSpPr>
                <p:nvPr/>
              </p:nvGrpSpPr>
              <p:grpSpPr bwMode="auto">
                <a:xfrm>
                  <a:off x="5364" y="7186"/>
                  <a:ext cx="858" cy="968"/>
                  <a:chOff x="5364" y="7186"/>
                  <a:chExt cx="858" cy="968"/>
                </a:xfrm>
              </p:grpSpPr>
              <p:sp>
                <p:nvSpPr>
                  <p:cNvPr id="11287" name="Line 299"/>
                  <p:cNvSpPr>
                    <a:spLocks noChangeAspect="1" noChangeShapeType="1"/>
                  </p:cNvSpPr>
                  <p:nvPr/>
                </p:nvSpPr>
                <p:spPr bwMode="auto">
                  <a:xfrm flipH="1">
                    <a:off x="5364" y="7188"/>
                    <a:ext cx="342" cy="0"/>
                  </a:xfrm>
                  <a:prstGeom prst="line">
                    <a:avLst/>
                  </a:prstGeom>
                  <a:noFill/>
                  <a:ln w="3175">
                    <a:solidFill>
                      <a:srgbClr val="FF66CC"/>
                    </a:solidFill>
                    <a:round/>
                    <a:headEnd/>
                    <a:tailEnd/>
                  </a:ln>
                </p:spPr>
                <p:txBody>
                  <a:bodyPr/>
                  <a:lstStyle/>
                  <a:p>
                    <a:endParaRPr lang="en-US"/>
                  </a:p>
                </p:txBody>
              </p:sp>
              <p:sp>
                <p:nvSpPr>
                  <p:cNvPr id="11288" name="Line 300"/>
                  <p:cNvSpPr>
                    <a:spLocks noChangeShapeType="1"/>
                  </p:cNvSpPr>
                  <p:nvPr/>
                </p:nvSpPr>
                <p:spPr bwMode="auto">
                  <a:xfrm flipH="1">
                    <a:off x="5707" y="7186"/>
                    <a:ext cx="0" cy="962"/>
                  </a:xfrm>
                  <a:prstGeom prst="line">
                    <a:avLst/>
                  </a:prstGeom>
                  <a:noFill/>
                  <a:ln w="3175">
                    <a:solidFill>
                      <a:srgbClr val="FF66CC"/>
                    </a:solidFill>
                    <a:round/>
                    <a:headEnd/>
                    <a:tailEnd/>
                  </a:ln>
                </p:spPr>
                <p:txBody>
                  <a:bodyPr/>
                  <a:lstStyle/>
                  <a:p>
                    <a:endParaRPr lang="en-US"/>
                  </a:p>
                </p:txBody>
              </p:sp>
              <p:sp>
                <p:nvSpPr>
                  <p:cNvPr id="11289" name="Line 301"/>
                  <p:cNvSpPr>
                    <a:spLocks noChangeAspect="1" noChangeShapeType="1"/>
                  </p:cNvSpPr>
                  <p:nvPr/>
                </p:nvSpPr>
                <p:spPr bwMode="auto">
                  <a:xfrm flipH="1">
                    <a:off x="5707" y="8154"/>
                    <a:ext cx="515" cy="0"/>
                  </a:xfrm>
                  <a:prstGeom prst="line">
                    <a:avLst/>
                  </a:prstGeom>
                  <a:noFill/>
                  <a:ln w="3175">
                    <a:solidFill>
                      <a:srgbClr val="FF66CC"/>
                    </a:solidFill>
                    <a:round/>
                    <a:headEnd/>
                    <a:tailEnd/>
                  </a:ln>
                </p:spPr>
                <p:txBody>
                  <a:bodyPr/>
                  <a:lstStyle/>
                  <a:p>
                    <a:endParaRPr lang="en-US"/>
                  </a:p>
                </p:txBody>
              </p:sp>
            </p:grpSp>
            <p:grpSp>
              <p:nvGrpSpPr>
                <p:cNvPr id="11282" name="Group 302"/>
                <p:cNvGrpSpPr>
                  <a:grpSpLocks/>
                </p:cNvGrpSpPr>
                <p:nvPr/>
              </p:nvGrpSpPr>
              <p:grpSpPr bwMode="auto">
                <a:xfrm>
                  <a:off x="4962" y="6538"/>
                  <a:ext cx="480" cy="1813"/>
                  <a:chOff x="2100" y="3798"/>
                  <a:chExt cx="480" cy="1812"/>
                </a:xfrm>
              </p:grpSpPr>
              <p:sp>
                <p:nvSpPr>
                  <p:cNvPr id="11284" name="AutoShape 303"/>
                  <p:cNvSpPr>
                    <a:spLocks noChangeArrowheads="1"/>
                  </p:cNvSpPr>
                  <p:nvPr/>
                </p:nvSpPr>
                <p:spPr bwMode="auto">
                  <a:xfrm>
                    <a:off x="2100" y="4506"/>
                    <a:ext cx="480" cy="756"/>
                  </a:xfrm>
                  <a:prstGeom prst="triangle">
                    <a:avLst>
                      <a:gd name="adj" fmla="val 50000"/>
                    </a:avLst>
                  </a:prstGeom>
                  <a:solidFill>
                    <a:srgbClr val="FF66CC"/>
                  </a:solidFill>
                  <a:ln w="9525">
                    <a:solidFill>
                      <a:srgbClr val="FF66CC"/>
                    </a:solidFill>
                    <a:miter lim="800000"/>
                    <a:headEnd/>
                    <a:tailEnd/>
                  </a:ln>
                </p:spPr>
                <p:txBody>
                  <a:bodyPr/>
                  <a:lstStyle/>
                  <a:p>
                    <a:endParaRPr lang="en-US"/>
                  </a:p>
                </p:txBody>
              </p:sp>
              <p:sp>
                <p:nvSpPr>
                  <p:cNvPr id="11285" name="Line 304"/>
                  <p:cNvSpPr>
                    <a:spLocks noChangeShapeType="1"/>
                  </p:cNvSpPr>
                  <p:nvPr/>
                </p:nvSpPr>
                <p:spPr bwMode="auto">
                  <a:xfrm>
                    <a:off x="2340" y="3798"/>
                    <a:ext cx="0" cy="1464"/>
                  </a:xfrm>
                  <a:prstGeom prst="line">
                    <a:avLst/>
                  </a:prstGeom>
                  <a:noFill/>
                  <a:ln w="28575">
                    <a:solidFill>
                      <a:srgbClr val="FF66CC"/>
                    </a:solidFill>
                    <a:round/>
                    <a:headEnd/>
                    <a:tailEnd/>
                  </a:ln>
                </p:spPr>
                <p:txBody>
                  <a:bodyPr/>
                  <a:lstStyle/>
                  <a:p>
                    <a:endParaRPr lang="en-US"/>
                  </a:p>
                </p:txBody>
              </p:sp>
              <p:sp>
                <p:nvSpPr>
                  <p:cNvPr id="11286" name="Line 305"/>
                  <p:cNvSpPr>
                    <a:spLocks noChangeShapeType="1"/>
                  </p:cNvSpPr>
                  <p:nvPr/>
                </p:nvSpPr>
                <p:spPr bwMode="auto">
                  <a:xfrm>
                    <a:off x="2340" y="4764"/>
                    <a:ext cx="0" cy="846"/>
                  </a:xfrm>
                  <a:prstGeom prst="line">
                    <a:avLst/>
                  </a:prstGeom>
                  <a:noFill/>
                  <a:ln w="3175">
                    <a:solidFill>
                      <a:srgbClr val="FF66CC"/>
                    </a:solidFill>
                    <a:round/>
                    <a:headEnd/>
                    <a:tailEnd/>
                  </a:ln>
                </p:spPr>
                <p:txBody>
                  <a:bodyPr/>
                  <a:lstStyle/>
                  <a:p>
                    <a:endParaRPr lang="en-US"/>
                  </a:p>
                </p:txBody>
              </p:sp>
            </p:grpSp>
            <p:sp>
              <p:nvSpPr>
                <p:cNvPr id="11283" name="Oval 306"/>
                <p:cNvSpPr>
                  <a:spLocks noChangeAspect="1" noChangeArrowheads="1"/>
                </p:cNvSpPr>
                <p:nvPr/>
              </p:nvSpPr>
              <p:spPr bwMode="auto">
                <a:xfrm>
                  <a:off x="5222" y="7113"/>
                  <a:ext cx="143" cy="145"/>
                </a:xfrm>
                <a:prstGeom prst="ellipse">
                  <a:avLst/>
                </a:prstGeom>
                <a:solidFill>
                  <a:srgbClr val="FF66CC"/>
                </a:solidFill>
                <a:ln w="9525">
                  <a:solidFill>
                    <a:srgbClr val="FF66CC"/>
                  </a:solidFill>
                  <a:round/>
                  <a:headEnd/>
                  <a:tailEnd/>
                </a:ln>
              </p:spPr>
              <p:txBody>
                <a:bodyPr/>
                <a:lstStyle/>
                <a:p>
                  <a:endParaRPr lang="en-US"/>
                </a:p>
              </p:txBody>
            </p:sp>
          </p:grpSp>
        </p:grpSp>
      </p:grpSp>
      <p:sp>
        <p:nvSpPr>
          <p:cNvPr id="11275" name="Footer Placeholder 314"/>
          <p:cNvSpPr>
            <a:spLocks noGrp="1"/>
          </p:cNvSpPr>
          <p:nvPr>
            <p:ph type="ftr" sz="quarter" idx="11"/>
          </p:nvPr>
        </p:nvSpPr>
        <p:spPr/>
        <p:txBody>
          <a:bodyPr/>
          <a:lstStyle/>
          <a:p>
            <a:r>
              <a:rPr lang="en-US" smtClean="0"/>
              <a:t>CNS Stockholm July 25 2011</a:t>
            </a:r>
            <a:endParaRPr lang="sv-SE"/>
          </a:p>
        </p:txBody>
      </p:sp>
      <p:pic>
        <p:nvPicPr>
          <p:cNvPr id="187394" name="Picture 2" descr="http://t0.gstatic.com/images?q=tbn:ANd9GcQOU8Zlxte2mSbrS1pst805Z8wmwFvKJNaY0MoRtFsupED1cVXpy6cSB0pZ"/>
          <p:cNvPicPr>
            <a:picLocks noChangeAspect="1" noChangeArrowheads="1"/>
          </p:cNvPicPr>
          <p:nvPr/>
        </p:nvPicPr>
        <p:blipFill>
          <a:blip r:embed="rId3" cstate="print"/>
          <a:srcRect/>
          <a:stretch>
            <a:fillRect/>
          </a:stretch>
        </p:blipFill>
        <p:spPr bwMode="auto">
          <a:xfrm>
            <a:off x="6501172" y="188640"/>
            <a:ext cx="1952625" cy="1209676"/>
          </a:xfrm>
          <a:prstGeom prst="rect">
            <a:avLst/>
          </a:prstGeom>
          <a:noFill/>
        </p:spPr>
      </p:pic>
      <p:pic>
        <p:nvPicPr>
          <p:cNvPr id="187396" name="Picture 4" descr="http://t1.gstatic.com/images?q=tbn:ANd9GcQA_sT5ONw0KQ-oJSe7iRJ0qVtMyVzPissUnJaETMDRSX0emXE5"/>
          <p:cNvPicPr>
            <a:picLocks noChangeAspect="1" noChangeArrowheads="1"/>
          </p:cNvPicPr>
          <p:nvPr/>
        </p:nvPicPr>
        <p:blipFill>
          <a:blip r:embed="rId4" cstate="print"/>
          <a:srcRect/>
          <a:stretch>
            <a:fillRect/>
          </a:stretch>
        </p:blipFill>
        <p:spPr bwMode="auto">
          <a:xfrm>
            <a:off x="740532" y="3068960"/>
            <a:ext cx="2844316" cy="2844316"/>
          </a:xfrm>
          <a:prstGeom prst="rect">
            <a:avLst/>
          </a:prstGeom>
          <a:noFill/>
        </p:spPr>
      </p:pic>
      <p:pic>
        <p:nvPicPr>
          <p:cNvPr id="313" name="Picture 307" descr="Face-Goblet"/>
          <p:cNvPicPr>
            <a:picLocks noChangeAspect="1" noChangeArrowheads="1"/>
          </p:cNvPicPr>
          <p:nvPr/>
        </p:nvPicPr>
        <p:blipFill>
          <a:blip r:embed="rId5" cstate="print"/>
          <a:srcRect l="2957" t="3199" b="2436"/>
          <a:stretch>
            <a:fillRect/>
          </a:stretch>
        </p:blipFill>
        <p:spPr bwMode="auto">
          <a:xfrm>
            <a:off x="884548" y="3392996"/>
            <a:ext cx="2363217" cy="2124236"/>
          </a:xfrm>
          <a:prstGeom prst="rect">
            <a:avLst/>
          </a:prstGeom>
          <a:noFill/>
          <a:ln w="9525">
            <a:noFill/>
            <a:miter lim="800000"/>
            <a:headEnd/>
            <a:tailEnd/>
          </a:ln>
        </p:spPr>
      </p:pic>
      <p:pic>
        <p:nvPicPr>
          <p:cNvPr id="312" name="Picture 319" descr="Gestalt7"/>
          <p:cNvPicPr>
            <a:picLocks noChangeAspect="1" noChangeArrowheads="1"/>
          </p:cNvPicPr>
          <p:nvPr/>
        </p:nvPicPr>
        <p:blipFill>
          <a:blip r:embed="rId6" cstate="print"/>
          <a:srcRect t="48102" b="44"/>
          <a:stretch>
            <a:fillRect/>
          </a:stretch>
        </p:blipFill>
        <p:spPr bwMode="auto">
          <a:xfrm>
            <a:off x="668524" y="3248980"/>
            <a:ext cx="3060701" cy="244827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7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021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312"/>
                                        </p:tgtEl>
                                        <p:attrNameLst>
                                          <p:attrName>style.visibility</p:attrName>
                                        </p:attrNameLst>
                                      </p:cBhvr>
                                      <p:to>
                                        <p:strVal val="visible"/>
                                      </p:to>
                                    </p:set>
                                  </p:childTnLst>
                                  <p:subTnLst>
                                    <p:set>
                                      <p:cBhvr override="childStyle">
                                        <p:cTn dur="1" fill="hold" display="0" masterRel="nextClick" afterEffect="1"/>
                                        <p:tgtEl>
                                          <p:spTgt spid="312"/>
                                        </p:tgtEl>
                                        <p:attrNameLst>
                                          <p:attrName>style.visibility</p:attrName>
                                        </p:attrNameLst>
                                      </p:cBhvr>
                                      <p:to>
                                        <p:strVal val="hidden"/>
                                      </p:to>
                                    </p:set>
                                  </p:subTnLst>
                                </p:cTn>
                              </p:par>
                              <p:par>
                                <p:cTn id="21" presetID="1" presetClass="entr" presetSubtype="0" fill="hold" nodeType="withEffect">
                                  <p:stCondLst>
                                    <p:cond delay="0"/>
                                  </p:stCondLst>
                                  <p:childTnLst>
                                    <p:set>
                                      <p:cBhvr>
                                        <p:cTn id="22" dur="1" fill="hold">
                                          <p:stCondLst>
                                            <p:cond delay="0"/>
                                          </p:stCondLst>
                                        </p:cTn>
                                        <p:tgtEl>
                                          <p:spTgt spid="350213">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021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50213">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50213">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50213">
                                            <p:txEl>
                                              <p:pRg st="5" end="5"/>
                                            </p:txEl>
                                          </p:spTgt>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313"/>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18739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50213">
                                            <p:txEl>
                                              <p:pRg st="6" end="6"/>
                                            </p:txEl>
                                          </p:spTgt>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187396"/>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50213">
                                            <p:txEl>
                                              <p:pRg st="7" end="7"/>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50213">
                                            <p:txEl>
                                              <p:pRg st="8" end="8"/>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50213">
                                            <p:txEl>
                                              <p:pRg st="9" end="9"/>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50213">
                                            <p:txEl>
                                              <p:pRg st="10" end="10"/>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5021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1113" y="277813"/>
            <a:ext cx="7380287" cy="954943"/>
          </a:xfrm>
        </p:spPr>
        <p:txBody>
          <a:bodyPr/>
          <a:lstStyle/>
          <a:p>
            <a:r>
              <a:rPr lang="sv-SE" dirty="0" smtClean="0"/>
              <a:t>Random long-range W?</a:t>
            </a:r>
            <a:endParaRPr lang="en-US" dirty="0"/>
          </a:p>
        </p:txBody>
      </p:sp>
      <p:sp>
        <p:nvSpPr>
          <p:cNvPr id="3" name="Footer Placeholder 2"/>
          <p:cNvSpPr>
            <a:spLocks noGrp="1"/>
          </p:cNvSpPr>
          <p:nvPr>
            <p:ph type="ftr" sz="quarter" idx="11"/>
          </p:nvPr>
        </p:nvSpPr>
        <p:spPr/>
        <p:txBody>
          <a:bodyPr/>
          <a:lstStyle/>
          <a:p>
            <a:r>
              <a:rPr lang="en-US" smtClean="0"/>
              <a:t>CNS Stockholm July 25 2011</a:t>
            </a:r>
            <a:endParaRPr lang="sv-SE"/>
          </a:p>
        </p:txBody>
      </p:sp>
      <p:pic>
        <p:nvPicPr>
          <p:cNvPr id="247810" name="Picture 2"/>
          <p:cNvPicPr>
            <a:picLocks noChangeAspect="1" noChangeArrowheads="1"/>
          </p:cNvPicPr>
          <p:nvPr/>
        </p:nvPicPr>
        <p:blipFill>
          <a:blip r:embed="rId3" cstate="print"/>
          <a:srcRect l="10762" r="7496"/>
          <a:stretch>
            <a:fillRect/>
          </a:stretch>
        </p:blipFill>
        <p:spPr bwMode="auto">
          <a:xfrm>
            <a:off x="1964668" y="1305272"/>
            <a:ext cx="6228692" cy="4572000"/>
          </a:xfrm>
          <a:prstGeom prst="rect">
            <a:avLst/>
          </a:prstGeom>
          <a:solidFill>
            <a:schemeClr val="tx1"/>
          </a:solidFill>
          <a:ln w="9525">
            <a:noFill/>
            <a:miter lim="800000"/>
            <a:headEnd/>
            <a:tailEnd/>
          </a:ln>
          <a:effectLst/>
        </p:spPr>
      </p:pic>
      <p:sp>
        <p:nvSpPr>
          <p:cNvPr id="5" name="Rectangle 7"/>
          <p:cNvSpPr txBox="1">
            <a:spLocks noChangeArrowheads="1"/>
          </p:cNvSpPr>
          <p:nvPr/>
        </p:nvSpPr>
        <p:spPr>
          <a:xfrm>
            <a:off x="825500" y="5929064"/>
            <a:ext cx="8459788" cy="488268"/>
          </a:xfrm>
          <a:prstGeom prst="rect">
            <a:avLst/>
          </a:prstGeom>
        </p:spPr>
        <p:txBody>
          <a:bodyPr>
            <a:normAutofit/>
          </a:bodyPr>
          <a:lstStyle/>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itchFamily="2" charset="2"/>
              <a:buChar char="n"/>
              <a:tabLst/>
              <a:defRPr/>
            </a:pPr>
            <a:r>
              <a:rPr kumimoji="0" lang="sv-SE"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Cortical pairwise connection statistics obeyed in both cases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6" name="Picture 4"/>
          <p:cNvPicPr>
            <a:picLocks noChangeAspect="1" noChangeArrowheads="1"/>
          </p:cNvPicPr>
          <p:nvPr/>
        </p:nvPicPr>
        <p:blipFill>
          <a:blip r:embed="rId3" cstate="print"/>
          <a:srcRect l="6510" r="6551" b="1176"/>
          <a:stretch>
            <a:fillRect/>
          </a:stretch>
        </p:blipFill>
        <p:spPr bwMode="auto">
          <a:xfrm>
            <a:off x="1640632" y="1791072"/>
            <a:ext cx="6624736" cy="4518248"/>
          </a:xfrm>
          <a:prstGeom prst="rect">
            <a:avLst/>
          </a:prstGeom>
          <a:solidFill>
            <a:schemeClr val="tx1"/>
          </a:solidFill>
          <a:ln w="9525">
            <a:noFill/>
            <a:miter lim="800000"/>
            <a:headEnd/>
            <a:tailEnd/>
          </a:ln>
          <a:effectLst/>
        </p:spPr>
      </p:pic>
      <p:sp>
        <p:nvSpPr>
          <p:cNvPr id="2" name="Title 1"/>
          <p:cNvSpPr>
            <a:spLocks noGrp="1"/>
          </p:cNvSpPr>
          <p:nvPr>
            <p:ph type="title"/>
          </p:nvPr>
        </p:nvSpPr>
        <p:spPr/>
        <p:txBody>
          <a:bodyPr/>
          <a:lstStyle/>
          <a:p>
            <a:r>
              <a:rPr lang="sv-SE" sz="4000" dirty="0" smtClean="0"/>
              <a:t>Stimulus during ground state + pattern completion</a:t>
            </a:r>
            <a:endParaRPr lang="en-US" sz="4000" dirty="0"/>
          </a:p>
        </p:txBody>
      </p:sp>
      <p:sp>
        <p:nvSpPr>
          <p:cNvPr id="6" name="Footer Placeholder 5"/>
          <p:cNvSpPr>
            <a:spLocks noGrp="1"/>
          </p:cNvSpPr>
          <p:nvPr>
            <p:ph type="ftr" sz="quarter" idx="11"/>
          </p:nvPr>
        </p:nvSpPr>
        <p:spPr/>
        <p:txBody>
          <a:bodyPr/>
          <a:lstStyle/>
          <a:p>
            <a:r>
              <a:rPr lang="en-US" smtClean="0"/>
              <a:t>CNS Stockholm July 25 2011</a:t>
            </a:r>
            <a:endParaRPr lang="sv-SE"/>
          </a:p>
        </p:txBody>
      </p:sp>
      <p:sp>
        <p:nvSpPr>
          <p:cNvPr id="9" name="TextBox 8"/>
          <p:cNvSpPr txBox="1"/>
          <p:nvPr/>
        </p:nvSpPr>
        <p:spPr>
          <a:xfrm>
            <a:off x="6321153" y="3283820"/>
            <a:ext cx="3348372" cy="1477328"/>
          </a:xfrm>
          <a:prstGeom prst="rect">
            <a:avLst/>
          </a:prstGeom>
          <a:solidFill>
            <a:schemeClr val="tx1"/>
          </a:solidFill>
        </p:spPr>
        <p:txBody>
          <a:bodyPr wrap="square" rtlCol="0">
            <a:spAutoFit/>
          </a:bodyPr>
          <a:lstStyle/>
          <a:p>
            <a:r>
              <a:rPr lang="sv-SE" b="1" dirty="0" smtClean="0">
                <a:solidFill>
                  <a:srgbClr val="FF6600"/>
                </a:solidFill>
              </a:rPr>
              <a:t>High input sensitivity</a:t>
            </a:r>
          </a:p>
          <a:p>
            <a:endParaRPr lang="sv-SE" b="1" dirty="0" smtClean="0">
              <a:solidFill>
                <a:srgbClr val="FF6600"/>
              </a:solidFill>
            </a:endParaRPr>
          </a:p>
          <a:p>
            <a:r>
              <a:rPr lang="sv-SE" b="1" dirty="0" smtClean="0">
                <a:solidFill>
                  <a:srgbClr val="FF6600"/>
                </a:solidFill>
              </a:rPr>
              <a:t>From groundstate to spontaneous wandering by excitation!</a:t>
            </a:r>
            <a:endParaRPr lang="en-US" b="1" dirty="0">
              <a:solidFill>
                <a:srgbClr val="FF6600"/>
              </a:solidFill>
            </a:endParaRPr>
          </a:p>
        </p:txBody>
      </p:sp>
      <p:grpSp>
        <p:nvGrpSpPr>
          <p:cNvPr id="20" name="Group 19"/>
          <p:cNvGrpSpPr/>
          <p:nvPr/>
        </p:nvGrpSpPr>
        <p:grpSpPr>
          <a:xfrm>
            <a:off x="2504728" y="2348880"/>
            <a:ext cx="5220580" cy="3564396"/>
            <a:chOff x="2504728" y="2348880"/>
            <a:chExt cx="5220580" cy="3564396"/>
          </a:xfrm>
        </p:grpSpPr>
        <p:grpSp>
          <p:nvGrpSpPr>
            <p:cNvPr id="15" name="Group 14"/>
            <p:cNvGrpSpPr/>
            <p:nvPr/>
          </p:nvGrpSpPr>
          <p:grpSpPr>
            <a:xfrm>
              <a:off x="2504728" y="2348880"/>
              <a:ext cx="5220580" cy="3564396"/>
              <a:chOff x="2504728" y="2420888"/>
              <a:chExt cx="5220580" cy="3564396"/>
            </a:xfrm>
          </p:grpSpPr>
          <p:pic>
            <p:nvPicPr>
              <p:cNvPr id="243714" name="Picture 2"/>
              <p:cNvPicPr>
                <a:picLocks noChangeAspect="1" noChangeArrowheads="1"/>
              </p:cNvPicPr>
              <p:nvPr/>
            </p:nvPicPr>
            <p:blipFill>
              <a:blip r:embed="rId4" cstate="print"/>
              <a:srcRect l="9896" t="5306" r="7146" b="1875"/>
              <a:stretch>
                <a:fillRect/>
              </a:stretch>
            </p:blipFill>
            <p:spPr bwMode="auto">
              <a:xfrm>
                <a:off x="3476836" y="2420888"/>
                <a:ext cx="4248472" cy="3564396"/>
              </a:xfrm>
              <a:prstGeom prst="rect">
                <a:avLst/>
              </a:prstGeom>
              <a:solidFill>
                <a:schemeClr val="tx1"/>
              </a:solidFill>
              <a:ln w="9525">
                <a:noFill/>
                <a:miter lim="800000"/>
                <a:headEnd/>
                <a:tailEnd/>
              </a:ln>
              <a:effectLst/>
            </p:spPr>
          </p:pic>
          <p:sp>
            <p:nvSpPr>
              <p:cNvPr id="12" name="Rectangle 11"/>
              <p:cNvSpPr/>
              <p:nvPr/>
            </p:nvSpPr>
            <p:spPr bwMode="auto">
              <a:xfrm>
                <a:off x="2504728" y="5625244"/>
                <a:ext cx="648072" cy="324036"/>
              </a:xfrm>
              <a:prstGeom prst="rect">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cs typeface="Arial" charset="0"/>
                </a:endParaRPr>
              </a:p>
            </p:txBody>
          </p:sp>
        </p:grpSp>
        <p:sp>
          <p:nvSpPr>
            <p:cNvPr id="18" name="TextBox 17"/>
            <p:cNvSpPr txBox="1"/>
            <p:nvPr/>
          </p:nvSpPr>
          <p:spPr>
            <a:xfrm>
              <a:off x="3548844" y="3275692"/>
              <a:ext cx="712054" cy="369332"/>
            </a:xfrm>
            <a:prstGeom prst="rect">
              <a:avLst/>
            </a:prstGeom>
            <a:noFill/>
          </p:spPr>
          <p:txBody>
            <a:bodyPr wrap="none" rtlCol="0">
              <a:spAutoFit/>
            </a:bodyPr>
            <a:lstStyle/>
            <a:p>
              <a:r>
                <a:rPr lang="sv-SE" dirty="0" smtClean="0">
                  <a:solidFill>
                    <a:srgbClr val="0033CC"/>
                  </a:solidFill>
                </a:rPr>
                <a:t>L2/3</a:t>
              </a:r>
              <a:endParaRPr lang="en-US" dirty="0">
                <a:solidFill>
                  <a:srgbClr val="0033CC"/>
                </a:solidFill>
              </a:endParaRPr>
            </a:p>
          </p:txBody>
        </p:sp>
        <p:sp>
          <p:nvSpPr>
            <p:cNvPr id="19" name="TextBox 18"/>
            <p:cNvSpPr txBox="1"/>
            <p:nvPr/>
          </p:nvSpPr>
          <p:spPr>
            <a:xfrm>
              <a:off x="3556514" y="5219908"/>
              <a:ext cx="460382" cy="369332"/>
            </a:xfrm>
            <a:prstGeom prst="rect">
              <a:avLst/>
            </a:prstGeom>
            <a:noFill/>
          </p:spPr>
          <p:txBody>
            <a:bodyPr wrap="none" rtlCol="0">
              <a:spAutoFit/>
            </a:bodyPr>
            <a:lstStyle/>
            <a:p>
              <a:r>
                <a:rPr lang="sv-SE" dirty="0" smtClean="0">
                  <a:solidFill>
                    <a:srgbClr val="0033CC"/>
                  </a:solidFill>
                </a:rPr>
                <a:t>L4</a:t>
              </a:r>
              <a:endParaRPr lang="en-US" dirty="0">
                <a:solidFill>
                  <a:srgbClr val="0033CC"/>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Stimulus during ground state</a:t>
            </a:r>
            <a:br>
              <a:rPr lang="sv-SE" dirty="0" smtClean="0"/>
            </a:br>
            <a:r>
              <a:rPr lang="sv-SE" sz="2400" dirty="0" smtClean="0"/>
              <a:t>Modulated for persistent activity</a:t>
            </a:r>
            <a:endParaRPr lang="en-US" dirty="0"/>
          </a:p>
        </p:txBody>
      </p:sp>
      <p:sp>
        <p:nvSpPr>
          <p:cNvPr id="3" name="Footer Placeholder 2"/>
          <p:cNvSpPr>
            <a:spLocks noGrp="1"/>
          </p:cNvSpPr>
          <p:nvPr>
            <p:ph type="ftr" sz="quarter" idx="11"/>
          </p:nvPr>
        </p:nvSpPr>
        <p:spPr/>
        <p:txBody>
          <a:bodyPr/>
          <a:lstStyle/>
          <a:p>
            <a:r>
              <a:rPr lang="en-US" smtClean="0"/>
              <a:t>CNS Stockholm July 25 2011</a:t>
            </a:r>
            <a:endParaRPr lang="sv-SE"/>
          </a:p>
        </p:txBody>
      </p:sp>
      <p:pic>
        <p:nvPicPr>
          <p:cNvPr id="202755" name="Picture 3"/>
          <p:cNvPicPr>
            <a:picLocks noChangeAspect="1" noChangeArrowheads="1"/>
          </p:cNvPicPr>
          <p:nvPr/>
        </p:nvPicPr>
        <p:blipFill>
          <a:blip r:embed="rId3" cstate="print"/>
          <a:srcRect l="6982" r="7496" b="1176"/>
          <a:stretch>
            <a:fillRect/>
          </a:stretch>
        </p:blipFill>
        <p:spPr bwMode="auto">
          <a:xfrm>
            <a:off x="1676636" y="1647056"/>
            <a:ext cx="6516724" cy="4518248"/>
          </a:xfrm>
          <a:prstGeom prst="rect">
            <a:avLst/>
          </a:prstGeom>
          <a:solidFill>
            <a:schemeClr val="tx1"/>
          </a:solid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Attractor rivalry</a:t>
            </a:r>
            <a:endParaRPr lang="en-US" dirty="0"/>
          </a:p>
        </p:txBody>
      </p:sp>
      <p:sp>
        <p:nvSpPr>
          <p:cNvPr id="4" name="Footer Placeholder 3"/>
          <p:cNvSpPr>
            <a:spLocks noGrp="1"/>
          </p:cNvSpPr>
          <p:nvPr>
            <p:ph type="ftr" sz="quarter" idx="11"/>
          </p:nvPr>
        </p:nvSpPr>
        <p:spPr/>
        <p:txBody>
          <a:bodyPr/>
          <a:lstStyle/>
          <a:p>
            <a:r>
              <a:rPr lang="en-US" smtClean="0"/>
              <a:t>CNS Stockholm July 25 2011</a:t>
            </a:r>
            <a:endParaRPr lang="sv-SE"/>
          </a:p>
        </p:txBody>
      </p:sp>
      <p:pic>
        <p:nvPicPr>
          <p:cNvPr id="245762" name="Picture 2"/>
          <p:cNvPicPr>
            <a:picLocks noChangeAspect="1" noChangeArrowheads="1"/>
          </p:cNvPicPr>
          <p:nvPr/>
        </p:nvPicPr>
        <p:blipFill>
          <a:blip r:embed="rId3" cstate="print"/>
          <a:srcRect l="10403" t="5113" r="6911" b="1176"/>
          <a:stretch>
            <a:fillRect/>
          </a:stretch>
        </p:blipFill>
        <p:spPr bwMode="auto">
          <a:xfrm>
            <a:off x="1928664" y="1340768"/>
            <a:ext cx="6084676" cy="4774130"/>
          </a:xfrm>
          <a:prstGeom prst="rect">
            <a:avLst/>
          </a:prstGeom>
          <a:solidFill>
            <a:schemeClr val="tx1"/>
          </a:solid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8100" y="1412776"/>
            <a:ext cx="8915400" cy="4932548"/>
          </a:xfrm>
        </p:spPr>
        <p:txBody>
          <a:bodyPr/>
          <a:lstStyle/>
          <a:p>
            <a:r>
              <a:rPr lang="sv-SE" sz="2400" u="sng" dirty="0" smtClean="0"/>
              <a:t>Can</a:t>
            </a:r>
            <a:r>
              <a:rPr lang="sv-SE" sz="2400" dirty="0" smtClean="0"/>
              <a:t> be implemented with biophysically detailed neurons and synapses</a:t>
            </a:r>
          </a:p>
          <a:p>
            <a:r>
              <a:rPr lang="sv-SE" sz="2400" dirty="0" smtClean="0"/>
              <a:t>Basic perceptual and memory functions</a:t>
            </a:r>
          </a:p>
          <a:p>
            <a:pPr lvl="1"/>
            <a:r>
              <a:rPr lang="sv-SE" sz="2000" dirty="0" smtClean="0"/>
              <a:t>Trained W</a:t>
            </a:r>
          </a:p>
          <a:p>
            <a:pPr lvl="1"/>
            <a:r>
              <a:rPr lang="sv-SE" sz="2000" dirty="0" smtClean="0"/>
              <a:t>Perceptual completion and rivalry</a:t>
            </a:r>
          </a:p>
          <a:p>
            <a:pPr lvl="1"/>
            <a:r>
              <a:rPr lang="sv-SE" sz="2000" dirty="0" smtClean="0"/>
              <a:t>Stimulus sensitivity</a:t>
            </a:r>
          </a:p>
          <a:p>
            <a:pPr lvl="1"/>
            <a:r>
              <a:rPr lang="sv-SE" sz="2000" dirty="0" smtClean="0"/>
              <a:t>Psychophysical reaction/processing times, 100 ms</a:t>
            </a:r>
          </a:p>
          <a:p>
            <a:pPr lvl="1"/>
            <a:r>
              <a:rPr lang="sv-SE" sz="2000" dirty="0" smtClean="0"/>
              <a:t>Theta, beta, and gamma power in LFP</a:t>
            </a:r>
          </a:p>
          <a:p>
            <a:pPr lvl="1"/>
            <a:endParaRPr lang="sv-SE" sz="2000" dirty="0" smtClean="0"/>
          </a:p>
          <a:p>
            <a:pPr lvl="1"/>
            <a:r>
              <a:rPr lang="sv-SE" sz="2000" dirty="0" smtClean="0"/>
              <a:t>But .... How many attractors can be stored? On-line STDP ...?</a:t>
            </a:r>
            <a:endParaRPr lang="sv-SE" sz="2400" dirty="0" smtClean="0"/>
          </a:p>
          <a:p>
            <a:r>
              <a:rPr lang="sv-SE" sz="2400" dirty="0" smtClean="0"/>
              <a:t>... and what about emergent dynamical properties, discharge patterns, oscillations?</a:t>
            </a:r>
            <a:endParaRPr lang="sv-SE" sz="2000" dirty="0" smtClean="0"/>
          </a:p>
          <a:p>
            <a:endParaRPr lang="en-US" sz="2400" dirty="0"/>
          </a:p>
        </p:txBody>
      </p:sp>
      <p:sp>
        <p:nvSpPr>
          <p:cNvPr id="3" name="Footer Placeholder 2"/>
          <p:cNvSpPr>
            <a:spLocks noGrp="1"/>
          </p:cNvSpPr>
          <p:nvPr>
            <p:ph type="ftr" sz="quarter" idx="11"/>
          </p:nvPr>
        </p:nvSpPr>
        <p:spPr/>
        <p:txBody>
          <a:bodyPr/>
          <a:lstStyle/>
          <a:p>
            <a:r>
              <a:rPr lang="en-US" smtClean="0"/>
              <a:t>CNS Stockholm July 25 2011</a:t>
            </a:r>
            <a:endParaRPr lang="sv-SE"/>
          </a:p>
        </p:txBody>
      </p:sp>
      <p:sp>
        <p:nvSpPr>
          <p:cNvPr id="6" name="Title 5"/>
          <p:cNvSpPr>
            <a:spLocks noGrp="1"/>
          </p:cNvSpPr>
          <p:nvPr>
            <p:ph type="title"/>
          </p:nvPr>
        </p:nvSpPr>
        <p:spPr/>
        <p:txBody>
          <a:bodyPr/>
          <a:lstStyle/>
          <a:p>
            <a:r>
              <a:rPr lang="sv-SE" dirty="0" smtClean="0"/>
              <a:t>Hebb’s theory - summary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663576" y="2499407"/>
            <a:ext cx="3857625" cy="3557885"/>
            <a:chOff x="663576" y="1988840"/>
            <a:chExt cx="3857625" cy="3557885"/>
          </a:xfrm>
        </p:grpSpPr>
        <p:sp>
          <p:nvSpPr>
            <p:cNvPr id="18" name="Rectangle 17"/>
            <p:cNvSpPr/>
            <p:nvPr/>
          </p:nvSpPr>
          <p:spPr bwMode="auto">
            <a:xfrm>
              <a:off x="668524" y="1988840"/>
              <a:ext cx="3852428" cy="288032"/>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cs typeface="Arial" charset="0"/>
              </a:endParaRPr>
            </a:p>
          </p:txBody>
        </p:sp>
        <p:grpSp>
          <p:nvGrpSpPr>
            <p:cNvPr id="24581" name="Group 13"/>
            <p:cNvGrpSpPr>
              <a:grpSpLocks/>
            </p:cNvGrpSpPr>
            <p:nvPr/>
          </p:nvGrpSpPr>
          <p:grpSpPr bwMode="auto">
            <a:xfrm>
              <a:off x="663576" y="2190750"/>
              <a:ext cx="3857625" cy="3355975"/>
              <a:chOff x="418" y="935"/>
              <a:chExt cx="2430" cy="2114"/>
            </a:xfrm>
          </p:grpSpPr>
          <p:pic>
            <p:nvPicPr>
              <p:cNvPr id="24594" name="Picture 8"/>
              <p:cNvPicPr>
                <a:picLocks noChangeAspect="1" noChangeArrowheads="1"/>
              </p:cNvPicPr>
              <p:nvPr/>
            </p:nvPicPr>
            <p:blipFill>
              <a:blip r:embed="rId3" cstate="print"/>
              <a:srcRect l="11697" t="6117" r="8205" b="9943"/>
              <a:stretch>
                <a:fillRect/>
              </a:stretch>
            </p:blipFill>
            <p:spPr bwMode="auto">
              <a:xfrm>
                <a:off x="418" y="935"/>
                <a:ext cx="2430" cy="2114"/>
              </a:xfrm>
              <a:prstGeom prst="rect">
                <a:avLst/>
              </a:prstGeom>
              <a:solidFill>
                <a:srgbClr val="FFFFFF"/>
              </a:solidFill>
              <a:ln w="9525">
                <a:noFill/>
                <a:miter lim="800000"/>
                <a:headEnd/>
                <a:tailEnd/>
              </a:ln>
            </p:spPr>
          </p:pic>
          <p:sp>
            <p:nvSpPr>
              <p:cNvPr id="24595" name="Text Box 12"/>
              <p:cNvSpPr txBox="1">
                <a:spLocks noChangeArrowheads="1"/>
              </p:cNvSpPr>
              <p:nvPr/>
            </p:nvSpPr>
            <p:spPr bwMode="auto">
              <a:xfrm>
                <a:off x="557" y="1752"/>
                <a:ext cx="672" cy="194"/>
              </a:xfrm>
              <a:prstGeom prst="rect">
                <a:avLst/>
              </a:prstGeom>
              <a:noFill/>
              <a:ln w="9525" algn="ctr">
                <a:noFill/>
                <a:miter lim="800000"/>
                <a:headEnd/>
                <a:tailEnd/>
              </a:ln>
            </p:spPr>
            <p:txBody>
              <a:bodyPr wrap="none">
                <a:spAutoFit/>
              </a:bodyPr>
              <a:lstStyle/>
              <a:p>
                <a:r>
                  <a:rPr lang="sv-SE" sz="1400">
                    <a:solidFill>
                      <a:schemeClr val="bg1"/>
                    </a:solidFill>
                  </a:rPr>
                  <a:t>1Hz/10Hz</a:t>
                </a:r>
              </a:p>
            </p:txBody>
          </p:sp>
        </p:grpSp>
      </p:grpSp>
      <p:sp>
        <p:nvSpPr>
          <p:cNvPr id="503810" name="Rectangle 2"/>
          <p:cNvSpPr>
            <a:spLocks noGrp="1" noChangeArrowheads="1"/>
          </p:cNvSpPr>
          <p:nvPr>
            <p:ph type="title"/>
          </p:nvPr>
        </p:nvSpPr>
        <p:spPr/>
        <p:txBody>
          <a:bodyPr rtlCol="0">
            <a:noAutofit/>
          </a:bodyPr>
          <a:lstStyle/>
          <a:p>
            <a:pPr eaLnBrk="1" fontAlgn="auto" hangingPunct="1">
              <a:spcAft>
                <a:spcPts val="0"/>
              </a:spcAft>
              <a:defRPr/>
            </a:pPr>
            <a:r>
              <a:rPr lang="en-US" sz="3600" dirty="0" smtClean="0"/>
              <a:t>Bistable, irregular low-rate firing, spike synchronization </a:t>
            </a:r>
            <a:br>
              <a:rPr lang="en-US" sz="3600" dirty="0" smtClean="0"/>
            </a:br>
            <a:r>
              <a:rPr lang="en-US" sz="1600" dirty="0" smtClean="0"/>
              <a:t>Lundqvist, Compte, Lansner PLOS Comp </a:t>
            </a:r>
            <a:r>
              <a:rPr lang="en-US" sz="1600" dirty="0" err="1" smtClean="0"/>
              <a:t>Biol</a:t>
            </a:r>
            <a:r>
              <a:rPr lang="en-US" sz="1600" dirty="0" smtClean="0"/>
              <a:t> 2010</a:t>
            </a:r>
          </a:p>
        </p:txBody>
      </p:sp>
      <p:sp>
        <p:nvSpPr>
          <p:cNvPr id="24580" name="Footer Placeholder 23"/>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US" smtClean="0">
                <a:cs typeface="Arial" charset="0"/>
              </a:rPr>
              <a:t>CNS Stockholm July 25 2011</a:t>
            </a:r>
            <a:endParaRPr lang="sv-SE">
              <a:cs typeface="Arial" charset="0"/>
            </a:endParaRPr>
          </a:p>
        </p:txBody>
      </p:sp>
      <p:grpSp>
        <p:nvGrpSpPr>
          <p:cNvPr id="3" name="Group 4"/>
          <p:cNvGrpSpPr>
            <a:grpSpLocks/>
          </p:cNvGrpSpPr>
          <p:nvPr/>
        </p:nvGrpSpPr>
        <p:grpSpPr bwMode="auto">
          <a:xfrm>
            <a:off x="4700589" y="2825144"/>
            <a:ext cx="4752976" cy="2835275"/>
            <a:chOff x="808" y="7563"/>
            <a:chExt cx="10442" cy="5418"/>
          </a:xfrm>
        </p:grpSpPr>
        <p:pic>
          <p:nvPicPr>
            <p:cNvPr id="24592" name="Picture 5"/>
            <p:cNvPicPr>
              <a:picLocks noChangeAspect="1" noChangeArrowheads="1"/>
            </p:cNvPicPr>
            <p:nvPr/>
          </p:nvPicPr>
          <p:blipFill>
            <a:blip r:embed="rId4" cstate="print"/>
            <a:srcRect/>
            <a:stretch>
              <a:fillRect/>
            </a:stretch>
          </p:blipFill>
          <p:spPr bwMode="auto">
            <a:xfrm>
              <a:off x="808" y="7563"/>
              <a:ext cx="3227" cy="5418"/>
            </a:xfrm>
            <a:prstGeom prst="rect">
              <a:avLst/>
            </a:prstGeom>
            <a:solidFill>
              <a:srgbClr val="FFFFFF"/>
            </a:solidFill>
            <a:ln w="9525">
              <a:noFill/>
              <a:miter lim="800000"/>
              <a:headEnd/>
              <a:tailEnd/>
            </a:ln>
          </p:spPr>
        </p:pic>
        <p:pic>
          <p:nvPicPr>
            <p:cNvPr id="24593" name="Picture 6"/>
            <p:cNvPicPr>
              <a:picLocks noChangeAspect="1" noChangeArrowheads="1"/>
            </p:cNvPicPr>
            <p:nvPr/>
          </p:nvPicPr>
          <p:blipFill>
            <a:blip r:embed="rId5" cstate="print"/>
            <a:srcRect l="9299" t="13777" r="8354" b="5544"/>
            <a:stretch>
              <a:fillRect/>
            </a:stretch>
          </p:blipFill>
          <p:spPr bwMode="auto">
            <a:xfrm>
              <a:off x="4035" y="8340"/>
              <a:ext cx="7215" cy="4095"/>
            </a:xfrm>
            <a:prstGeom prst="rect">
              <a:avLst/>
            </a:prstGeom>
            <a:solidFill>
              <a:srgbClr val="FFFFFF"/>
            </a:solidFill>
            <a:ln w="9525">
              <a:noFill/>
              <a:miter lim="800000"/>
              <a:headEnd/>
              <a:tailEnd/>
            </a:ln>
          </p:spPr>
        </p:pic>
      </p:grpSp>
      <p:sp>
        <p:nvSpPr>
          <p:cNvPr id="24583" name="Text Box 22"/>
          <p:cNvSpPr txBox="1">
            <a:spLocks noChangeArrowheads="1"/>
          </p:cNvSpPr>
          <p:nvPr/>
        </p:nvSpPr>
        <p:spPr bwMode="auto">
          <a:xfrm>
            <a:off x="1593850" y="4728555"/>
            <a:ext cx="2387600" cy="304800"/>
          </a:xfrm>
          <a:prstGeom prst="rect">
            <a:avLst/>
          </a:prstGeom>
          <a:noFill/>
          <a:ln w="9525" algn="ctr">
            <a:noFill/>
            <a:miter lim="800000"/>
            <a:headEnd/>
            <a:tailEnd/>
          </a:ln>
        </p:spPr>
        <p:txBody>
          <a:bodyPr>
            <a:spAutoFit/>
          </a:bodyPr>
          <a:lstStyle/>
          <a:p>
            <a:r>
              <a:rPr lang="sv-SE" sz="1400">
                <a:solidFill>
                  <a:srgbClr val="1C1C1C"/>
                </a:solidFill>
              </a:rPr>
              <a:t>Foreground neurons</a:t>
            </a:r>
          </a:p>
        </p:txBody>
      </p:sp>
      <p:grpSp>
        <p:nvGrpSpPr>
          <p:cNvPr id="4" name="Group 18"/>
          <p:cNvGrpSpPr>
            <a:grpSpLocks/>
          </p:cNvGrpSpPr>
          <p:nvPr/>
        </p:nvGrpSpPr>
        <p:grpSpPr bwMode="auto">
          <a:xfrm>
            <a:off x="739777" y="3660167"/>
            <a:ext cx="3744913" cy="2305050"/>
            <a:chOff x="466" y="1570"/>
            <a:chExt cx="2359" cy="1452"/>
          </a:xfrm>
        </p:grpSpPr>
        <p:sp>
          <p:nvSpPr>
            <p:cNvPr id="24588" name="Line 14"/>
            <p:cNvSpPr>
              <a:spLocks noChangeShapeType="1"/>
            </p:cNvSpPr>
            <p:nvPr/>
          </p:nvSpPr>
          <p:spPr bwMode="auto">
            <a:xfrm flipH="1">
              <a:off x="466" y="1570"/>
              <a:ext cx="1565" cy="771"/>
            </a:xfrm>
            <a:prstGeom prst="line">
              <a:avLst/>
            </a:prstGeom>
            <a:noFill/>
            <a:ln w="28575">
              <a:solidFill>
                <a:srgbClr val="FF9933"/>
              </a:solidFill>
              <a:round/>
              <a:headEnd/>
              <a:tailEnd/>
            </a:ln>
          </p:spPr>
          <p:txBody>
            <a:bodyPr wrap="none" anchor="ctr"/>
            <a:lstStyle/>
            <a:p>
              <a:endParaRPr lang="en-US"/>
            </a:p>
          </p:txBody>
        </p:sp>
        <p:sp>
          <p:nvSpPr>
            <p:cNvPr id="24589" name="Line 15"/>
            <p:cNvSpPr>
              <a:spLocks noChangeShapeType="1"/>
            </p:cNvSpPr>
            <p:nvPr/>
          </p:nvSpPr>
          <p:spPr bwMode="auto">
            <a:xfrm>
              <a:off x="2236" y="1570"/>
              <a:ext cx="589" cy="771"/>
            </a:xfrm>
            <a:prstGeom prst="line">
              <a:avLst/>
            </a:prstGeom>
            <a:noFill/>
            <a:ln w="28575">
              <a:solidFill>
                <a:srgbClr val="FF9933"/>
              </a:solidFill>
              <a:round/>
              <a:headEnd/>
              <a:tailEnd/>
            </a:ln>
          </p:spPr>
          <p:txBody>
            <a:bodyPr wrap="none" anchor="ctr"/>
            <a:lstStyle/>
            <a:p>
              <a:endParaRPr lang="en-US"/>
            </a:p>
          </p:txBody>
        </p:sp>
        <p:sp>
          <p:nvSpPr>
            <p:cNvPr id="24590" name="Line 16"/>
            <p:cNvSpPr>
              <a:spLocks noChangeShapeType="1"/>
            </p:cNvSpPr>
            <p:nvPr/>
          </p:nvSpPr>
          <p:spPr bwMode="auto">
            <a:xfrm>
              <a:off x="466" y="2387"/>
              <a:ext cx="0" cy="635"/>
            </a:xfrm>
            <a:prstGeom prst="line">
              <a:avLst/>
            </a:prstGeom>
            <a:noFill/>
            <a:ln w="28575">
              <a:solidFill>
                <a:srgbClr val="FF9933"/>
              </a:solidFill>
              <a:prstDash val="dash"/>
              <a:round/>
              <a:headEnd/>
              <a:tailEnd/>
            </a:ln>
          </p:spPr>
          <p:txBody>
            <a:bodyPr wrap="none" anchor="ctr"/>
            <a:lstStyle/>
            <a:p>
              <a:endParaRPr lang="en-US"/>
            </a:p>
          </p:txBody>
        </p:sp>
        <p:sp>
          <p:nvSpPr>
            <p:cNvPr id="24591" name="Line 17"/>
            <p:cNvSpPr>
              <a:spLocks noChangeShapeType="1"/>
            </p:cNvSpPr>
            <p:nvPr/>
          </p:nvSpPr>
          <p:spPr bwMode="auto">
            <a:xfrm>
              <a:off x="2825" y="2387"/>
              <a:ext cx="0" cy="635"/>
            </a:xfrm>
            <a:prstGeom prst="line">
              <a:avLst/>
            </a:prstGeom>
            <a:noFill/>
            <a:ln w="28575">
              <a:solidFill>
                <a:srgbClr val="FF9933"/>
              </a:solidFill>
              <a:prstDash val="dash"/>
              <a:round/>
              <a:headEnd/>
              <a:tailEnd/>
            </a:ln>
          </p:spPr>
          <p:txBody>
            <a:bodyPr wrap="none" anchor="ctr"/>
            <a:lstStyle/>
            <a:p>
              <a:endParaRPr lang="en-US"/>
            </a:p>
          </p:txBody>
        </p:sp>
      </p:grpSp>
      <p:sp>
        <p:nvSpPr>
          <p:cNvPr id="22" name="Text Box 23"/>
          <p:cNvSpPr txBox="1">
            <a:spLocks noChangeArrowheads="1"/>
          </p:cNvSpPr>
          <p:nvPr/>
        </p:nvSpPr>
        <p:spPr bwMode="auto">
          <a:xfrm>
            <a:off x="754064" y="2552094"/>
            <a:ext cx="4344987" cy="276225"/>
          </a:xfrm>
          <a:prstGeom prst="rect">
            <a:avLst/>
          </a:prstGeom>
          <a:noFill/>
          <a:ln w="9525" algn="ctr">
            <a:noFill/>
            <a:miter lim="800000"/>
            <a:headEnd/>
            <a:tailEnd/>
          </a:ln>
        </p:spPr>
        <p:txBody>
          <a:bodyPr>
            <a:spAutoFit/>
          </a:bodyPr>
          <a:lstStyle/>
          <a:p>
            <a:r>
              <a:rPr lang="sv-SE" sz="1200" dirty="0">
                <a:solidFill>
                  <a:srgbClr val="0070C0"/>
                </a:solidFill>
              </a:rPr>
              <a:t>Ground state             Active (memory) state</a:t>
            </a:r>
          </a:p>
        </p:txBody>
      </p:sp>
      <p:sp>
        <p:nvSpPr>
          <p:cNvPr id="20" name="Rectangle 19"/>
          <p:cNvSpPr/>
          <p:nvPr/>
        </p:nvSpPr>
        <p:spPr bwMode="auto">
          <a:xfrm>
            <a:off x="668524" y="4803663"/>
            <a:ext cx="3816424" cy="1188132"/>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cs typeface="Arial" charset="0"/>
            </a:endParaRPr>
          </a:p>
        </p:txBody>
      </p:sp>
      <p:sp>
        <p:nvSpPr>
          <p:cNvPr id="21" name="TextBox 20"/>
          <p:cNvSpPr txBox="1"/>
          <p:nvPr/>
        </p:nvSpPr>
        <p:spPr>
          <a:xfrm>
            <a:off x="4556956" y="2031355"/>
            <a:ext cx="5335115" cy="646331"/>
          </a:xfrm>
          <a:prstGeom prst="rect">
            <a:avLst/>
          </a:prstGeom>
          <a:noFill/>
        </p:spPr>
        <p:txBody>
          <a:bodyPr wrap="none" rtlCol="0">
            <a:spAutoFit/>
          </a:bodyPr>
          <a:lstStyle/>
          <a:p>
            <a:r>
              <a:rPr lang="sv-SE" dirty="0" smtClean="0"/>
              <a:t>Balanced excitation-inhibition</a:t>
            </a:r>
          </a:p>
          <a:p>
            <a:r>
              <a:rPr lang="sv-SE" dirty="0" smtClean="0"/>
              <a:t>High CV in both states, &gt;1 during ”hopping”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ChangeArrowheads="1"/>
          </p:cNvSpPr>
          <p:nvPr>
            <p:ph type="title"/>
          </p:nvPr>
        </p:nvSpPr>
        <p:spPr>
          <a:xfrm>
            <a:off x="1244601" y="242888"/>
            <a:ext cx="7416800" cy="882650"/>
          </a:xfrm>
        </p:spPr>
        <p:txBody>
          <a:bodyPr rtlCol="0">
            <a:normAutofit fontScale="90000"/>
          </a:bodyPr>
          <a:lstStyle/>
          <a:p>
            <a:pPr eaLnBrk="1" fontAlgn="auto" hangingPunct="1">
              <a:spcAft>
                <a:spcPts val="0"/>
              </a:spcAft>
              <a:defRPr/>
            </a:pPr>
            <a:r>
              <a:rPr lang="sv-SE" dirty="0" smtClean="0"/>
              <a:t>Spiking activity</a:t>
            </a:r>
            <a:br>
              <a:rPr lang="sv-SE" dirty="0" smtClean="0"/>
            </a:br>
            <a:r>
              <a:rPr lang="sv-SE" sz="2800" dirty="0" smtClean="0"/>
              <a:t>in ground and active state</a:t>
            </a:r>
            <a:endParaRPr lang="en-US" sz="2800" dirty="0" smtClean="0"/>
          </a:p>
        </p:txBody>
      </p:sp>
      <p:sp>
        <p:nvSpPr>
          <p:cNvPr id="28675" name="Rectangle 3"/>
          <p:cNvSpPr>
            <a:spLocks noGrp="1" noChangeArrowheads="1"/>
          </p:cNvSpPr>
          <p:nvPr>
            <p:ph idx="1"/>
          </p:nvPr>
        </p:nvSpPr>
        <p:spPr>
          <a:xfrm>
            <a:off x="26989" y="1708336"/>
            <a:ext cx="4962525" cy="2044700"/>
          </a:xfrm>
        </p:spPr>
        <p:txBody>
          <a:bodyPr/>
          <a:lstStyle/>
          <a:p>
            <a:pPr eaLnBrk="1" hangingPunct="1">
              <a:lnSpc>
                <a:spcPct val="80000"/>
              </a:lnSpc>
              <a:buFont typeface="Arial" charset="0"/>
              <a:buChar char="•"/>
            </a:pPr>
            <a:r>
              <a:rPr lang="sv-SE" sz="2000" dirty="0" smtClean="0">
                <a:latin typeface="Arial" charset="0"/>
                <a:cs typeface="Arial" charset="0"/>
              </a:rPr>
              <a:t>Ground state – diffuse</a:t>
            </a:r>
          </a:p>
          <a:p>
            <a:pPr eaLnBrk="1" hangingPunct="1">
              <a:lnSpc>
                <a:spcPct val="80000"/>
              </a:lnSpc>
              <a:buFont typeface="Arial" charset="0"/>
              <a:buChar char="•"/>
            </a:pPr>
            <a:r>
              <a:rPr lang="sv-SE" sz="2000" dirty="0" smtClean="0">
                <a:latin typeface="Arial" charset="0"/>
                <a:cs typeface="Arial" charset="0"/>
              </a:rPr>
              <a:t>Active state – focused</a:t>
            </a:r>
          </a:p>
          <a:p>
            <a:pPr eaLnBrk="1" hangingPunct="1">
              <a:lnSpc>
                <a:spcPct val="80000"/>
              </a:lnSpc>
              <a:buFont typeface="Arial" charset="0"/>
              <a:buChar char="•"/>
            </a:pPr>
            <a:r>
              <a:rPr lang="sv-SE" sz="2000" dirty="0" smtClean="0">
                <a:latin typeface="Arial" charset="0"/>
                <a:cs typeface="Arial" charset="0"/>
              </a:rPr>
              <a:t>V</a:t>
            </a:r>
            <a:r>
              <a:rPr lang="sv-SE" sz="2000" baseline="-25000" dirty="0" smtClean="0">
                <a:latin typeface="Arial" charset="0"/>
                <a:cs typeface="Arial" charset="0"/>
              </a:rPr>
              <a:t>m</a:t>
            </a:r>
            <a:r>
              <a:rPr lang="sv-SE" sz="2000" dirty="0" smtClean="0">
                <a:latin typeface="Arial" charset="0"/>
                <a:cs typeface="Arial" charset="0"/>
              </a:rPr>
              <a:t> is oscillatory</a:t>
            </a:r>
          </a:p>
          <a:p>
            <a:pPr lvl="1" eaLnBrk="1" hangingPunct="1">
              <a:lnSpc>
                <a:spcPct val="80000"/>
              </a:lnSpc>
              <a:buFont typeface="Arial" charset="0"/>
              <a:buChar char="•"/>
            </a:pPr>
            <a:r>
              <a:rPr lang="sv-SE" sz="1800" dirty="0" smtClean="0">
                <a:latin typeface="Arial" charset="0"/>
                <a:cs typeface="Arial" charset="0"/>
              </a:rPr>
              <a:t>Foreground neurons lead</a:t>
            </a:r>
          </a:p>
          <a:p>
            <a:pPr lvl="1" eaLnBrk="1" hangingPunct="1">
              <a:lnSpc>
                <a:spcPct val="80000"/>
              </a:lnSpc>
              <a:buFont typeface="Arial" charset="0"/>
              <a:buChar char="•"/>
            </a:pPr>
            <a:r>
              <a:rPr lang="sv-SE" sz="1800" dirty="0" smtClean="0">
                <a:latin typeface="Arial" charset="0"/>
                <a:cs typeface="Arial" charset="0"/>
              </a:rPr>
              <a:t>Race condition, Fries et al. TINS 2007</a:t>
            </a:r>
          </a:p>
          <a:p>
            <a:pPr eaLnBrk="1" hangingPunct="1">
              <a:lnSpc>
                <a:spcPct val="80000"/>
              </a:lnSpc>
              <a:buFont typeface="Arial" charset="0"/>
              <a:buChar char="•"/>
            </a:pPr>
            <a:r>
              <a:rPr lang="sv-SE" sz="2000" dirty="0" smtClean="0">
                <a:latin typeface="Arial" charset="0"/>
                <a:cs typeface="Arial" charset="0"/>
              </a:rPr>
              <a:t>Same number of spikes in ground and active states</a:t>
            </a:r>
          </a:p>
        </p:txBody>
      </p:sp>
      <p:sp>
        <p:nvSpPr>
          <p:cNvPr id="26632" name="Footer Placeholder 60"/>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US" smtClean="0">
                <a:cs typeface="Arial" charset="0"/>
              </a:rPr>
              <a:t>CNS Stockholm July 25 2011</a:t>
            </a:r>
            <a:endParaRPr lang="sv-SE">
              <a:cs typeface="Arial" charset="0"/>
            </a:endParaRPr>
          </a:p>
        </p:txBody>
      </p:sp>
      <p:grpSp>
        <p:nvGrpSpPr>
          <p:cNvPr id="2" name="Group 4"/>
          <p:cNvGrpSpPr>
            <a:grpSpLocks/>
          </p:cNvGrpSpPr>
          <p:nvPr/>
        </p:nvGrpSpPr>
        <p:grpSpPr bwMode="auto">
          <a:xfrm>
            <a:off x="3044788" y="3703312"/>
            <a:ext cx="6738976" cy="2642011"/>
            <a:chOff x="1782" y="2228"/>
            <a:chExt cx="4377" cy="1716"/>
          </a:xfrm>
        </p:grpSpPr>
        <p:pic>
          <p:nvPicPr>
            <p:cNvPr id="26681" name="Picture 5"/>
            <p:cNvPicPr>
              <a:picLocks noChangeAspect="1" noChangeArrowheads="1"/>
            </p:cNvPicPr>
            <p:nvPr/>
          </p:nvPicPr>
          <p:blipFill>
            <a:blip r:embed="rId3" cstate="print"/>
            <a:srcRect/>
            <a:stretch>
              <a:fillRect/>
            </a:stretch>
          </p:blipFill>
          <p:spPr bwMode="auto">
            <a:xfrm>
              <a:off x="1782" y="2228"/>
              <a:ext cx="4377" cy="1716"/>
            </a:xfrm>
            <a:prstGeom prst="rect">
              <a:avLst/>
            </a:prstGeom>
            <a:noFill/>
            <a:ln w="9525">
              <a:noFill/>
              <a:miter lim="800000"/>
              <a:headEnd/>
              <a:tailEnd/>
            </a:ln>
          </p:spPr>
        </p:pic>
        <p:sp>
          <p:nvSpPr>
            <p:cNvPr id="26682" name="Line 6"/>
            <p:cNvSpPr>
              <a:spLocks noChangeShapeType="1"/>
            </p:cNvSpPr>
            <p:nvPr/>
          </p:nvSpPr>
          <p:spPr bwMode="auto">
            <a:xfrm>
              <a:off x="3982" y="3449"/>
              <a:ext cx="635" cy="0"/>
            </a:xfrm>
            <a:prstGeom prst="line">
              <a:avLst/>
            </a:prstGeom>
            <a:noFill/>
            <a:ln w="38100">
              <a:solidFill>
                <a:schemeClr val="bg2"/>
              </a:solidFill>
              <a:round/>
              <a:headEnd/>
              <a:tailEnd/>
            </a:ln>
          </p:spPr>
          <p:txBody>
            <a:bodyPr anchor="ctr"/>
            <a:lstStyle/>
            <a:p>
              <a:endParaRPr lang="en-US"/>
            </a:p>
          </p:txBody>
        </p:sp>
      </p:grpSp>
      <p:grpSp>
        <p:nvGrpSpPr>
          <p:cNvPr id="3" name="Group 7"/>
          <p:cNvGrpSpPr>
            <a:grpSpLocks/>
          </p:cNvGrpSpPr>
          <p:nvPr/>
        </p:nvGrpSpPr>
        <p:grpSpPr bwMode="auto">
          <a:xfrm>
            <a:off x="4535489" y="1520825"/>
            <a:ext cx="1512887" cy="1512888"/>
            <a:chOff x="2553" y="958"/>
            <a:chExt cx="953" cy="953"/>
          </a:xfrm>
        </p:grpSpPr>
        <p:sp>
          <p:nvSpPr>
            <p:cNvPr id="26657" name="Oval 8"/>
            <p:cNvSpPr>
              <a:spLocks noChangeArrowheads="1"/>
            </p:cNvSpPr>
            <p:nvPr/>
          </p:nvSpPr>
          <p:spPr bwMode="auto">
            <a:xfrm>
              <a:off x="2553" y="958"/>
              <a:ext cx="953" cy="953"/>
            </a:xfrm>
            <a:prstGeom prst="ellipse">
              <a:avLst/>
            </a:prstGeom>
            <a:noFill/>
            <a:ln w="12700" algn="ctr">
              <a:solidFill>
                <a:schemeClr val="tx1"/>
              </a:solidFill>
              <a:round/>
              <a:headEnd/>
              <a:tailEnd/>
            </a:ln>
          </p:spPr>
          <p:txBody>
            <a:bodyPr wrap="none" anchor="ctr"/>
            <a:lstStyle/>
            <a:p>
              <a:endParaRPr lang="en-US"/>
            </a:p>
          </p:txBody>
        </p:sp>
        <p:sp>
          <p:nvSpPr>
            <p:cNvPr id="26658" name="Oval 9"/>
            <p:cNvSpPr>
              <a:spLocks noChangeArrowheads="1"/>
            </p:cNvSpPr>
            <p:nvPr/>
          </p:nvSpPr>
          <p:spPr bwMode="auto">
            <a:xfrm>
              <a:off x="3029" y="1026"/>
              <a:ext cx="114" cy="114"/>
            </a:xfrm>
            <a:prstGeom prst="ellipse">
              <a:avLst/>
            </a:prstGeom>
            <a:solidFill>
              <a:srgbClr val="99CCFF"/>
            </a:solidFill>
            <a:ln w="12700" algn="ctr">
              <a:noFill/>
              <a:round/>
              <a:headEnd/>
              <a:tailEnd/>
            </a:ln>
          </p:spPr>
          <p:txBody>
            <a:bodyPr wrap="none" anchor="ctr"/>
            <a:lstStyle/>
            <a:p>
              <a:endParaRPr lang="en-US"/>
            </a:p>
          </p:txBody>
        </p:sp>
        <p:sp>
          <p:nvSpPr>
            <p:cNvPr id="26659" name="Oval 10"/>
            <p:cNvSpPr>
              <a:spLocks noChangeArrowheads="1"/>
            </p:cNvSpPr>
            <p:nvPr/>
          </p:nvSpPr>
          <p:spPr bwMode="auto">
            <a:xfrm>
              <a:off x="3142" y="1139"/>
              <a:ext cx="114" cy="114"/>
            </a:xfrm>
            <a:prstGeom prst="ellipse">
              <a:avLst/>
            </a:prstGeom>
            <a:solidFill>
              <a:srgbClr val="99CCFF"/>
            </a:solidFill>
            <a:ln w="12700" algn="ctr">
              <a:noFill/>
              <a:round/>
              <a:headEnd/>
              <a:tailEnd/>
            </a:ln>
          </p:spPr>
          <p:txBody>
            <a:bodyPr wrap="none" anchor="ctr"/>
            <a:lstStyle/>
            <a:p>
              <a:endParaRPr lang="en-US"/>
            </a:p>
          </p:txBody>
        </p:sp>
        <p:sp>
          <p:nvSpPr>
            <p:cNvPr id="26660" name="Oval 11"/>
            <p:cNvSpPr>
              <a:spLocks noChangeArrowheads="1"/>
            </p:cNvSpPr>
            <p:nvPr/>
          </p:nvSpPr>
          <p:spPr bwMode="auto">
            <a:xfrm>
              <a:off x="2961" y="1162"/>
              <a:ext cx="114" cy="114"/>
            </a:xfrm>
            <a:prstGeom prst="ellipse">
              <a:avLst/>
            </a:prstGeom>
            <a:solidFill>
              <a:srgbClr val="99CCFF"/>
            </a:solidFill>
            <a:ln w="12700" algn="ctr">
              <a:noFill/>
              <a:round/>
              <a:headEnd/>
              <a:tailEnd/>
            </a:ln>
          </p:spPr>
          <p:txBody>
            <a:bodyPr wrap="none" anchor="ctr"/>
            <a:lstStyle/>
            <a:p>
              <a:endParaRPr lang="en-US"/>
            </a:p>
          </p:txBody>
        </p:sp>
        <p:sp>
          <p:nvSpPr>
            <p:cNvPr id="26661" name="Oval 12"/>
            <p:cNvSpPr>
              <a:spLocks noChangeArrowheads="1"/>
            </p:cNvSpPr>
            <p:nvPr/>
          </p:nvSpPr>
          <p:spPr bwMode="auto">
            <a:xfrm>
              <a:off x="3324" y="1230"/>
              <a:ext cx="114" cy="114"/>
            </a:xfrm>
            <a:prstGeom prst="ellipse">
              <a:avLst/>
            </a:prstGeom>
            <a:solidFill>
              <a:srgbClr val="99CCFF"/>
            </a:solidFill>
            <a:ln w="12700" algn="ctr">
              <a:noFill/>
              <a:round/>
              <a:headEnd/>
              <a:tailEnd/>
            </a:ln>
          </p:spPr>
          <p:txBody>
            <a:bodyPr wrap="none" anchor="ctr"/>
            <a:lstStyle/>
            <a:p>
              <a:endParaRPr lang="en-US"/>
            </a:p>
          </p:txBody>
        </p:sp>
        <p:sp>
          <p:nvSpPr>
            <p:cNvPr id="26662" name="Oval 13"/>
            <p:cNvSpPr>
              <a:spLocks noChangeArrowheads="1"/>
            </p:cNvSpPr>
            <p:nvPr/>
          </p:nvSpPr>
          <p:spPr bwMode="auto">
            <a:xfrm>
              <a:off x="3324" y="1434"/>
              <a:ext cx="114" cy="114"/>
            </a:xfrm>
            <a:prstGeom prst="ellipse">
              <a:avLst/>
            </a:prstGeom>
            <a:solidFill>
              <a:srgbClr val="99CCFF"/>
            </a:solidFill>
            <a:ln w="12700" algn="ctr">
              <a:noFill/>
              <a:round/>
              <a:headEnd/>
              <a:tailEnd/>
            </a:ln>
          </p:spPr>
          <p:txBody>
            <a:bodyPr wrap="none" anchor="ctr"/>
            <a:lstStyle/>
            <a:p>
              <a:endParaRPr lang="en-US"/>
            </a:p>
          </p:txBody>
        </p:sp>
        <p:sp>
          <p:nvSpPr>
            <p:cNvPr id="26663" name="Oval 14"/>
            <p:cNvSpPr>
              <a:spLocks noChangeArrowheads="1"/>
            </p:cNvSpPr>
            <p:nvPr/>
          </p:nvSpPr>
          <p:spPr bwMode="auto">
            <a:xfrm>
              <a:off x="3075" y="1275"/>
              <a:ext cx="114" cy="114"/>
            </a:xfrm>
            <a:prstGeom prst="ellipse">
              <a:avLst/>
            </a:prstGeom>
            <a:solidFill>
              <a:srgbClr val="99CCFF"/>
            </a:solidFill>
            <a:ln w="12700" algn="ctr">
              <a:noFill/>
              <a:round/>
              <a:headEnd/>
              <a:tailEnd/>
            </a:ln>
          </p:spPr>
          <p:txBody>
            <a:bodyPr wrap="none" anchor="ctr"/>
            <a:lstStyle/>
            <a:p>
              <a:endParaRPr lang="en-US"/>
            </a:p>
          </p:txBody>
        </p:sp>
        <p:sp>
          <p:nvSpPr>
            <p:cNvPr id="26664" name="Oval 15"/>
            <p:cNvSpPr>
              <a:spLocks noChangeArrowheads="1"/>
            </p:cNvSpPr>
            <p:nvPr/>
          </p:nvSpPr>
          <p:spPr bwMode="auto">
            <a:xfrm>
              <a:off x="3211" y="1298"/>
              <a:ext cx="114" cy="114"/>
            </a:xfrm>
            <a:prstGeom prst="ellipse">
              <a:avLst/>
            </a:prstGeom>
            <a:solidFill>
              <a:srgbClr val="99CCFF"/>
            </a:solidFill>
            <a:ln w="12700" algn="ctr">
              <a:noFill/>
              <a:round/>
              <a:headEnd/>
              <a:tailEnd/>
            </a:ln>
          </p:spPr>
          <p:txBody>
            <a:bodyPr wrap="none" anchor="ctr"/>
            <a:lstStyle/>
            <a:p>
              <a:endParaRPr lang="en-US"/>
            </a:p>
          </p:txBody>
        </p:sp>
        <p:sp>
          <p:nvSpPr>
            <p:cNvPr id="26665" name="Oval 16"/>
            <p:cNvSpPr>
              <a:spLocks noChangeArrowheads="1"/>
            </p:cNvSpPr>
            <p:nvPr/>
          </p:nvSpPr>
          <p:spPr bwMode="auto">
            <a:xfrm>
              <a:off x="2689" y="1185"/>
              <a:ext cx="114" cy="114"/>
            </a:xfrm>
            <a:prstGeom prst="ellipse">
              <a:avLst/>
            </a:prstGeom>
            <a:solidFill>
              <a:srgbClr val="99CCFF"/>
            </a:solidFill>
            <a:ln w="12700" algn="ctr">
              <a:noFill/>
              <a:round/>
              <a:headEnd/>
              <a:tailEnd/>
            </a:ln>
          </p:spPr>
          <p:txBody>
            <a:bodyPr wrap="none" anchor="ctr"/>
            <a:lstStyle/>
            <a:p>
              <a:endParaRPr lang="en-US"/>
            </a:p>
          </p:txBody>
        </p:sp>
        <p:sp>
          <p:nvSpPr>
            <p:cNvPr id="26666" name="Oval 17"/>
            <p:cNvSpPr>
              <a:spLocks noChangeArrowheads="1"/>
            </p:cNvSpPr>
            <p:nvPr/>
          </p:nvSpPr>
          <p:spPr bwMode="auto">
            <a:xfrm>
              <a:off x="2825" y="1071"/>
              <a:ext cx="114" cy="114"/>
            </a:xfrm>
            <a:prstGeom prst="ellipse">
              <a:avLst/>
            </a:prstGeom>
            <a:solidFill>
              <a:srgbClr val="99CCFF"/>
            </a:solidFill>
            <a:ln w="12700" algn="ctr">
              <a:noFill/>
              <a:round/>
              <a:headEnd/>
              <a:tailEnd/>
            </a:ln>
          </p:spPr>
          <p:txBody>
            <a:bodyPr wrap="none" anchor="ctr"/>
            <a:lstStyle/>
            <a:p>
              <a:endParaRPr lang="en-US"/>
            </a:p>
          </p:txBody>
        </p:sp>
        <p:sp>
          <p:nvSpPr>
            <p:cNvPr id="26667" name="Oval 18"/>
            <p:cNvSpPr>
              <a:spLocks noChangeArrowheads="1"/>
            </p:cNvSpPr>
            <p:nvPr/>
          </p:nvSpPr>
          <p:spPr bwMode="auto">
            <a:xfrm>
              <a:off x="2893" y="1479"/>
              <a:ext cx="114" cy="114"/>
            </a:xfrm>
            <a:prstGeom prst="ellipse">
              <a:avLst/>
            </a:prstGeom>
            <a:solidFill>
              <a:srgbClr val="99CCFF"/>
            </a:solidFill>
            <a:ln w="12700" algn="ctr">
              <a:noFill/>
              <a:round/>
              <a:headEnd/>
              <a:tailEnd/>
            </a:ln>
          </p:spPr>
          <p:txBody>
            <a:bodyPr wrap="none" anchor="ctr"/>
            <a:lstStyle/>
            <a:p>
              <a:endParaRPr lang="en-US"/>
            </a:p>
          </p:txBody>
        </p:sp>
        <p:sp>
          <p:nvSpPr>
            <p:cNvPr id="26668" name="Oval 19"/>
            <p:cNvSpPr>
              <a:spLocks noChangeArrowheads="1"/>
            </p:cNvSpPr>
            <p:nvPr/>
          </p:nvSpPr>
          <p:spPr bwMode="auto">
            <a:xfrm>
              <a:off x="2802" y="1321"/>
              <a:ext cx="114" cy="114"/>
            </a:xfrm>
            <a:prstGeom prst="ellipse">
              <a:avLst/>
            </a:prstGeom>
            <a:solidFill>
              <a:srgbClr val="99CCFF"/>
            </a:solidFill>
            <a:ln w="12700" algn="ctr">
              <a:noFill/>
              <a:round/>
              <a:headEnd/>
              <a:tailEnd/>
            </a:ln>
          </p:spPr>
          <p:txBody>
            <a:bodyPr wrap="none" anchor="ctr"/>
            <a:lstStyle/>
            <a:p>
              <a:endParaRPr lang="en-US"/>
            </a:p>
          </p:txBody>
        </p:sp>
        <p:sp>
          <p:nvSpPr>
            <p:cNvPr id="26669" name="Oval 20"/>
            <p:cNvSpPr>
              <a:spLocks noChangeArrowheads="1"/>
            </p:cNvSpPr>
            <p:nvPr/>
          </p:nvSpPr>
          <p:spPr bwMode="auto">
            <a:xfrm>
              <a:off x="2825" y="1615"/>
              <a:ext cx="114" cy="114"/>
            </a:xfrm>
            <a:prstGeom prst="ellipse">
              <a:avLst/>
            </a:prstGeom>
            <a:solidFill>
              <a:srgbClr val="99CCFF"/>
            </a:solidFill>
            <a:ln w="12700" algn="ctr">
              <a:noFill/>
              <a:round/>
              <a:headEnd/>
              <a:tailEnd/>
            </a:ln>
          </p:spPr>
          <p:txBody>
            <a:bodyPr wrap="none" anchor="ctr"/>
            <a:lstStyle/>
            <a:p>
              <a:endParaRPr lang="en-US"/>
            </a:p>
          </p:txBody>
        </p:sp>
        <p:sp>
          <p:nvSpPr>
            <p:cNvPr id="26670" name="Oval 21"/>
            <p:cNvSpPr>
              <a:spLocks noChangeArrowheads="1"/>
            </p:cNvSpPr>
            <p:nvPr/>
          </p:nvSpPr>
          <p:spPr bwMode="auto">
            <a:xfrm>
              <a:off x="3256" y="1593"/>
              <a:ext cx="114" cy="114"/>
            </a:xfrm>
            <a:prstGeom prst="ellipse">
              <a:avLst/>
            </a:prstGeom>
            <a:solidFill>
              <a:srgbClr val="99CCFF"/>
            </a:solidFill>
            <a:ln w="12700" algn="ctr">
              <a:noFill/>
              <a:round/>
              <a:headEnd/>
              <a:tailEnd/>
            </a:ln>
          </p:spPr>
          <p:txBody>
            <a:bodyPr wrap="none" anchor="ctr"/>
            <a:lstStyle/>
            <a:p>
              <a:endParaRPr lang="en-US"/>
            </a:p>
          </p:txBody>
        </p:sp>
        <p:sp>
          <p:nvSpPr>
            <p:cNvPr id="26671" name="Oval 22"/>
            <p:cNvSpPr>
              <a:spLocks noChangeArrowheads="1"/>
            </p:cNvSpPr>
            <p:nvPr/>
          </p:nvSpPr>
          <p:spPr bwMode="auto">
            <a:xfrm>
              <a:off x="2621" y="1389"/>
              <a:ext cx="114" cy="114"/>
            </a:xfrm>
            <a:prstGeom prst="ellipse">
              <a:avLst/>
            </a:prstGeom>
            <a:solidFill>
              <a:srgbClr val="99CCFF"/>
            </a:solidFill>
            <a:ln w="12700" algn="ctr">
              <a:noFill/>
              <a:round/>
              <a:headEnd/>
              <a:tailEnd/>
            </a:ln>
          </p:spPr>
          <p:txBody>
            <a:bodyPr wrap="none" anchor="ctr"/>
            <a:lstStyle/>
            <a:p>
              <a:endParaRPr lang="en-US"/>
            </a:p>
          </p:txBody>
        </p:sp>
        <p:sp>
          <p:nvSpPr>
            <p:cNvPr id="26672" name="Oval 23"/>
            <p:cNvSpPr>
              <a:spLocks noChangeArrowheads="1"/>
            </p:cNvSpPr>
            <p:nvPr/>
          </p:nvSpPr>
          <p:spPr bwMode="auto">
            <a:xfrm>
              <a:off x="2939" y="1728"/>
              <a:ext cx="114" cy="114"/>
            </a:xfrm>
            <a:prstGeom prst="ellipse">
              <a:avLst/>
            </a:prstGeom>
            <a:solidFill>
              <a:srgbClr val="99CCFF"/>
            </a:solidFill>
            <a:ln w="12700" algn="ctr">
              <a:noFill/>
              <a:round/>
              <a:headEnd/>
              <a:tailEnd/>
            </a:ln>
          </p:spPr>
          <p:txBody>
            <a:bodyPr wrap="none" anchor="ctr"/>
            <a:lstStyle/>
            <a:p>
              <a:endParaRPr lang="en-US"/>
            </a:p>
          </p:txBody>
        </p:sp>
        <p:sp>
          <p:nvSpPr>
            <p:cNvPr id="26673" name="Oval 24"/>
            <p:cNvSpPr>
              <a:spLocks noChangeArrowheads="1"/>
            </p:cNvSpPr>
            <p:nvPr/>
          </p:nvSpPr>
          <p:spPr bwMode="auto">
            <a:xfrm>
              <a:off x="3075" y="1751"/>
              <a:ext cx="114" cy="114"/>
            </a:xfrm>
            <a:prstGeom prst="ellipse">
              <a:avLst/>
            </a:prstGeom>
            <a:solidFill>
              <a:srgbClr val="99CCFF"/>
            </a:solidFill>
            <a:ln w="12700" algn="ctr">
              <a:noFill/>
              <a:round/>
              <a:headEnd/>
              <a:tailEnd/>
            </a:ln>
          </p:spPr>
          <p:txBody>
            <a:bodyPr wrap="none" anchor="ctr"/>
            <a:lstStyle/>
            <a:p>
              <a:endParaRPr lang="en-US"/>
            </a:p>
          </p:txBody>
        </p:sp>
        <p:sp>
          <p:nvSpPr>
            <p:cNvPr id="26674" name="Oval 25"/>
            <p:cNvSpPr>
              <a:spLocks noChangeArrowheads="1"/>
            </p:cNvSpPr>
            <p:nvPr/>
          </p:nvSpPr>
          <p:spPr bwMode="auto">
            <a:xfrm>
              <a:off x="2802" y="1729"/>
              <a:ext cx="114" cy="114"/>
            </a:xfrm>
            <a:prstGeom prst="ellipse">
              <a:avLst/>
            </a:prstGeom>
            <a:solidFill>
              <a:srgbClr val="99CCFF"/>
            </a:solidFill>
            <a:ln w="12700" algn="ctr">
              <a:noFill/>
              <a:round/>
              <a:headEnd/>
              <a:tailEnd/>
            </a:ln>
          </p:spPr>
          <p:txBody>
            <a:bodyPr wrap="none" anchor="ctr"/>
            <a:lstStyle/>
            <a:p>
              <a:endParaRPr lang="en-US"/>
            </a:p>
          </p:txBody>
        </p:sp>
        <p:sp>
          <p:nvSpPr>
            <p:cNvPr id="26675" name="Oval 26"/>
            <p:cNvSpPr>
              <a:spLocks noChangeArrowheads="1"/>
            </p:cNvSpPr>
            <p:nvPr/>
          </p:nvSpPr>
          <p:spPr bwMode="auto">
            <a:xfrm>
              <a:off x="2689" y="1524"/>
              <a:ext cx="114" cy="114"/>
            </a:xfrm>
            <a:prstGeom prst="ellipse">
              <a:avLst/>
            </a:prstGeom>
            <a:solidFill>
              <a:srgbClr val="99CCFF"/>
            </a:solidFill>
            <a:ln w="12700" algn="ctr">
              <a:noFill/>
              <a:round/>
              <a:headEnd/>
              <a:tailEnd/>
            </a:ln>
          </p:spPr>
          <p:txBody>
            <a:bodyPr wrap="none" anchor="ctr"/>
            <a:lstStyle/>
            <a:p>
              <a:endParaRPr lang="en-US"/>
            </a:p>
          </p:txBody>
        </p:sp>
        <p:sp>
          <p:nvSpPr>
            <p:cNvPr id="26676" name="Oval 27"/>
            <p:cNvSpPr>
              <a:spLocks noChangeArrowheads="1"/>
            </p:cNvSpPr>
            <p:nvPr/>
          </p:nvSpPr>
          <p:spPr bwMode="auto">
            <a:xfrm>
              <a:off x="3097" y="1593"/>
              <a:ext cx="114" cy="114"/>
            </a:xfrm>
            <a:prstGeom prst="ellipse">
              <a:avLst/>
            </a:prstGeom>
            <a:solidFill>
              <a:srgbClr val="99CCFF"/>
            </a:solidFill>
            <a:ln w="12700" algn="ctr">
              <a:noFill/>
              <a:round/>
              <a:headEnd/>
              <a:tailEnd/>
            </a:ln>
          </p:spPr>
          <p:txBody>
            <a:bodyPr wrap="none" anchor="ctr"/>
            <a:lstStyle/>
            <a:p>
              <a:endParaRPr lang="en-US"/>
            </a:p>
          </p:txBody>
        </p:sp>
        <p:sp>
          <p:nvSpPr>
            <p:cNvPr id="26677" name="Oval 28"/>
            <p:cNvSpPr>
              <a:spLocks noChangeArrowheads="1"/>
            </p:cNvSpPr>
            <p:nvPr/>
          </p:nvSpPr>
          <p:spPr bwMode="auto">
            <a:xfrm>
              <a:off x="2938" y="1321"/>
              <a:ext cx="114" cy="114"/>
            </a:xfrm>
            <a:prstGeom prst="ellipse">
              <a:avLst/>
            </a:prstGeom>
            <a:solidFill>
              <a:srgbClr val="99CCFF"/>
            </a:solidFill>
            <a:ln w="12700" algn="ctr">
              <a:noFill/>
              <a:round/>
              <a:headEnd/>
              <a:tailEnd/>
            </a:ln>
          </p:spPr>
          <p:txBody>
            <a:bodyPr wrap="none" anchor="ctr"/>
            <a:lstStyle/>
            <a:p>
              <a:endParaRPr lang="en-US"/>
            </a:p>
          </p:txBody>
        </p:sp>
        <p:sp>
          <p:nvSpPr>
            <p:cNvPr id="26678" name="Oval 29"/>
            <p:cNvSpPr>
              <a:spLocks noChangeArrowheads="1"/>
            </p:cNvSpPr>
            <p:nvPr/>
          </p:nvSpPr>
          <p:spPr bwMode="auto">
            <a:xfrm>
              <a:off x="3051" y="1434"/>
              <a:ext cx="114" cy="114"/>
            </a:xfrm>
            <a:prstGeom prst="ellipse">
              <a:avLst/>
            </a:prstGeom>
            <a:solidFill>
              <a:srgbClr val="99CCFF"/>
            </a:solidFill>
            <a:ln w="12700" algn="ctr">
              <a:noFill/>
              <a:round/>
              <a:headEnd/>
              <a:tailEnd/>
            </a:ln>
          </p:spPr>
          <p:txBody>
            <a:bodyPr wrap="none" anchor="ctr"/>
            <a:lstStyle/>
            <a:p>
              <a:endParaRPr lang="en-US"/>
            </a:p>
          </p:txBody>
        </p:sp>
        <p:sp>
          <p:nvSpPr>
            <p:cNvPr id="26679" name="Oval 30"/>
            <p:cNvSpPr>
              <a:spLocks noChangeArrowheads="1"/>
            </p:cNvSpPr>
            <p:nvPr/>
          </p:nvSpPr>
          <p:spPr bwMode="auto">
            <a:xfrm>
              <a:off x="2961" y="1593"/>
              <a:ext cx="114" cy="114"/>
            </a:xfrm>
            <a:prstGeom prst="ellipse">
              <a:avLst/>
            </a:prstGeom>
            <a:solidFill>
              <a:srgbClr val="99CCFF"/>
            </a:solidFill>
            <a:ln w="12700" algn="ctr">
              <a:noFill/>
              <a:round/>
              <a:headEnd/>
              <a:tailEnd/>
            </a:ln>
          </p:spPr>
          <p:txBody>
            <a:bodyPr wrap="none" anchor="ctr"/>
            <a:lstStyle/>
            <a:p>
              <a:endParaRPr lang="en-US"/>
            </a:p>
          </p:txBody>
        </p:sp>
        <p:sp>
          <p:nvSpPr>
            <p:cNvPr id="26680" name="Oval 31"/>
            <p:cNvSpPr>
              <a:spLocks noChangeArrowheads="1"/>
            </p:cNvSpPr>
            <p:nvPr/>
          </p:nvSpPr>
          <p:spPr bwMode="auto">
            <a:xfrm>
              <a:off x="3188" y="1457"/>
              <a:ext cx="114" cy="114"/>
            </a:xfrm>
            <a:prstGeom prst="ellipse">
              <a:avLst/>
            </a:prstGeom>
            <a:solidFill>
              <a:srgbClr val="99CCFF"/>
            </a:solidFill>
            <a:ln w="12700" algn="ctr">
              <a:noFill/>
              <a:round/>
              <a:headEnd/>
              <a:tailEnd/>
            </a:ln>
          </p:spPr>
          <p:txBody>
            <a:bodyPr wrap="none" anchor="ctr"/>
            <a:lstStyle/>
            <a:p>
              <a:endParaRPr lang="en-US"/>
            </a:p>
          </p:txBody>
        </p:sp>
      </p:grpSp>
      <p:grpSp>
        <p:nvGrpSpPr>
          <p:cNvPr id="4" name="Group 32"/>
          <p:cNvGrpSpPr>
            <a:grpSpLocks/>
          </p:cNvGrpSpPr>
          <p:nvPr/>
        </p:nvGrpSpPr>
        <p:grpSpPr bwMode="auto">
          <a:xfrm>
            <a:off x="6897689" y="1519240"/>
            <a:ext cx="1512887" cy="1512887"/>
            <a:chOff x="4345" y="957"/>
            <a:chExt cx="953" cy="953"/>
          </a:xfrm>
        </p:grpSpPr>
        <p:sp>
          <p:nvSpPr>
            <p:cNvPr id="26633" name="Oval 33"/>
            <p:cNvSpPr>
              <a:spLocks noChangeArrowheads="1"/>
            </p:cNvSpPr>
            <p:nvPr/>
          </p:nvSpPr>
          <p:spPr bwMode="auto">
            <a:xfrm>
              <a:off x="4345" y="957"/>
              <a:ext cx="953" cy="953"/>
            </a:xfrm>
            <a:prstGeom prst="ellipse">
              <a:avLst/>
            </a:prstGeom>
            <a:noFill/>
            <a:ln w="12700" algn="ctr">
              <a:solidFill>
                <a:schemeClr val="tx1"/>
              </a:solidFill>
              <a:round/>
              <a:headEnd/>
              <a:tailEnd/>
            </a:ln>
          </p:spPr>
          <p:txBody>
            <a:bodyPr wrap="none" anchor="ctr"/>
            <a:lstStyle/>
            <a:p>
              <a:endParaRPr lang="en-US"/>
            </a:p>
          </p:txBody>
        </p:sp>
        <p:sp>
          <p:nvSpPr>
            <p:cNvPr id="26634" name="Oval 34"/>
            <p:cNvSpPr>
              <a:spLocks noChangeArrowheads="1"/>
            </p:cNvSpPr>
            <p:nvPr/>
          </p:nvSpPr>
          <p:spPr bwMode="auto">
            <a:xfrm>
              <a:off x="4821" y="1025"/>
              <a:ext cx="114" cy="114"/>
            </a:xfrm>
            <a:prstGeom prst="ellipse">
              <a:avLst/>
            </a:prstGeom>
            <a:solidFill>
              <a:srgbClr val="333399"/>
            </a:solidFill>
            <a:ln w="12700" algn="ctr">
              <a:noFill/>
              <a:round/>
              <a:headEnd/>
              <a:tailEnd/>
            </a:ln>
          </p:spPr>
          <p:txBody>
            <a:bodyPr wrap="none" anchor="ctr"/>
            <a:lstStyle/>
            <a:p>
              <a:endParaRPr lang="en-US"/>
            </a:p>
          </p:txBody>
        </p:sp>
        <p:sp>
          <p:nvSpPr>
            <p:cNvPr id="26635" name="Oval 35"/>
            <p:cNvSpPr>
              <a:spLocks noChangeArrowheads="1"/>
            </p:cNvSpPr>
            <p:nvPr/>
          </p:nvSpPr>
          <p:spPr bwMode="auto">
            <a:xfrm>
              <a:off x="4934" y="1138"/>
              <a:ext cx="114" cy="114"/>
            </a:xfrm>
            <a:prstGeom prst="ellipse">
              <a:avLst/>
            </a:prstGeom>
            <a:solidFill>
              <a:srgbClr val="333399"/>
            </a:solidFill>
            <a:ln w="12700" algn="ctr">
              <a:noFill/>
              <a:round/>
              <a:headEnd/>
              <a:tailEnd/>
            </a:ln>
          </p:spPr>
          <p:txBody>
            <a:bodyPr wrap="none" anchor="ctr"/>
            <a:lstStyle/>
            <a:p>
              <a:endParaRPr lang="en-US"/>
            </a:p>
          </p:txBody>
        </p:sp>
        <p:sp>
          <p:nvSpPr>
            <p:cNvPr id="26636" name="Oval 36"/>
            <p:cNvSpPr>
              <a:spLocks noChangeArrowheads="1"/>
            </p:cNvSpPr>
            <p:nvPr/>
          </p:nvSpPr>
          <p:spPr bwMode="auto">
            <a:xfrm>
              <a:off x="4753" y="1161"/>
              <a:ext cx="114" cy="114"/>
            </a:xfrm>
            <a:prstGeom prst="ellipse">
              <a:avLst/>
            </a:prstGeom>
            <a:solidFill>
              <a:srgbClr val="333399"/>
            </a:solidFill>
            <a:ln w="12700" algn="ctr">
              <a:noFill/>
              <a:round/>
              <a:headEnd/>
              <a:tailEnd/>
            </a:ln>
          </p:spPr>
          <p:txBody>
            <a:bodyPr wrap="none" anchor="ctr"/>
            <a:lstStyle/>
            <a:p>
              <a:endParaRPr lang="en-US"/>
            </a:p>
          </p:txBody>
        </p:sp>
        <p:sp>
          <p:nvSpPr>
            <p:cNvPr id="26637" name="Oval 37"/>
            <p:cNvSpPr>
              <a:spLocks noChangeArrowheads="1"/>
            </p:cNvSpPr>
            <p:nvPr/>
          </p:nvSpPr>
          <p:spPr bwMode="auto">
            <a:xfrm>
              <a:off x="5116" y="1229"/>
              <a:ext cx="114" cy="114"/>
            </a:xfrm>
            <a:prstGeom prst="ellipse">
              <a:avLst/>
            </a:prstGeom>
            <a:solidFill>
              <a:srgbClr val="333399"/>
            </a:solidFill>
            <a:ln w="12700" algn="ctr">
              <a:noFill/>
              <a:round/>
              <a:headEnd/>
              <a:tailEnd/>
            </a:ln>
          </p:spPr>
          <p:txBody>
            <a:bodyPr wrap="none" anchor="ctr"/>
            <a:lstStyle/>
            <a:p>
              <a:endParaRPr lang="en-US"/>
            </a:p>
          </p:txBody>
        </p:sp>
        <p:sp>
          <p:nvSpPr>
            <p:cNvPr id="26638" name="Oval 38"/>
            <p:cNvSpPr>
              <a:spLocks noChangeArrowheads="1"/>
            </p:cNvSpPr>
            <p:nvPr/>
          </p:nvSpPr>
          <p:spPr bwMode="auto">
            <a:xfrm>
              <a:off x="5116" y="1433"/>
              <a:ext cx="114" cy="114"/>
            </a:xfrm>
            <a:prstGeom prst="ellipse">
              <a:avLst/>
            </a:prstGeom>
            <a:solidFill>
              <a:srgbClr val="333399"/>
            </a:solidFill>
            <a:ln w="12700" algn="ctr">
              <a:noFill/>
              <a:round/>
              <a:headEnd/>
              <a:tailEnd/>
            </a:ln>
          </p:spPr>
          <p:txBody>
            <a:bodyPr wrap="none" anchor="ctr"/>
            <a:lstStyle/>
            <a:p>
              <a:endParaRPr lang="en-US"/>
            </a:p>
          </p:txBody>
        </p:sp>
        <p:sp>
          <p:nvSpPr>
            <p:cNvPr id="26639" name="Oval 39"/>
            <p:cNvSpPr>
              <a:spLocks noChangeArrowheads="1"/>
            </p:cNvSpPr>
            <p:nvPr/>
          </p:nvSpPr>
          <p:spPr bwMode="auto">
            <a:xfrm>
              <a:off x="4867" y="1274"/>
              <a:ext cx="114" cy="114"/>
            </a:xfrm>
            <a:prstGeom prst="ellipse">
              <a:avLst/>
            </a:prstGeom>
            <a:solidFill>
              <a:srgbClr val="FF0000"/>
            </a:solidFill>
            <a:ln w="12700" algn="ctr">
              <a:noFill/>
              <a:round/>
              <a:headEnd/>
              <a:tailEnd/>
            </a:ln>
          </p:spPr>
          <p:txBody>
            <a:bodyPr wrap="none" anchor="ctr"/>
            <a:lstStyle/>
            <a:p>
              <a:endParaRPr lang="en-US"/>
            </a:p>
          </p:txBody>
        </p:sp>
        <p:sp>
          <p:nvSpPr>
            <p:cNvPr id="26640" name="Oval 40"/>
            <p:cNvSpPr>
              <a:spLocks noChangeArrowheads="1"/>
            </p:cNvSpPr>
            <p:nvPr/>
          </p:nvSpPr>
          <p:spPr bwMode="auto">
            <a:xfrm>
              <a:off x="5003" y="1297"/>
              <a:ext cx="114" cy="114"/>
            </a:xfrm>
            <a:prstGeom prst="ellipse">
              <a:avLst/>
            </a:prstGeom>
            <a:solidFill>
              <a:srgbClr val="333399"/>
            </a:solidFill>
            <a:ln w="12700" algn="ctr">
              <a:noFill/>
              <a:round/>
              <a:headEnd/>
              <a:tailEnd/>
            </a:ln>
          </p:spPr>
          <p:txBody>
            <a:bodyPr wrap="none" anchor="ctr"/>
            <a:lstStyle/>
            <a:p>
              <a:endParaRPr lang="en-US"/>
            </a:p>
          </p:txBody>
        </p:sp>
        <p:sp>
          <p:nvSpPr>
            <p:cNvPr id="26641" name="Oval 41"/>
            <p:cNvSpPr>
              <a:spLocks noChangeArrowheads="1"/>
            </p:cNvSpPr>
            <p:nvPr/>
          </p:nvSpPr>
          <p:spPr bwMode="auto">
            <a:xfrm>
              <a:off x="4481" y="1184"/>
              <a:ext cx="114" cy="114"/>
            </a:xfrm>
            <a:prstGeom prst="ellipse">
              <a:avLst/>
            </a:prstGeom>
            <a:solidFill>
              <a:srgbClr val="333399"/>
            </a:solidFill>
            <a:ln w="12700" algn="ctr">
              <a:noFill/>
              <a:round/>
              <a:headEnd/>
              <a:tailEnd/>
            </a:ln>
          </p:spPr>
          <p:txBody>
            <a:bodyPr wrap="none" anchor="ctr"/>
            <a:lstStyle/>
            <a:p>
              <a:endParaRPr lang="en-US"/>
            </a:p>
          </p:txBody>
        </p:sp>
        <p:sp>
          <p:nvSpPr>
            <p:cNvPr id="26642" name="Oval 42"/>
            <p:cNvSpPr>
              <a:spLocks noChangeArrowheads="1"/>
            </p:cNvSpPr>
            <p:nvPr/>
          </p:nvSpPr>
          <p:spPr bwMode="auto">
            <a:xfrm>
              <a:off x="4617" y="1070"/>
              <a:ext cx="114" cy="114"/>
            </a:xfrm>
            <a:prstGeom prst="ellipse">
              <a:avLst/>
            </a:prstGeom>
            <a:solidFill>
              <a:srgbClr val="333399"/>
            </a:solidFill>
            <a:ln w="12700" algn="ctr">
              <a:noFill/>
              <a:round/>
              <a:headEnd/>
              <a:tailEnd/>
            </a:ln>
          </p:spPr>
          <p:txBody>
            <a:bodyPr wrap="none" anchor="ctr"/>
            <a:lstStyle/>
            <a:p>
              <a:endParaRPr lang="en-US"/>
            </a:p>
          </p:txBody>
        </p:sp>
        <p:sp>
          <p:nvSpPr>
            <p:cNvPr id="26643" name="Oval 43"/>
            <p:cNvSpPr>
              <a:spLocks noChangeArrowheads="1"/>
            </p:cNvSpPr>
            <p:nvPr/>
          </p:nvSpPr>
          <p:spPr bwMode="auto">
            <a:xfrm>
              <a:off x="4685" y="1478"/>
              <a:ext cx="114" cy="114"/>
            </a:xfrm>
            <a:prstGeom prst="ellipse">
              <a:avLst/>
            </a:prstGeom>
            <a:solidFill>
              <a:srgbClr val="333399"/>
            </a:solidFill>
            <a:ln w="12700" algn="ctr">
              <a:noFill/>
              <a:round/>
              <a:headEnd/>
              <a:tailEnd/>
            </a:ln>
          </p:spPr>
          <p:txBody>
            <a:bodyPr wrap="none" anchor="ctr"/>
            <a:lstStyle/>
            <a:p>
              <a:endParaRPr lang="en-US"/>
            </a:p>
          </p:txBody>
        </p:sp>
        <p:sp>
          <p:nvSpPr>
            <p:cNvPr id="26644" name="Oval 44"/>
            <p:cNvSpPr>
              <a:spLocks noChangeArrowheads="1"/>
            </p:cNvSpPr>
            <p:nvPr/>
          </p:nvSpPr>
          <p:spPr bwMode="auto">
            <a:xfrm>
              <a:off x="4594" y="1320"/>
              <a:ext cx="114" cy="114"/>
            </a:xfrm>
            <a:prstGeom prst="ellipse">
              <a:avLst/>
            </a:prstGeom>
            <a:solidFill>
              <a:srgbClr val="333399"/>
            </a:solidFill>
            <a:ln w="12700" algn="ctr">
              <a:noFill/>
              <a:round/>
              <a:headEnd/>
              <a:tailEnd/>
            </a:ln>
          </p:spPr>
          <p:txBody>
            <a:bodyPr wrap="none" anchor="ctr"/>
            <a:lstStyle/>
            <a:p>
              <a:endParaRPr lang="en-US"/>
            </a:p>
          </p:txBody>
        </p:sp>
        <p:sp>
          <p:nvSpPr>
            <p:cNvPr id="26645" name="Oval 45"/>
            <p:cNvSpPr>
              <a:spLocks noChangeArrowheads="1"/>
            </p:cNvSpPr>
            <p:nvPr/>
          </p:nvSpPr>
          <p:spPr bwMode="auto">
            <a:xfrm>
              <a:off x="4617" y="1614"/>
              <a:ext cx="114" cy="114"/>
            </a:xfrm>
            <a:prstGeom prst="ellipse">
              <a:avLst/>
            </a:prstGeom>
            <a:solidFill>
              <a:srgbClr val="333399"/>
            </a:solidFill>
            <a:ln w="12700" algn="ctr">
              <a:noFill/>
              <a:round/>
              <a:headEnd/>
              <a:tailEnd/>
            </a:ln>
          </p:spPr>
          <p:txBody>
            <a:bodyPr wrap="none" anchor="ctr"/>
            <a:lstStyle/>
            <a:p>
              <a:endParaRPr lang="en-US"/>
            </a:p>
          </p:txBody>
        </p:sp>
        <p:sp>
          <p:nvSpPr>
            <p:cNvPr id="26646" name="Oval 46"/>
            <p:cNvSpPr>
              <a:spLocks noChangeArrowheads="1"/>
            </p:cNvSpPr>
            <p:nvPr/>
          </p:nvSpPr>
          <p:spPr bwMode="auto">
            <a:xfrm>
              <a:off x="5048" y="1592"/>
              <a:ext cx="114" cy="114"/>
            </a:xfrm>
            <a:prstGeom prst="ellipse">
              <a:avLst/>
            </a:prstGeom>
            <a:solidFill>
              <a:srgbClr val="333399"/>
            </a:solidFill>
            <a:ln w="12700" algn="ctr">
              <a:noFill/>
              <a:round/>
              <a:headEnd/>
              <a:tailEnd/>
            </a:ln>
          </p:spPr>
          <p:txBody>
            <a:bodyPr wrap="none" anchor="ctr"/>
            <a:lstStyle/>
            <a:p>
              <a:endParaRPr lang="en-US"/>
            </a:p>
          </p:txBody>
        </p:sp>
        <p:sp>
          <p:nvSpPr>
            <p:cNvPr id="26647" name="Oval 47"/>
            <p:cNvSpPr>
              <a:spLocks noChangeArrowheads="1"/>
            </p:cNvSpPr>
            <p:nvPr/>
          </p:nvSpPr>
          <p:spPr bwMode="auto">
            <a:xfrm>
              <a:off x="4413" y="1388"/>
              <a:ext cx="114" cy="114"/>
            </a:xfrm>
            <a:prstGeom prst="ellipse">
              <a:avLst/>
            </a:prstGeom>
            <a:solidFill>
              <a:srgbClr val="333399"/>
            </a:solidFill>
            <a:ln w="12700" algn="ctr">
              <a:noFill/>
              <a:round/>
              <a:headEnd/>
              <a:tailEnd/>
            </a:ln>
          </p:spPr>
          <p:txBody>
            <a:bodyPr wrap="none" anchor="ctr"/>
            <a:lstStyle/>
            <a:p>
              <a:endParaRPr lang="en-US"/>
            </a:p>
          </p:txBody>
        </p:sp>
        <p:sp>
          <p:nvSpPr>
            <p:cNvPr id="26648" name="Oval 48"/>
            <p:cNvSpPr>
              <a:spLocks noChangeArrowheads="1"/>
            </p:cNvSpPr>
            <p:nvPr/>
          </p:nvSpPr>
          <p:spPr bwMode="auto">
            <a:xfrm>
              <a:off x="4731" y="1727"/>
              <a:ext cx="114" cy="114"/>
            </a:xfrm>
            <a:prstGeom prst="ellipse">
              <a:avLst/>
            </a:prstGeom>
            <a:solidFill>
              <a:srgbClr val="333399"/>
            </a:solidFill>
            <a:ln w="12700" algn="ctr">
              <a:noFill/>
              <a:round/>
              <a:headEnd/>
              <a:tailEnd/>
            </a:ln>
          </p:spPr>
          <p:txBody>
            <a:bodyPr wrap="none" anchor="ctr"/>
            <a:lstStyle/>
            <a:p>
              <a:endParaRPr lang="en-US"/>
            </a:p>
          </p:txBody>
        </p:sp>
        <p:sp>
          <p:nvSpPr>
            <p:cNvPr id="26649" name="Oval 49"/>
            <p:cNvSpPr>
              <a:spLocks noChangeArrowheads="1"/>
            </p:cNvSpPr>
            <p:nvPr/>
          </p:nvSpPr>
          <p:spPr bwMode="auto">
            <a:xfrm>
              <a:off x="4867" y="1750"/>
              <a:ext cx="114" cy="114"/>
            </a:xfrm>
            <a:prstGeom prst="ellipse">
              <a:avLst/>
            </a:prstGeom>
            <a:solidFill>
              <a:srgbClr val="333399"/>
            </a:solidFill>
            <a:ln w="12700" algn="ctr">
              <a:noFill/>
              <a:round/>
              <a:headEnd/>
              <a:tailEnd/>
            </a:ln>
          </p:spPr>
          <p:txBody>
            <a:bodyPr wrap="none" anchor="ctr"/>
            <a:lstStyle/>
            <a:p>
              <a:endParaRPr lang="en-US"/>
            </a:p>
          </p:txBody>
        </p:sp>
        <p:sp>
          <p:nvSpPr>
            <p:cNvPr id="26650" name="Oval 50"/>
            <p:cNvSpPr>
              <a:spLocks noChangeArrowheads="1"/>
            </p:cNvSpPr>
            <p:nvPr/>
          </p:nvSpPr>
          <p:spPr bwMode="auto">
            <a:xfrm>
              <a:off x="4594" y="1728"/>
              <a:ext cx="114" cy="114"/>
            </a:xfrm>
            <a:prstGeom prst="ellipse">
              <a:avLst/>
            </a:prstGeom>
            <a:solidFill>
              <a:srgbClr val="333399"/>
            </a:solidFill>
            <a:ln w="12700" algn="ctr">
              <a:noFill/>
              <a:round/>
              <a:headEnd/>
              <a:tailEnd/>
            </a:ln>
          </p:spPr>
          <p:txBody>
            <a:bodyPr wrap="none" anchor="ctr"/>
            <a:lstStyle/>
            <a:p>
              <a:endParaRPr lang="en-US"/>
            </a:p>
          </p:txBody>
        </p:sp>
        <p:sp>
          <p:nvSpPr>
            <p:cNvPr id="26651" name="Oval 51"/>
            <p:cNvSpPr>
              <a:spLocks noChangeArrowheads="1"/>
            </p:cNvSpPr>
            <p:nvPr/>
          </p:nvSpPr>
          <p:spPr bwMode="auto">
            <a:xfrm>
              <a:off x="4481" y="1523"/>
              <a:ext cx="114" cy="114"/>
            </a:xfrm>
            <a:prstGeom prst="ellipse">
              <a:avLst/>
            </a:prstGeom>
            <a:solidFill>
              <a:srgbClr val="333399"/>
            </a:solidFill>
            <a:ln w="12700" algn="ctr">
              <a:noFill/>
              <a:round/>
              <a:headEnd/>
              <a:tailEnd/>
            </a:ln>
          </p:spPr>
          <p:txBody>
            <a:bodyPr wrap="none" anchor="ctr"/>
            <a:lstStyle/>
            <a:p>
              <a:endParaRPr lang="en-US"/>
            </a:p>
          </p:txBody>
        </p:sp>
        <p:sp>
          <p:nvSpPr>
            <p:cNvPr id="26652" name="Oval 52"/>
            <p:cNvSpPr>
              <a:spLocks noChangeArrowheads="1"/>
            </p:cNvSpPr>
            <p:nvPr/>
          </p:nvSpPr>
          <p:spPr bwMode="auto">
            <a:xfrm>
              <a:off x="4889" y="1592"/>
              <a:ext cx="114" cy="114"/>
            </a:xfrm>
            <a:prstGeom prst="ellipse">
              <a:avLst/>
            </a:prstGeom>
            <a:solidFill>
              <a:srgbClr val="333399"/>
            </a:solidFill>
            <a:ln w="12700" algn="ctr">
              <a:noFill/>
              <a:round/>
              <a:headEnd/>
              <a:tailEnd/>
            </a:ln>
          </p:spPr>
          <p:txBody>
            <a:bodyPr wrap="none" anchor="ctr"/>
            <a:lstStyle/>
            <a:p>
              <a:endParaRPr lang="en-US"/>
            </a:p>
          </p:txBody>
        </p:sp>
        <p:sp>
          <p:nvSpPr>
            <p:cNvPr id="26653" name="Oval 53"/>
            <p:cNvSpPr>
              <a:spLocks noChangeArrowheads="1"/>
            </p:cNvSpPr>
            <p:nvPr/>
          </p:nvSpPr>
          <p:spPr bwMode="auto">
            <a:xfrm>
              <a:off x="4730" y="1320"/>
              <a:ext cx="114" cy="114"/>
            </a:xfrm>
            <a:prstGeom prst="ellipse">
              <a:avLst/>
            </a:prstGeom>
            <a:solidFill>
              <a:srgbClr val="333399"/>
            </a:solidFill>
            <a:ln w="12700" algn="ctr">
              <a:noFill/>
              <a:round/>
              <a:headEnd/>
              <a:tailEnd/>
            </a:ln>
          </p:spPr>
          <p:txBody>
            <a:bodyPr wrap="none" anchor="ctr"/>
            <a:lstStyle/>
            <a:p>
              <a:endParaRPr lang="en-US"/>
            </a:p>
          </p:txBody>
        </p:sp>
        <p:sp>
          <p:nvSpPr>
            <p:cNvPr id="26654" name="Oval 54"/>
            <p:cNvSpPr>
              <a:spLocks noChangeArrowheads="1"/>
            </p:cNvSpPr>
            <p:nvPr/>
          </p:nvSpPr>
          <p:spPr bwMode="auto">
            <a:xfrm>
              <a:off x="4843" y="1433"/>
              <a:ext cx="114" cy="114"/>
            </a:xfrm>
            <a:prstGeom prst="ellipse">
              <a:avLst/>
            </a:prstGeom>
            <a:solidFill>
              <a:srgbClr val="333399"/>
            </a:solidFill>
            <a:ln w="12700" algn="ctr">
              <a:noFill/>
              <a:round/>
              <a:headEnd/>
              <a:tailEnd/>
            </a:ln>
          </p:spPr>
          <p:txBody>
            <a:bodyPr wrap="none" anchor="ctr"/>
            <a:lstStyle/>
            <a:p>
              <a:endParaRPr lang="en-US"/>
            </a:p>
          </p:txBody>
        </p:sp>
        <p:sp>
          <p:nvSpPr>
            <p:cNvPr id="26655" name="Oval 55"/>
            <p:cNvSpPr>
              <a:spLocks noChangeArrowheads="1"/>
            </p:cNvSpPr>
            <p:nvPr/>
          </p:nvSpPr>
          <p:spPr bwMode="auto">
            <a:xfrm>
              <a:off x="4753" y="1592"/>
              <a:ext cx="114" cy="114"/>
            </a:xfrm>
            <a:prstGeom prst="ellipse">
              <a:avLst/>
            </a:prstGeom>
            <a:solidFill>
              <a:srgbClr val="333399"/>
            </a:solidFill>
            <a:ln w="12700" algn="ctr">
              <a:noFill/>
              <a:round/>
              <a:headEnd/>
              <a:tailEnd/>
            </a:ln>
          </p:spPr>
          <p:txBody>
            <a:bodyPr wrap="none" anchor="ctr"/>
            <a:lstStyle/>
            <a:p>
              <a:endParaRPr lang="en-US"/>
            </a:p>
          </p:txBody>
        </p:sp>
        <p:sp>
          <p:nvSpPr>
            <p:cNvPr id="26656" name="Oval 56"/>
            <p:cNvSpPr>
              <a:spLocks noChangeArrowheads="1"/>
            </p:cNvSpPr>
            <p:nvPr/>
          </p:nvSpPr>
          <p:spPr bwMode="auto">
            <a:xfrm>
              <a:off x="4980" y="1457"/>
              <a:ext cx="114" cy="114"/>
            </a:xfrm>
            <a:prstGeom prst="ellipse">
              <a:avLst/>
            </a:prstGeom>
            <a:solidFill>
              <a:srgbClr val="333399"/>
            </a:solidFill>
            <a:ln w="12700" algn="ctr">
              <a:noFill/>
              <a:round/>
              <a:headEnd/>
              <a:tailEnd/>
            </a:ln>
          </p:spPr>
          <p:txBody>
            <a:bodyPr wrap="none" anchor="ctr"/>
            <a:lstStyle/>
            <a:p>
              <a:endParaRPr lang="en-US"/>
            </a:p>
          </p:txBody>
        </p:sp>
      </p:grpSp>
      <p:sp>
        <p:nvSpPr>
          <p:cNvPr id="58" name="TextBox 57"/>
          <p:cNvSpPr txBox="1"/>
          <p:nvPr/>
        </p:nvSpPr>
        <p:spPr>
          <a:xfrm>
            <a:off x="3030704" y="3825044"/>
            <a:ext cx="1454244" cy="261610"/>
          </a:xfrm>
          <a:prstGeom prst="rect">
            <a:avLst/>
          </a:prstGeom>
          <a:noFill/>
        </p:spPr>
        <p:txBody>
          <a:bodyPr wrap="none" rtlCol="0">
            <a:spAutoFit/>
          </a:bodyPr>
          <a:lstStyle/>
          <a:p>
            <a:r>
              <a:rPr lang="sv-SE" sz="1100" dirty="0" smtClean="0">
                <a:solidFill>
                  <a:srgbClr val="0033CC"/>
                </a:solidFill>
              </a:rPr>
              <a:t>Backgound spikes</a:t>
            </a:r>
            <a:endParaRPr lang="en-US" sz="1100" dirty="0">
              <a:solidFill>
                <a:srgbClr val="0033CC"/>
              </a:solidFill>
            </a:endParaRPr>
          </a:p>
        </p:txBody>
      </p:sp>
      <p:sp>
        <p:nvSpPr>
          <p:cNvPr id="59" name="TextBox 58"/>
          <p:cNvSpPr txBox="1"/>
          <p:nvPr/>
        </p:nvSpPr>
        <p:spPr>
          <a:xfrm>
            <a:off x="3017894" y="4257092"/>
            <a:ext cx="1426994" cy="261610"/>
          </a:xfrm>
          <a:prstGeom prst="rect">
            <a:avLst/>
          </a:prstGeom>
          <a:noFill/>
        </p:spPr>
        <p:txBody>
          <a:bodyPr wrap="none" rtlCol="0">
            <a:spAutoFit/>
          </a:bodyPr>
          <a:lstStyle/>
          <a:p>
            <a:r>
              <a:rPr lang="sv-SE" sz="1100" dirty="0" smtClean="0">
                <a:solidFill>
                  <a:srgbClr val="FF0000"/>
                </a:solidFill>
              </a:rPr>
              <a:t>Foregound spikes</a:t>
            </a:r>
            <a:endParaRPr lang="en-US" sz="11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67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cstate="print"/>
          <a:srcRect/>
          <a:stretch>
            <a:fillRect/>
          </a:stretch>
        </p:blipFill>
        <p:spPr bwMode="auto">
          <a:xfrm>
            <a:off x="1964668" y="1556792"/>
            <a:ext cx="3657477" cy="4759749"/>
          </a:xfrm>
          <a:prstGeom prst="rect">
            <a:avLst/>
          </a:prstGeom>
          <a:noFill/>
          <a:ln w="9525">
            <a:noFill/>
            <a:miter lim="800000"/>
            <a:headEnd/>
            <a:tailEnd/>
          </a:ln>
        </p:spPr>
      </p:pic>
      <p:sp>
        <p:nvSpPr>
          <p:cNvPr id="36869" name="Title 8"/>
          <p:cNvSpPr>
            <a:spLocks noGrp="1"/>
          </p:cNvSpPr>
          <p:nvPr>
            <p:ph type="title"/>
          </p:nvPr>
        </p:nvSpPr>
        <p:spPr/>
        <p:txBody>
          <a:bodyPr/>
          <a:lstStyle/>
          <a:p>
            <a:r>
              <a:rPr lang="sv-SE" sz="3600" dirty="0" smtClean="0"/>
              <a:t>Oscillatory spontaneous activity</a:t>
            </a:r>
            <a:endParaRPr lang="en-US" dirty="0" smtClean="0"/>
          </a:p>
        </p:txBody>
      </p:sp>
      <p:sp>
        <p:nvSpPr>
          <p:cNvPr id="9" name="Content Placeholder 8"/>
          <p:cNvSpPr>
            <a:spLocks noGrp="1"/>
          </p:cNvSpPr>
          <p:nvPr>
            <p:ph idx="1"/>
          </p:nvPr>
        </p:nvSpPr>
        <p:spPr>
          <a:xfrm>
            <a:off x="5745088" y="1493811"/>
            <a:ext cx="4030743" cy="4343398"/>
          </a:xfrm>
        </p:spPr>
        <p:txBody>
          <a:bodyPr/>
          <a:lstStyle/>
          <a:p>
            <a:r>
              <a:rPr lang="en-US" sz="1600" dirty="0" err="1" smtClean="0"/>
              <a:t>Rasterplot</a:t>
            </a:r>
            <a:r>
              <a:rPr lang="en-US" sz="1600" dirty="0" smtClean="0"/>
              <a:t> from 10000 pyramidal cells of the network.</a:t>
            </a:r>
          </a:p>
          <a:p>
            <a:r>
              <a:rPr lang="en-US" sz="1600" dirty="0" smtClean="0"/>
              <a:t>Spontaneous switching between different memory states and a non-coding ground-state attractor</a:t>
            </a:r>
          </a:p>
          <a:p>
            <a:endParaRPr lang="sv-SE" sz="1600" dirty="0" smtClean="0"/>
          </a:p>
          <a:p>
            <a:endParaRPr lang="sv-SE" sz="1600" dirty="0" smtClean="0"/>
          </a:p>
          <a:p>
            <a:endParaRPr lang="sv-SE" sz="1600" dirty="0" smtClean="0"/>
          </a:p>
          <a:p>
            <a:endParaRPr lang="en-US" sz="1600" dirty="0" smtClean="0"/>
          </a:p>
          <a:p>
            <a:r>
              <a:rPr lang="en-US" sz="1600" dirty="0" smtClean="0"/>
              <a:t>Alpha-Beta activity corresponds to the periods of ground state</a:t>
            </a:r>
          </a:p>
          <a:p>
            <a:r>
              <a:rPr lang="en-US" sz="1600" dirty="0" smtClean="0"/>
              <a:t>Theta, lower alpha and gamma peaks corresponds with active recall</a:t>
            </a:r>
          </a:p>
          <a:p>
            <a:endParaRPr lang="en-US" sz="1600" dirty="0"/>
          </a:p>
        </p:txBody>
      </p:sp>
      <p:sp>
        <p:nvSpPr>
          <p:cNvPr id="10" name="Footer Placeholder 9"/>
          <p:cNvSpPr>
            <a:spLocks noGrp="1"/>
          </p:cNvSpPr>
          <p:nvPr>
            <p:ph type="ftr" sz="quarter" idx="11"/>
          </p:nvPr>
        </p:nvSpPr>
        <p:spPr/>
        <p:txBody>
          <a:bodyPr/>
          <a:lstStyle/>
          <a:p>
            <a:pPr>
              <a:defRPr/>
            </a:pPr>
            <a:r>
              <a:rPr lang="en-US" smtClean="0"/>
              <a:t>CNS Stockholm July 25 2011</a:t>
            </a:r>
            <a:endParaRPr lang="sv-SE"/>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4000" dirty="0" smtClean="0"/>
              <a:t>Theta – gamma phase locking</a:t>
            </a:r>
            <a:endParaRPr lang="en-US" sz="4000" dirty="0"/>
          </a:p>
        </p:txBody>
      </p:sp>
      <p:sp>
        <p:nvSpPr>
          <p:cNvPr id="5" name="Content Placeholder 4"/>
          <p:cNvSpPr>
            <a:spLocks noGrp="1"/>
          </p:cNvSpPr>
          <p:nvPr>
            <p:ph idx="1"/>
          </p:nvPr>
        </p:nvSpPr>
        <p:spPr>
          <a:xfrm>
            <a:off x="272480" y="1600200"/>
            <a:ext cx="4752528" cy="4708525"/>
          </a:xfrm>
        </p:spPr>
        <p:txBody>
          <a:bodyPr/>
          <a:lstStyle/>
          <a:p>
            <a:r>
              <a:rPr lang="sv-SE" sz="2000" dirty="0" smtClean="0"/>
              <a:t>Theta-gamma phase locking</a:t>
            </a:r>
          </a:p>
          <a:p>
            <a:pPr lvl="1"/>
            <a:r>
              <a:rPr lang="sv-SE" sz="1600" dirty="0" smtClean="0"/>
              <a:t>e.g. Sirota et al. Neuron 2008</a:t>
            </a:r>
          </a:p>
          <a:p>
            <a:endParaRPr lang="sv-SE" sz="2000" dirty="0" smtClean="0"/>
          </a:p>
          <a:p>
            <a:r>
              <a:rPr lang="sv-SE" sz="2000" dirty="0" smtClean="0"/>
              <a:t>Theta+gamma – memory retrieval</a:t>
            </a:r>
          </a:p>
          <a:p>
            <a:pPr lvl="1"/>
            <a:r>
              <a:rPr lang="sv-SE" sz="1600" dirty="0" smtClean="0"/>
              <a:t>Jacobs and Kahana J Neurosci 2009</a:t>
            </a:r>
          </a:p>
          <a:p>
            <a:pPr lvl="2"/>
            <a:r>
              <a:rPr lang="en-US" sz="1400" dirty="0" smtClean="0"/>
              <a:t>Spatial patterns of gamma oscillations code for distinct visual objects (intracranial EEG), Fig 6C</a:t>
            </a:r>
            <a:endParaRPr lang="sv-SE" dirty="0" smtClean="0"/>
          </a:p>
        </p:txBody>
      </p:sp>
      <p:sp>
        <p:nvSpPr>
          <p:cNvPr id="3" name="Footer Placeholder 2"/>
          <p:cNvSpPr>
            <a:spLocks noGrp="1"/>
          </p:cNvSpPr>
          <p:nvPr>
            <p:ph type="ftr" sz="quarter" idx="11"/>
          </p:nvPr>
        </p:nvSpPr>
        <p:spPr/>
        <p:txBody>
          <a:bodyPr/>
          <a:lstStyle/>
          <a:p>
            <a:r>
              <a:rPr lang="en-US" smtClean="0"/>
              <a:t>CNS Stockholm July 25 2011</a:t>
            </a:r>
            <a:endParaRPr lang="sv-SE"/>
          </a:p>
        </p:txBody>
      </p:sp>
      <p:pic>
        <p:nvPicPr>
          <p:cNvPr id="209921" name="Picture 1"/>
          <p:cNvPicPr>
            <a:picLocks noChangeAspect="1" noChangeArrowheads="1"/>
          </p:cNvPicPr>
          <p:nvPr/>
        </p:nvPicPr>
        <p:blipFill>
          <a:blip r:embed="rId3" cstate="print"/>
          <a:srcRect/>
          <a:stretch>
            <a:fillRect/>
          </a:stretch>
        </p:blipFill>
        <p:spPr bwMode="auto">
          <a:xfrm>
            <a:off x="1496616" y="4342978"/>
            <a:ext cx="2533650" cy="2038350"/>
          </a:xfrm>
          <a:prstGeom prst="rect">
            <a:avLst/>
          </a:prstGeom>
          <a:noFill/>
          <a:ln w="9525">
            <a:noFill/>
            <a:miter lim="800000"/>
            <a:headEnd/>
            <a:tailEnd/>
          </a:ln>
        </p:spPr>
      </p:pic>
      <p:grpSp>
        <p:nvGrpSpPr>
          <p:cNvPr id="19" name="Group 18"/>
          <p:cNvGrpSpPr/>
          <p:nvPr/>
        </p:nvGrpSpPr>
        <p:grpSpPr>
          <a:xfrm>
            <a:off x="5321870" y="2053220"/>
            <a:ext cx="4311650" cy="3464012"/>
            <a:chOff x="5141850" y="2924944"/>
            <a:chExt cx="4311650" cy="3464012"/>
          </a:xfrm>
        </p:grpSpPr>
        <p:sp>
          <p:nvSpPr>
            <p:cNvPr id="8" name="Line Callout 2 7"/>
            <p:cNvSpPr/>
            <p:nvPr/>
          </p:nvSpPr>
          <p:spPr bwMode="auto">
            <a:xfrm>
              <a:off x="6609184" y="3068960"/>
              <a:ext cx="612068" cy="252028"/>
            </a:xfrm>
            <a:prstGeom prst="borderCallout2">
              <a:avLst>
                <a:gd name="adj1" fmla="val 18750"/>
                <a:gd name="adj2" fmla="val -8333"/>
                <a:gd name="adj3" fmla="val 18750"/>
                <a:gd name="adj4" fmla="val -16667"/>
                <a:gd name="adj5" fmla="val 217090"/>
                <a:gd name="adj6" fmla="val -38458"/>
              </a:avLst>
            </a:prstGeom>
            <a:noFill/>
            <a:ln w="9525" cap="flat" cmpd="sng" algn="ctr">
              <a:solidFill>
                <a:srgbClr val="0033CC"/>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sv-SE" sz="700" b="1" i="0" u="none" strike="noStrike" cap="none" normalizeH="0" baseline="0" dirty="0" smtClean="0">
                  <a:ln>
                    <a:noFill/>
                  </a:ln>
                  <a:solidFill>
                    <a:srgbClr val="0033CC"/>
                  </a:solidFill>
                  <a:effectLst/>
                  <a:latin typeface="Verdana" pitchFamily="34" charset="0"/>
                  <a:cs typeface="Arial" charset="0"/>
                </a:rPr>
                <a:t>Attractor</a:t>
              </a:r>
            </a:p>
            <a:p>
              <a:pPr marL="0" marR="0" indent="0" algn="ctr" defTabSz="914400" rtl="0" eaLnBrk="1" fontAlgn="base" latinLnBrk="0" hangingPunct="1">
                <a:lnSpc>
                  <a:spcPct val="100000"/>
                </a:lnSpc>
                <a:spcBef>
                  <a:spcPct val="0"/>
                </a:spcBef>
                <a:spcAft>
                  <a:spcPct val="0"/>
                </a:spcAft>
                <a:buClrTx/>
                <a:buSzTx/>
                <a:buFontTx/>
                <a:buNone/>
                <a:tabLst/>
              </a:pPr>
              <a:r>
                <a:rPr kumimoji="0" lang="sv-SE" sz="700" b="1" i="0" u="none" strike="noStrike" cap="none" normalizeH="0" baseline="0" dirty="0" smtClean="0">
                  <a:ln>
                    <a:noFill/>
                  </a:ln>
                  <a:solidFill>
                    <a:srgbClr val="0033CC"/>
                  </a:solidFill>
                  <a:effectLst/>
                  <a:latin typeface="Verdana" pitchFamily="34" charset="0"/>
                  <a:cs typeface="Arial" charset="0"/>
                </a:rPr>
                <a:t>shift</a:t>
              </a:r>
              <a:endParaRPr kumimoji="0" lang="en-US" sz="700" b="1" i="0" u="none" strike="noStrike" cap="none" normalizeH="0" baseline="0" dirty="0" smtClean="0">
                <a:ln>
                  <a:noFill/>
                </a:ln>
                <a:solidFill>
                  <a:srgbClr val="0033CC"/>
                </a:solidFill>
                <a:effectLst/>
                <a:latin typeface="Verdana" pitchFamily="34" charset="0"/>
                <a:cs typeface="Arial" charset="0"/>
              </a:endParaRPr>
            </a:p>
          </p:txBody>
        </p:sp>
        <p:pic>
          <p:nvPicPr>
            <p:cNvPr id="173058" name="Picture 2"/>
            <p:cNvPicPr>
              <a:picLocks noChangeAspect="1" noChangeArrowheads="1"/>
            </p:cNvPicPr>
            <p:nvPr/>
          </p:nvPicPr>
          <p:blipFill>
            <a:blip r:embed="rId4" cstate="print"/>
            <a:srcRect t="32819"/>
            <a:stretch>
              <a:fillRect/>
            </a:stretch>
          </p:blipFill>
          <p:spPr bwMode="auto">
            <a:xfrm>
              <a:off x="5141850" y="2924944"/>
              <a:ext cx="4311650" cy="3464012"/>
            </a:xfrm>
            <a:prstGeom prst="rect">
              <a:avLst/>
            </a:prstGeom>
            <a:noFill/>
            <a:ln w="9525">
              <a:noFill/>
              <a:miter lim="800000"/>
              <a:headEnd/>
              <a:tailEnd/>
            </a:ln>
          </p:spPr>
        </p:pic>
        <p:pic>
          <p:nvPicPr>
            <p:cNvPr id="9" name="Picture 2"/>
            <p:cNvPicPr>
              <a:picLocks noChangeAspect="1" noChangeArrowheads="1"/>
            </p:cNvPicPr>
            <p:nvPr/>
          </p:nvPicPr>
          <p:blipFill>
            <a:blip r:embed="rId4" cstate="print"/>
            <a:srcRect l="10855" t="64939" r="49898"/>
            <a:stretch>
              <a:fillRect/>
            </a:stretch>
          </p:blipFill>
          <p:spPr bwMode="auto">
            <a:xfrm>
              <a:off x="7221252" y="4581128"/>
              <a:ext cx="1692188" cy="1807828"/>
            </a:xfrm>
            <a:prstGeom prst="rect">
              <a:avLst/>
            </a:prstGeom>
            <a:noFill/>
            <a:ln w="9525">
              <a:noFill/>
              <a:miter lim="800000"/>
              <a:headEnd/>
              <a:tailEnd/>
            </a:ln>
          </p:spPr>
        </p:pic>
        <p:sp>
          <p:nvSpPr>
            <p:cNvPr id="11" name="Rectangle 10"/>
            <p:cNvSpPr/>
            <p:nvPr/>
          </p:nvSpPr>
          <p:spPr bwMode="auto">
            <a:xfrm>
              <a:off x="5529064" y="6129300"/>
              <a:ext cx="3456384" cy="18002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2"/>
                </a:solidFill>
                <a:effectLst/>
                <a:latin typeface="Symbol" pitchFamily="18" charset="2"/>
              </a:endParaRPr>
            </a:p>
          </p:txBody>
        </p:sp>
        <p:grpSp>
          <p:nvGrpSpPr>
            <p:cNvPr id="17" name="Group 16"/>
            <p:cNvGrpSpPr/>
            <p:nvPr/>
          </p:nvGrpSpPr>
          <p:grpSpPr>
            <a:xfrm>
              <a:off x="5457830" y="6104329"/>
              <a:ext cx="2758064" cy="276999"/>
              <a:chOff x="5457830" y="6104329"/>
              <a:chExt cx="2758064" cy="276999"/>
            </a:xfrm>
          </p:grpSpPr>
          <p:sp>
            <p:nvSpPr>
              <p:cNvPr id="12" name="TextBox 11"/>
              <p:cNvSpPr txBox="1"/>
              <p:nvPr/>
            </p:nvSpPr>
            <p:spPr>
              <a:xfrm>
                <a:off x="7089968" y="6104329"/>
                <a:ext cx="269626" cy="276999"/>
              </a:xfrm>
              <a:prstGeom prst="rect">
                <a:avLst/>
              </a:prstGeom>
              <a:noFill/>
            </p:spPr>
            <p:txBody>
              <a:bodyPr wrap="none" rtlCol="0">
                <a:spAutoFit/>
              </a:bodyPr>
              <a:lstStyle/>
              <a:p>
                <a:r>
                  <a:rPr lang="sv-SE" sz="1200" dirty="0" smtClean="0">
                    <a:solidFill>
                      <a:schemeClr val="bg2"/>
                    </a:solidFill>
                    <a:latin typeface="Symbol" pitchFamily="18" charset="2"/>
                  </a:rPr>
                  <a:t>p</a:t>
                </a:r>
                <a:endParaRPr lang="en-US" sz="1200" dirty="0">
                  <a:solidFill>
                    <a:schemeClr val="bg2"/>
                  </a:solidFill>
                  <a:latin typeface="Symbol" pitchFamily="18" charset="2"/>
                </a:endParaRPr>
              </a:p>
            </p:txBody>
          </p:sp>
          <p:sp>
            <p:nvSpPr>
              <p:cNvPr id="14" name="TextBox 13"/>
              <p:cNvSpPr txBox="1"/>
              <p:nvPr/>
            </p:nvSpPr>
            <p:spPr>
              <a:xfrm>
                <a:off x="7869324" y="6104329"/>
                <a:ext cx="346570" cy="276999"/>
              </a:xfrm>
              <a:prstGeom prst="rect">
                <a:avLst/>
              </a:prstGeom>
              <a:noFill/>
            </p:spPr>
            <p:txBody>
              <a:bodyPr wrap="none" rtlCol="0">
                <a:spAutoFit/>
              </a:bodyPr>
              <a:lstStyle/>
              <a:p>
                <a:r>
                  <a:rPr lang="sv-SE" sz="1200" dirty="0" smtClean="0">
                    <a:solidFill>
                      <a:schemeClr val="bg2"/>
                    </a:solidFill>
                    <a:latin typeface="Symbol" pitchFamily="18" charset="2"/>
                  </a:rPr>
                  <a:t>2p</a:t>
                </a:r>
                <a:endParaRPr lang="en-US" sz="1200" dirty="0">
                  <a:solidFill>
                    <a:schemeClr val="bg2"/>
                  </a:solidFill>
                  <a:latin typeface="Symbol" pitchFamily="18" charset="2"/>
                </a:endParaRPr>
              </a:p>
            </p:txBody>
          </p:sp>
          <p:sp>
            <p:nvSpPr>
              <p:cNvPr id="15" name="TextBox 14"/>
              <p:cNvSpPr txBox="1"/>
              <p:nvPr/>
            </p:nvSpPr>
            <p:spPr>
              <a:xfrm>
                <a:off x="6311570" y="6104329"/>
                <a:ext cx="261610" cy="276999"/>
              </a:xfrm>
              <a:prstGeom prst="rect">
                <a:avLst/>
              </a:prstGeom>
              <a:noFill/>
            </p:spPr>
            <p:txBody>
              <a:bodyPr wrap="none" rtlCol="0">
                <a:spAutoFit/>
              </a:bodyPr>
              <a:lstStyle/>
              <a:p>
                <a:r>
                  <a:rPr lang="sv-SE" sz="1200" dirty="0" smtClean="0">
                    <a:solidFill>
                      <a:schemeClr val="bg2"/>
                    </a:solidFill>
                    <a:latin typeface="Symbol" pitchFamily="18" charset="2"/>
                  </a:rPr>
                  <a:t>0</a:t>
                </a:r>
                <a:endParaRPr lang="en-US" sz="1200" dirty="0">
                  <a:solidFill>
                    <a:schemeClr val="bg2"/>
                  </a:solidFill>
                  <a:latin typeface="Symbol" pitchFamily="18" charset="2"/>
                </a:endParaRPr>
              </a:p>
            </p:txBody>
          </p:sp>
          <p:sp>
            <p:nvSpPr>
              <p:cNvPr id="16" name="TextBox 15"/>
              <p:cNvSpPr txBox="1"/>
              <p:nvPr/>
            </p:nvSpPr>
            <p:spPr>
              <a:xfrm>
                <a:off x="5457830" y="6104329"/>
                <a:ext cx="354584" cy="276999"/>
              </a:xfrm>
              <a:prstGeom prst="rect">
                <a:avLst/>
              </a:prstGeom>
              <a:noFill/>
            </p:spPr>
            <p:txBody>
              <a:bodyPr wrap="none" rtlCol="0">
                <a:spAutoFit/>
              </a:bodyPr>
              <a:lstStyle/>
              <a:p>
                <a:r>
                  <a:rPr lang="sv-SE" sz="1200" dirty="0" smtClean="0">
                    <a:solidFill>
                      <a:schemeClr val="bg2"/>
                    </a:solidFill>
                    <a:latin typeface="Symbol" pitchFamily="18" charset="2"/>
                  </a:rPr>
                  <a:t>-p</a:t>
                </a:r>
                <a:endParaRPr lang="en-US" sz="1200" dirty="0">
                  <a:solidFill>
                    <a:schemeClr val="bg2"/>
                  </a:solidFill>
                  <a:latin typeface="Symbol" pitchFamily="18" charset="2"/>
                </a:endParaRPr>
              </a:p>
            </p:txBody>
          </p:sp>
        </p:gr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sv-SE" sz="4000" dirty="0" smtClean="0">
                <a:latin typeface="Arial" charset="0"/>
                <a:cs typeface="Arial" charset="0"/>
              </a:rPr>
              <a:t>Bistability of oscillatory activity</a:t>
            </a:r>
            <a:endParaRPr lang="en-US" sz="4000" dirty="0" smtClean="0">
              <a:latin typeface="Arial" charset="0"/>
              <a:cs typeface="Arial" charset="0"/>
            </a:endParaRPr>
          </a:p>
        </p:txBody>
      </p:sp>
      <p:sp>
        <p:nvSpPr>
          <p:cNvPr id="29699" name="Content Placeholder 2"/>
          <p:cNvSpPr>
            <a:spLocks noGrp="1"/>
          </p:cNvSpPr>
          <p:nvPr>
            <p:ph idx="1"/>
          </p:nvPr>
        </p:nvSpPr>
        <p:spPr>
          <a:xfrm>
            <a:off x="1484313" y="1600202"/>
            <a:ext cx="7667625" cy="4525963"/>
          </a:xfrm>
        </p:spPr>
        <p:txBody>
          <a:bodyPr/>
          <a:lstStyle/>
          <a:p>
            <a:pPr>
              <a:buFont typeface="Arial" charset="0"/>
              <a:buChar char="•"/>
            </a:pPr>
            <a:r>
              <a:rPr lang="sv-SE" sz="2400" dirty="0" smtClean="0">
                <a:latin typeface="Arial" charset="0"/>
                <a:cs typeface="Arial" charset="0"/>
              </a:rPr>
              <a:t>Our attractor memory model shows stable population oscillations in both ground and active state and</a:t>
            </a:r>
          </a:p>
          <a:p>
            <a:pPr>
              <a:buFont typeface="Arial" charset="0"/>
              <a:buChar char="•"/>
            </a:pPr>
            <a:r>
              <a:rPr lang="sv-SE" sz="2400" dirty="0" smtClean="0">
                <a:latin typeface="Arial" charset="0"/>
                <a:cs typeface="Arial" charset="0"/>
              </a:rPr>
              <a:t>Characteristics of </a:t>
            </a:r>
            <a:r>
              <a:rPr lang="sv-SE" sz="2400" i="1" dirty="0" smtClean="0">
                <a:latin typeface="Arial" charset="0"/>
                <a:cs typeface="Arial" charset="0"/>
              </a:rPr>
              <a:t>in vivo </a:t>
            </a:r>
            <a:r>
              <a:rPr lang="sv-SE" sz="2400" dirty="0" smtClean="0">
                <a:latin typeface="Arial" charset="0"/>
                <a:cs typeface="Arial" charset="0"/>
              </a:rPr>
              <a:t>cortical spiking activity</a:t>
            </a:r>
          </a:p>
          <a:p>
            <a:pPr lvl="1">
              <a:buFont typeface="Arial" charset="0"/>
              <a:buChar char="•"/>
            </a:pPr>
            <a:r>
              <a:rPr lang="sv-SE" sz="2000" dirty="0" smtClean="0">
                <a:latin typeface="Arial" charset="0"/>
                <a:cs typeface="Arial" charset="0"/>
              </a:rPr>
              <a:t>... low rate irregular spiking of neurons</a:t>
            </a:r>
          </a:p>
          <a:p>
            <a:pPr>
              <a:buFont typeface="Arial" charset="0"/>
              <a:buChar char="•"/>
            </a:pPr>
            <a:endParaRPr lang="sv-SE" sz="2400" dirty="0" smtClean="0">
              <a:latin typeface="Arial" charset="0"/>
              <a:cs typeface="Arial" charset="0"/>
            </a:endParaRPr>
          </a:p>
          <a:p>
            <a:pPr>
              <a:buFont typeface="Arial" charset="0"/>
              <a:buChar char="•"/>
            </a:pPr>
            <a:r>
              <a:rPr lang="sv-SE" sz="2400" u="sng" dirty="0" smtClean="0">
                <a:latin typeface="Arial" charset="0"/>
                <a:cs typeface="Arial" charset="0"/>
              </a:rPr>
              <a:t>Why </a:t>
            </a:r>
            <a:r>
              <a:rPr lang="sv-SE" sz="2400" dirty="0" smtClean="0">
                <a:latin typeface="Arial" charset="0"/>
                <a:cs typeface="Arial" charset="0"/>
              </a:rPr>
              <a:t>is this model more stable than previous ones?</a:t>
            </a:r>
          </a:p>
          <a:p>
            <a:pPr lvl="1">
              <a:buFont typeface="Arial" charset="0"/>
              <a:buChar char="•"/>
            </a:pPr>
            <a:r>
              <a:rPr lang="sv-SE" sz="2000" dirty="0" smtClean="0">
                <a:latin typeface="Arial" charset="0"/>
                <a:cs typeface="Arial" charset="0"/>
              </a:rPr>
              <a:t>RSNP inhibitory interneuron?</a:t>
            </a:r>
          </a:p>
          <a:p>
            <a:pPr lvl="1">
              <a:buFont typeface="Arial" charset="0"/>
              <a:buChar char="•"/>
            </a:pPr>
            <a:r>
              <a:rPr lang="sv-SE" sz="2000" dirty="0" smtClean="0">
                <a:latin typeface="Arial" charset="0"/>
                <a:cs typeface="Arial" charset="0"/>
              </a:rPr>
              <a:t>Large number of neurons?</a:t>
            </a:r>
          </a:p>
          <a:p>
            <a:pPr lvl="1">
              <a:buFont typeface="Arial" charset="0"/>
              <a:buChar char="•"/>
            </a:pPr>
            <a:r>
              <a:rPr lang="sv-SE" sz="2000" dirty="0" smtClean="0">
                <a:latin typeface="Arial" charset="0"/>
                <a:cs typeface="Arial" charset="0"/>
              </a:rPr>
              <a:t>Modularity - hypercolumns and minicolumns?</a:t>
            </a:r>
          </a:p>
        </p:txBody>
      </p:sp>
      <p:sp>
        <p:nvSpPr>
          <p:cNvPr id="27653" name="Footer Placeholder 6"/>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US" smtClean="0">
                <a:cs typeface="Arial" charset="0"/>
              </a:rPr>
              <a:t>CNS Stockholm July 25 2011</a:t>
            </a:r>
            <a:endParaRPr lang="sv-SE">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r>
              <a:rPr lang="sv-SE" dirty="0" smtClean="0">
                <a:latin typeface="Arial" charset="0"/>
                <a:cs typeface="Arial" charset="0"/>
              </a:rPr>
              <a:t>Mathematical instanciations of Hebb’s theory</a:t>
            </a:r>
            <a:endParaRPr lang="en-US" dirty="0" smtClean="0">
              <a:latin typeface="Arial" charset="0"/>
              <a:cs typeface="Arial" charset="0"/>
            </a:endParaRPr>
          </a:p>
        </p:txBody>
      </p:sp>
      <p:sp>
        <p:nvSpPr>
          <p:cNvPr id="3" name="Content Placeholder 2"/>
          <p:cNvSpPr>
            <a:spLocks noGrp="1"/>
          </p:cNvSpPr>
          <p:nvPr>
            <p:ph idx="1"/>
          </p:nvPr>
        </p:nvSpPr>
        <p:spPr>
          <a:xfrm>
            <a:off x="272480" y="1484784"/>
            <a:ext cx="6084676" cy="4865216"/>
          </a:xfrm>
        </p:spPr>
        <p:txBody>
          <a:bodyPr/>
          <a:lstStyle/>
          <a:p>
            <a:pPr>
              <a:buClrTx/>
              <a:buFont typeface="Arial" charset="0"/>
              <a:buChar char="•"/>
            </a:pPr>
            <a:r>
              <a:rPr lang="sv-SE" sz="2000" dirty="0" smtClean="0">
                <a:latin typeface="Arial" charset="0"/>
                <a:cs typeface="Arial" charset="0"/>
              </a:rPr>
              <a:t>1960’s-70’s Willshaw, Palm, Anderson, Kohonen</a:t>
            </a:r>
          </a:p>
          <a:p>
            <a:pPr>
              <a:buClrTx/>
              <a:buFont typeface="Arial" charset="0"/>
              <a:buChar char="•"/>
            </a:pPr>
            <a:r>
              <a:rPr lang="sv-SE" sz="2000" dirty="0" smtClean="0">
                <a:latin typeface="Arial" charset="0"/>
                <a:cs typeface="Arial" charset="0"/>
              </a:rPr>
              <a:t>e.g. Hopfield network 1982</a:t>
            </a:r>
          </a:p>
          <a:p>
            <a:pPr>
              <a:buClrTx/>
              <a:buFont typeface="Arial" charset="0"/>
              <a:buChar char="•"/>
            </a:pPr>
            <a:r>
              <a:rPr lang="sv-SE" sz="2000" dirty="0" smtClean="0">
                <a:latin typeface="Arial" charset="0"/>
                <a:cs typeface="Arial" charset="0"/>
              </a:rPr>
              <a:t>Recurrently connected</a:t>
            </a:r>
          </a:p>
          <a:p>
            <a:pPr lvl="1">
              <a:buClrTx/>
              <a:buFont typeface="Arial" charset="0"/>
              <a:buChar char="•"/>
            </a:pPr>
            <a:r>
              <a:rPr lang="sv-SE" sz="1600" dirty="0" smtClean="0">
                <a:latin typeface="Arial" charset="0"/>
                <a:cs typeface="Arial" charset="0"/>
              </a:rPr>
              <a:t>Layer 2/3, hippocampal CA3, olfactory cortex</a:t>
            </a:r>
          </a:p>
          <a:p>
            <a:pPr>
              <a:buClrTx/>
              <a:buFont typeface="Arial" charset="0"/>
              <a:buChar char="•"/>
            </a:pPr>
            <a:r>
              <a:rPr lang="sv-SE" sz="2000" dirty="0" smtClean="0">
                <a:latin typeface="Arial" charset="0"/>
                <a:cs typeface="Arial" charset="0"/>
              </a:rPr>
              <a:t>Sparse connectivity and activity</a:t>
            </a:r>
          </a:p>
          <a:p>
            <a:pPr lvl="1">
              <a:buClrTx/>
              <a:buFont typeface="Arial" charset="0"/>
              <a:buChar char="•"/>
            </a:pPr>
            <a:r>
              <a:rPr lang="sv-SE" sz="1800" dirty="0" smtClean="0">
                <a:latin typeface="Arial" charset="0"/>
                <a:cs typeface="Arial" charset="0"/>
              </a:rPr>
              <a:t>Human cortical connectivity (10</a:t>
            </a:r>
            <a:r>
              <a:rPr lang="sv-SE" sz="1800" baseline="30000" dirty="0" smtClean="0">
                <a:latin typeface="Arial" charset="0"/>
                <a:cs typeface="Arial" charset="0"/>
              </a:rPr>
              <a:t>-6</a:t>
            </a:r>
            <a:r>
              <a:rPr lang="sv-SE" sz="1800" dirty="0" smtClean="0">
                <a:latin typeface="Arial" charset="0"/>
                <a:cs typeface="Arial" charset="0"/>
              </a:rPr>
              <a:t>)</a:t>
            </a:r>
            <a:endParaRPr lang="sv-SE" sz="1800" baseline="30000" dirty="0" smtClean="0">
              <a:latin typeface="Arial" charset="0"/>
              <a:cs typeface="Arial" charset="0"/>
            </a:endParaRPr>
          </a:p>
          <a:p>
            <a:pPr lvl="1">
              <a:buClrTx/>
              <a:buFont typeface="Arial" charset="0"/>
              <a:buChar char="•"/>
            </a:pPr>
            <a:r>
              <a:rPr lang="sv-SE" sz="1800" dirty="0" smtClean="0">
                <a:latin typeface="Arial" charset="0"/>
                <a:cs typeface="Arial" charset="0"/>
              </a:rPr>
              <a:t>Activity  (&lt;1%)</a:t>
            </a:r>
          </a:p>
          <a:p>
            <a:pPr>
              <a:buClrTx/>
              <a:buFont typeface="Arial" charset="0"/>
              <a:buChar char="•"/>
            </a:pPr>
            <a:r>
              <a:rPr lang="sv-SE" sz="2000" dirty="0" smtClean="0">
                <a:latin typeface="Arial" charset="0"/>
                <a:cs typeface="Arial" charset="0"/>
              </a:rPr>
              <a:t>Modular</a:t>
            </a:r>
          </a:p>
          <a:p>
            <a:pPr lvl="1">
              <a:buClrTx/>
              <a:buFont typeface="Arial" charset="0"/>
              <a:buChar char="•"/>
            </a:pPr>
            <a:r>
              <a:rPr lang="en-US" sz="1400" dirty="0" err="1" smtClean="0"/>
              <a:t>Kanter</a:t>
            </a:r>
            <a:r>
              <a:rPr lang="en-US" sz="1400" dirty="0" smtClean="0"/>
              <a:t>, I. (1988). "Potts-glass models of neural networks." </a:t>
            </a:r>
            <a:r>
              <a:rPr lang="en-US" sz="1400" i="1" dirty="0" smtClean="0"/>
              <a:t>Physical Rev A 37(7): 2739-2742</a:t>
            </a:r>
            <a:endParaRPr lang="sv-SE" sz="1800" dirty="0" smtClean="0">
              <a:latin typeface="Arial" charset="0"/>
              <a:cs typeface="Arial" charset="0"/>
            </a:endParaRPr>
          </a:p>
          <a:p>
            <a:pPr>
              <a:buClrTx/>
              <a:buFont typeface="Arial" charset="0"/>
              <a:buChar char="•"/>
            </a:pPr>
            <a:r>
              <a:rPr lang="sv-SE" sz="1800" dirty="0" smtClean="0">
                <a:latin typeface="Arial" charset="0"/>
                <a:cs typeface="Arial" charset="0"/>
              </a:rPr>
              <a:t>Extensively studied</a:t>
            </a:r>
          </a:p>
          <a:p>
            <a:pPr lvl="1">
              <a:buClrTx/>
              <a:buFont typeface="Arial" charset="0"/>
              <a:buChar char="•"/>
            </a:pPr>
            <a:r>
              <a:rPr lang="sv-SE" sz="1600" dirty="0" smtClean="0">
                <a:latin typeface="Arial" charset="0"/>
                <a:cs typeface="Arial" charset="0"/>
              </a:rPr>
              <a:t>Simulations, e.g. memory properties</a:t>
            </a:r>
            <a:endParaRPr lang="en-US" sz="1600" dirty="0" smtClean="0">
              <a:latin typeface="Arial" charset="0"/>
              <a:cs typeface="Arial" charset="0"/>
            </a:endParaRPr>
          </a:p>
          <a:p>
            <a:pPr lvl="1">
              <a:buClrTx/>
              <a:buFont typeface="Arial" charset="0"/>
              <a:buChar char="•"/>
            </a:pPr>
            <a:r>
              <a:rPr lang="en-US" sz="1600" dirty="0" smtClean="0">
                <a:latin typeface="Arial" charset="0"/>
                <a:cs typeface="Arial" charset="0"/>
              </a:rPr>
              <a:t>Theoretical analysis</a:t>
            </a:r>
          </a:p>
          <a:p>
            <a:pPr lvl="2">
              <a:buClrTx/>
              <a:buFont typeface="Arial" charset="0"/>
              <a:buChar char="•"/>
            </a:pPr>
            <a:r>
              <a:rPr lang="sv-SE" sz="1200" dirty="0" smtClean="0">
                <a:latin typeface="Arial" charset="0"/>
                <a:cs typeface="Arial" charset="0"/>
              </a:rPr>
              <a:t>Efficient content-addressable memory!</a:t>
            </a:r>
          </a:p>
        </p:txBody>
      </p:sp>
      <p:sp>
        <p:nvSpPr>
          <p:cNvPr id="12293" name="Footer Placeholder 12"/>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US" smtClean="0">
                <a:cs typeface="Arial" charset="0"/>
              </a:rPr>
              <a:t>CNS Stockholm July 25 2011</a:t>
            </a:r>
            <a:endParaRPr lang="sv-SE">
              <a:cs typeface="Arial" charset="0"/>
            </a:endParaRPr>
          </a:p>
        </p:txBody>
      </p:sp>
      <p:grpSp>
        <p:nvGrpSpPr>
          <p:cNvPr id="12294" name="Group 5"/>
          <p:cNvGrpSpPr>
            <a:grpSpLocks/>
          </p:cNvGrpSpPr>
          <p:nvPr/>
        </p:nvGrpSpPr>
        <p:grpSpPr bwMode="auto">
          <a:xfrm>
            <a:off x="6393160" y="1625203"/>
            <a:ext cx="3302000" cy="2955925"/>
            <a:chOff x="5105400" y="1523999"/>
            <a:chExt cx="3048000" cy="2956393"/>
          </a:xfrm>
        </p:grpSpPr>
        <p:pic>
          <p:nvPicPr>
            <p:cNvPr id="12295" name="Picture 4"/>
            <p:cNvPicPr>
              <a:picLocks noChangeAspect="1" noChangeArrowheads="1"/>
            </p:cNvPicPr>
            <p:nvPr/>
          </p:nvPicPr>
          <p:blipFill>
            <a:blip r:embed="rId3" cstate="print"/>
            <a:srcRect/>
            <a:stretch>
              <a:fillRect/>
            </a:stretch>
          </p:blipFill>
          <p:spPr bwMode="auto">
            <a:xfrm>
              <a:off x="5105400" y="1523999"/>
              <a:ext cx="3048000" cy="2956393"/>
            </a:xfrm>
            <a:prstGeom prst="rect">
              <a:avLst/>
            </a:prstGeom>
            <a:noFill/>
            <a:ln w="9525">
              <a:noFill/>
              <a:miter lim="800000"/>
              <a:headEnd/>
              <a:tailEnd/>
            </a:ln>
          </p:spPr>
        </p:pic>
        <p:sp>
          <p:nvSpPr>
            <p:cNvPr id="5" name="Rectangle 4"/>
            <p:cNvSpPr/>
            <p:nvPr/>
          </p:nvSpPr>
          <p:spPr>
            <a:xfrm>
              <a:off x="5181600" y="4115209"/>
              <a:ext cx="304800" cy="2286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265239" y="274638"/>
            <a:ext cx="7375525" cy="814102"/>
          </a:xfrm>
        </p:spPr>
        <p:txBody>
          <a:bodyPr/>
          <a:lstStyle/>
          <a:p>
            <a:pPr eaLnBrk="1" hangingPunct="1"/>
            <a:r>
              <a:rPr lang="sv-SE" sz="4000" dirty="0" smtClean="0">
                <a:latin typeface="Arial" charset="0"/>
                <a:cs typeface="Arial" charset="0"/>
              </a:rPr>
              <a:t>Importance of modularity</a:t>
            </a:r>
            <a:endParaRPr lang="en-US" sz="4000" dirty="0" smtClean="0">
              <a:latin typeface="Arial" charset="0"/>
              <a:cs typeface="Arial" charset="0"/>
            </a:endParaRPr>
          </a:p>
        </p:txBody>
      </p:sp>
      <p:sp>
        <p:nvSpPr>
          <p:cNvPr id="28684" name="Footer Placeholder 312"/>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US" dirty="0" smtClean="0">
                <a:cs typeface="Arial" charset="0"/>
              </a:rPr>
              <a:t>CNS Stockholm July 25 2011</a:t>
            </a:r>
            <a:endParaRPr lang="sv-SE" dirty="0">
              <a:cs typeface="Arial" charset="0"/>
            </a:endParaRPr>
          </a:p>
        </p:txBody>
      </p:sp>
      <p:sp>
        <p:nvSpPr>
          <p:cNvPr id="28675" name="Rectangle 61"/>
          <p:cNvSpPr>
            <a:spLocks noChangeArrowheads="1"/>
          </p:cNvSpPr>
          <p:nvPr/>
        </p:nvSpPr>
        <p:spPr bwMode="auto">
          <a:xfrm>
            <a:off x="1" y="43934"/>
            <a:ext cx="184731" cy="369332"/>
          </a:xfrm>
          <a:prstGeom prst="rect">
            <a:avLst/>
          </a:prstGeom>
          <a:noFill/>
          <a:ln w="9525" algn="ctr">
            <a:noFill/>
            <a:miter lim="800000"/>
            <a:headEnd/>
            <a:tailEnd/>
          </a:ln>
        </p:spPr>
        <p:txBody>
          <a:bodyPr wrap="none" anchor="ctr">
            <a:spAutoFit/>
          </a:bodyPr>
          <a:lstStyle/>
          <a:p>
            <a:endParaRPr lang="en-US"/>
          </a:p>
        </p:txBody>
      </p:sp>
      <p:grpSp>
        <p:nvGrpSpPr>
          <p:cNvPr id="2" name="Group 73"/>
          <p:cNvGrpSpPr>
            <a:grpSpLocks/>
          </p:cNvGrpSpPr>
          <p:nvPr/>
        </p:nvGrpSpPr>
        <p:grpSpPr bwMode="auto">
          <a:xfrm>
            <a:off x="5354638" y="1811340"/>
            <a:ext cx="2568575" cy="2566987"/>
            <a:chOff x="811" y="743"/>
            <a:chExt cx="4043" cy="4043"/>
          </a:xfrm>
        </p:grpSpPr>
        <p:grpSp>
          <p:nvGrpSpPr>
            <p:cNvPr id="3" name="Group 74"/>
            <p:cNvGrpSpPr>
              <a:grpSpLocks/>
            </p:cNvGrpSpPr>
            <p:nvPr/>
          </p:nvGrpSpPr>
          <p:grpSpPr bwMode="auto">
            <a:xfrm>
              <a:off x="811" y="743"/>
              <a:ext cx="4043" cy="4043"/>
              <a:chOff x="6201" y="2068"/>
              <a:chExt cx="2442" cy="2442"/>
            </a:xfrm>
          </p:grpSpPr>
          <p:sp>
            <p:nvSpPr>
              <p:cNvPr id="28982" name="Oval 75"/>
              <p:cNvSpPr>
                <a:spLocks noChangeArrowheads="1"/>
              </p:cNvSpPr>
              <p:nvPr/>
            </p:nvSpPr>
            <p:spPr bwMode="auto">
              <a:xfrm>
                <a:off x="6201" y="2068"/>
                <a:ext cx="2442" cy="2442"/>
              </a:xfrm>
              <a:prstGeom prst="ellipse">
                <a:avLst/>
              </a:prstGeom>
              <a:solidFill>
                <a:srgbClr val="FF0000"/>
              </a:solidFill>
              <a:ln w="9525">
                <a:noFill/>
                <a:round/>
                <a:headEnd/>
                <a:tailEnd/>
              </a:ln>
            </p:spPr>
            <p:txBody>
              <a:bodyPr/>
              <a:lstStyle/>
              <a:p>
                <a:endParaRPr lang="en-US"/>
              </a:p>
            </p:txBody>
          </p:sp>
          <p:sp>
            <p:nvSpPr>
              <p:cNvPr id="28983" name="Oval 76"/>
              <p:cNvSpPr>
                <a:spLocks noChangeArrowheads="1"/>
              </p:cNvSpPr>
              <p:nvPr/>
            </p:nvSpPr>
            <p:spPr bwMode="auto">
              <a:xfrm>
                <a:off x="6874" y="2741"/>
                <a:ext cx="1096" cy="1096"/>
              </a:xfrm>
              <a:prstGeom prst="ellipse">
                <a:avLst/>
              </a:prstGeom>
              <a:solidFill>
                <a:srgbClr val="0070C0"/>
              </a:solidFill>
              <a:ln w="9525">
                <a:noFill/>
                <a:round/>
                <a:headEnd/>
                <a:tailEnd/>
              </a:ln>
            </p:spPr>
            <p:txBody>
              <a:bodyPr/>
              <a:lstStyle/>
              <a:p>
                <a:endParaRPr lang="en-US"/>
              </a:p>
            </p:txBody>
          </p:sp>
        </p:grpSp>
        <p:grpSp>
          <p:nvGrpSpPr>
            <p:cNvPr id="4" name="Group 77"/>
            <p:cNvGrpSpPr>
              <a:grpSpLocks/>
            </p:cNvGrpSpPr>
            <p:nvPr/>
          </p:nvGrpSpPr>
          <p:grpSpPr bwMode="auto">
            <a:xfrm>
              <a:off x="1020" y="1022"/>
              <a:ext cx="3577" cy="3456"/>
              <a:chOff x="1023" y="1022"/>
              <a:chExt cx="3577" cy="3456"/>
            </a:xfrm>
          </p:grpSpPr>
          <p:sp>
            <p:nvSpPr>
              <p:cNvPr id="28972" name="Oval 78"/>
              <p:cNvSpPr>
                <a:spLocks noChangeArrowheads="1"/>
              </p:cNvSpPr>
              <p:nvPr/>
            </p:nvSpPr>
            <p:spPr bwMode="auto">
              <a:xfrm>
                <a:off x="2048" y="1051"/>
                <a:ext cx="660" cy="660"/>
              </a:xfrm>
              <a:prstGeom prst="ellipse">
                <a:avLst/>
              </a:prstGeom>
              <a:solidFill>
                <a:srgbClr val="FF9900"/>
              </a:solidFill>
              <a:ln w="9525">
                <a:noFill/>
                <a:round/>
                <a:headEnd/>
                <a:tailEnd/>
              </a:ln>
            </p:spPr>
            <p:txBody>
              <a:bodyPr/>
              <a:lstStyle/>
              <a:p>
                <a:endParaRPr lang="en-US"/>
              </a:p>
            </p:txBody>
          </p:sp>
          <p:sp>
            <p:nvSpPr>
              <p:cNvPr id="28973" name="Oval 79"/>
              <p:cNvSpPr>
                <a:spLocks noChangeArrowheads="1"/>
              </p:cNvSpPr>
              <p:nvPr/>
            </p:nvSpPr>
            <p:spPr bwMode="auto">
              <a:xfrm>
                <a:off x="2934" y="1022"/>
                <a:ext cx="660" cy="660"/>
              </a:xfrm>
              <a:prstGeom prst="ellipse">
                <a:avLst/>
              </a:prstGeom>
              <a:solidFill>
                <a:srgbClr val="FF9900"/>
              </a:solidFill>
              <a:ln w="9525">
                <a:noFill/>
                <a:round/>
                <a:headEnd/>
                <a:tailEnd/>
              </a:ln>
            </p:spPr>
            <p:txBody>
              <a:bodyPr/>
              <a:lstStyle/>
              <a:p>
                <a:endParaRPr lang="en-US"/>
              </a:p>
            </p:txBody>
          </p:sp>
          <p:sp>
            <p:nvSpPr>
              <p:cNvPr id="28974" name="Oval 80"/>
              <p:cNvSpPr>
                <a:spLocks noChangeArrowheads="1"/>
              </p:cNvSpPr>
              <p:nvPr/>
            </p:nvSpPr>
            <p:spPr bwMode="auto">
              <a:xfrm>
                <a:off x="1301" y="1591"/>
                <a:ext cx="660" cy="660"/>
              </a:xfrm>
              <a:prstGeom prst="ellipse">
                <a:avLst/>
              </a:prstGeom>
              <a:solidFill>
                <a:srgbClr val="FF9900"/>
              </a:solidFill>
              <a:ln w="9525">
                <a:noFill/>
                <a:round/>
                <a:headEnd/>
                <a:tailEnd/>
              </a:ln>
            </p:spPr>
            <p:txBody>
              <a:bodyPr/>
              <a:lstStyle/>
              <a:p>
                <a:endParaRPr lang="en-US"/>
              </a:p>
            </p:txBody>
          </p:sp>
          <p:sp>
            <p:nvSpPr>
              <p:cNvPr id="28975" name="Oval 81"/>
              <p:cNvSpPr>
                <a:spLocks noChangeArrowheads="1"/>
              </p:cNvSpPr>
              <p:nvPr/>
            </p:nvSpPr>
            <p:spPr bwMode="auto">
              <a:xfrm>
                <a:off x="1023" y="2436"/>
                <a:ext cx="660" cy="660"/>
              </a:xfrm>
              <a:prstGeom prst="ellipse">
                <a:avLst/>
              </a:prstGeom>
              <a:solidFill>
                <a:srgbClr val="FF9900"/>
              </a:solidFill>
              <a:ln w="9525">
                <a:noFill/>
                <a:round/>
                <a:headEnd/>
                <a:tailEnd/>
              </a:ln>
            </p:spPr>
            <p:txBody>
              <a:bodyPr/>
              <a:lstStyle/>
              <a:p>
                <a:endParaRPr lang="en-US"/>
              </a:p>
            </p:txBody>
          </p:sp>
          <p:sp>
            <p:nvSpPr>
              <p:cNvPr id="28976" name="Oval 82"/>
              <p:cNvSpPr>
                <a:spLocks noChangeArrowheads="1"/>
              </p:cNvSpPr>
              <p:nvPr/>
            </p:nvSpPr>
            <p:spPr bwMode="auto">
              <a:xfrm>
                <a:off x="1339" y="3300"/>
                <a:ext cx="660" cy="660"/>
              </a:xfrm>
              <a:prstGeom prst="ellipse">
                <a:avLst/>
              </a:prstGeom>
              <a:solidFill>
                <a:srgbClr val="FF9900"/>
              </a:solidFill>
              <a:ln w="9525">
                <a:noFill/>
                <a:round/>
                <a:headEnd/>
                <a:tailEnd/>
              </a:ln>
            </p:spPr>
            <p:txBody>
              <a:bodyPr/>
              <a:lstStyle/>
              <a:p>
                <a:endParaRPr lang="en-US"/>
              </a:p>
            </p:txBody>
          </p:sp>
          <p:sp>
            <p:nvSpPr>
              <p:cNvPr id="28977" name="Oval 83"/>
              <p:cNvSpPr>
                <a:spLocks noChangeArrowheads="1"/>
              </p:cNvSpPr>
              <p:nvPr/>
            </p:nvSpPr>
            <p:spPr bwMode="auto">
              <a:xfrm>
                <a:off x="2031" y="3790"/>
                <a:ext cx="660" cy="660"/>
              </a:xfrm>
              <a:prstGeom prst="ellipse">
                <a:avLst/>
              </a:prstGeom>
              <a:solidFill>
                <a:srgbClr val="FF9900"/>
              </a:solidFill>
              <a:ln w="9525">
                <a:noFill/>
                <a:round/>
                <a:headEnd/>
                <a:tailEnd/>
              </a:ln>
            </p:spPr>
            <p:txBody>
              <a:bodyPr/>
              <a:lstStyle/>
              <a:p>
                <a:endParaRPr lang="en-US"/>
              </a:p>
            </p:txBody>
          </p:sp>
          <p:sp>
            <p:nvSpPr>
              <p:cNvPr id="28978" name="Oval 84"/>
              <p:cNvSpPr>
                <a:spLocks noChangeArrowheads="1"/>
              </p:cNvSpPr>
              <p:nvPr/>
            </p:nvSpPr>
            <p:spPr bwMode="auto">
              <a:xfrm>
                <a:off x="2895" y="3818"/>
                <a:ext cx="660" cy="660"/>
              </a:xfrm>
              <a:prstGeom prst="ellipse">
                <a:avLst/>
              </a:prstGeom>
              <a:solidFill>
                <a:srgbClr val="FF9900"/>
              </a:solidFill>
              <a:ln w="9525">
                <a:noFill/>
                <a:round/>
                <a:headEnd/>
                <a:tailEnd/>
              </a:ln>
            </p:spPr>
            <p:txBody>
              <a:bodyPr/>
              <a:lstStyle/>
              <a:p>
                <a:endParaRPr lang="en-US"/>
              </a:p>
            </p:txBody>
          </p:sp>
          <p:sp>
            <p:nvSpPr>
              <p:cNvPr id="28979" name="Oval 85"/>
              <p:cNvSpPr>
                <a:spLocks noChangeArrowheads="1"/>
              </p:cNvSpPr>
              <p:nvPr/>
            </p:nvSpPr>
            <p:spPr bwMode="auto">
              <a:xfrm>
                <a:off x="3682" y="3280"/>
                <a:ext cx="660" cy="660"/>
              </a:xfrm>
              <a:prstGeom prst="ellipse">
                <a:avLst/>
              </a:prstGeom>
              <a:solidFill>
                <a:srgbClr val="FF9900"/>
              </a:solidFill>
              <a:ln w="9525">
                <a:noFill/>
                <a:round/>
                <a:headEnd/>
                <a:tailEnd/>
              </a:ln>
            </p:spPr>
            <p:txBody>
              <a:bodyPr/>
              <a:lstStyle/>
              <a:p>
                <a:endParaRPr lang="en-US"/>
              </a:p>
            </p:txBody>
          </p:sp>
          <p:sp>
            <p:nvSpPr>
              <p:cNvPr id="28980" name="Oval 86"/>
              <p:cNvSpPr>
                <a:spLocks noChangeArrowheads="1"/>
              </p:cNvSpPr>
              <p:nvPr/>
            </p:nvSpPr>
            <p:spPr bwMode="auto">
              <a:xfrm>
                <a:off x="3940" y="2387"/>
                <a:ext cx="660" cy="660"/>
              </a:xfrm>
              <a:prstGeom prst="ellipse">
                <a:avLst/>
              </a:prstGeom>
              <a:solidFill>
                <a:srgbClr val="FF9900"/>
              </a:solidFill>
              <a:ln w="9525">
                <a:noFill/>
                <a:round/>
                <a:headEnd/>
                <a:tailEnd/>
              </a:ln>
            </p:spPr>
            <p:txBody>
              <a:bodyPr/>
              <a:lstStyle/>
              <a:p>
                <a:endParaRPr lang="en-US"/>
              </a:p>
            </p:txBody>
          </p:sp>
          <p:sp>
            <p:nvSpPr>
              <p:cNvPr id="28981" name="Oval 87"/>
              <p:cNvSpPr>
                <a:spLocks noChangeArrowheads="1"/>
              </p:cNvSpPr>
              <p:nvPr/>
            </p:nvSpPr>
            <p:spPr bwMode="auto">
              <a:xfrm>
                <a:off x="3624" y="1523"/>
                <a:ext cx="660" cy="660"/>
              </a:xfrm>
              <a:prstGeom prst="ellipse">
                <a:avLst/>
              </a:prstGeom>
              <a:solidFill>
                <a:srgbClr val="FFFF00"/>
              </a:solidFill>
              <a:ln w="9525">
                <a:solidFill>
                  <a:srgbClr val="FFFF00"/>
                </a:solidFill>
                <a:round/>
                <a:headEnd/>
                <a:tailEnd/>
              </a:ln>
            </p:spPr>
            <p:txBody>
              <a:bodyPr/>
              <a:lstStyle/>
              <a:p>
                <a:endParaRPr lang="en-US"/>
              </a:p>
            </p:txBody>
          </p:sp>
        </p:grpSp>
      </p:grpSp>
      <p:grpSp>
        <p:nvGrpSpPr>
          <p:cNvPr id="5" name="Group 88"/>
          <p:cNvGrpSpPr>
            <a:grpSpLocks/>
          </p:cNvGrpSpPr>
          <p:nvPr/>
        </p:nvGrpSpPr>
        <p:grpSpPr bwMode="auto">
          <a:xfrm>
            <a:off x="973138" y="1785938"/>
            <a:ext cx="3079750" cy="2773362"/>
            <a:chOff x="5917" y="5889"/>
            <a:chExt cx="4850" cy="4368"/>
          </a:xfrm>
        </p:grpSpPr>
        <p:grpSp>
          <p:nvGrpSpPr>
            <p:cNvPr id="6" name="Group 89"/>
            <p:cNvGrpSpPr>
              <a:grpSpLocks/>
            </p:cNvGrpSpPr>
            <p:nvPr/>
          </p:nvGrpSpPr>
          <p:grpSpPr bwMode="auto">
            <a:xfrm>
              <a:off x="6891" y="5889"/>
              <a:ext cx="990" cy="990"/>
              <a:chOff x="811" y="743"/>
              <a:chExt cx="4043" cy="4043"/>
            </a:xfrm>
          </p:grpSpPr>
          <p:grpSp>
            <p:nvGrpSpPr>
              <p:cNvPr id="7" name="Group 90"/>
              <p:cNvGrpSpPr>
                <a:grpSpLocks/>
              </p:cNvGrpSpPr>
              <p:nvPr/>
            </p:nvGrpSpPr>
            <p:grpSpPr bwMode="auto">
              <a:xfrm>
                <a:off x="811" y="743"/>
                <a:ext cx="4043" cy="4043"/>
                <a:chOff x="6201" y="2068"/>
                <a:chExt cx="2442" cy="2442"/>
              </a:xfrm>
            </p:grpSpPr>
            <p:sp>
              <p:nvSpPr>
                <p:cNvPr id="28968" name="Oval 91"/>
                <p:cNvSpPr>
                  <a:spLocks noChangeArrowheads="1"/>
                </p:cNvSpPr>
                <p:nvPr/>
              </p:nvSpPr>
              <p:spPr bwMode="auto">
                <a:xfrm>
                  <a:off x="6201" y="2068"/>
                  <a:ext cx="2442" cy="2442"/>
                </a:xfrm>
                <a:prstGeom prst="ellipse">
                  <a:avLst/>
                </a:prstGeom>
                <a:solidFill>
                  <a:srgbClr val="FF0000"/>
                </a:solidFill>
                <a:ln w="9525">
                  <a:noFill/>
                  <a:round/>
                  <a:headEnd/>
                  <a:tailEnd/>
                </a:ln>
              </p:spPr>
              <p:txBody>
                <a:bodyPr/>
                <a:lstStyle/>
                <a:p>
                  <a:endParaRPr lang="en-US"/>
                </a:p>
              </p:txBody>
            </p:sp>
            <p:sp>
              <p:nvSpPr>
                <p:cNvPr id="28969" name="Oval 92"/>
                <p:cNvSpPr>
                  <a:spLocks noChangeArrowheads="1"/>
                </p:cNvSpPr>
                <p:nvPr/>
              </p:nvSpPr>
              <p:spPr bwMode="auto">
                <a:xfrm>
                  <a:off x="6874" y="2741"/>
                  <a:ext cx="1096" cy="1096"/>
                </a:xfrm>
                <a:prstGeom prst="ellipse">
                  <a:avLst/>
                </a:prstGeom>
                <a:solidFill>
                  <a:srgbClr val="0070C0"/>
                </a:solidFill>
                <a:ln w="9525">
                  <a:noFill/>
                  <a:round/>
                  <a:headEnd/>
                  <a:tailEnd/>
                </a:ln>
              </p:spPr>
              <p:txBody>
                <a:bodyPr/>
                <a:lstStyle/>
                <a:p>
                  <a:endParaRPr lang="en-US"/>
                </a:p>
              </p:txBody>
            </p:sp>
          </p:grpSp>
          <p:grpSp>
            <p:nvGrpSpPr>
              <p:cNvPr id="8" name="Group 93"/>
              <p:cNvGrpSpPr>
                <a:grpSpLocks/>
              </p:cNvGrpSpPr>
              <p:nvPr/>
            </p:nvGrpSpPr>
            <p:grpSpPr bwMode="auto">
              <a:xfrm>
                <a:off x="1020" y="1022"/>
                <a:ext cx="3577" cy="3456"/>
                <a:chOff x="1023" y="1022"/>
                <a:chExt cx="3577" cy="3456"/>
              </a:xfrm>
            </p:grpSpPr>
            <p:sp>
              <p:nvSpPr>
                <p:cNvPr id="28958" name="Oval 94"/>
                <p:cNvSpPr>
                  <a:spLocks noChangeArrowheads="1"/>
                </p:cNvSpPr>
                <p:nvPr/>
              </p:nvSpPr>
              <p:spPr bwMode="auto">
                <a:xfrm>
                  <a:off x="2048" y="1051"/>
                  <a:ext cx="660" cy="660"/>
                </a:xfrm>
                <a:prstGeom prst="ellipse">
                  <a:avLst/>
                </a:prstGeom>
                <a:solidFill>
                  <a:srgbClr val="FF9900"/>
                </a:solidFill>
                <a:ln w="9525">
                  <a:noFill/>
                  <a:round/>
                  <a:headEnd/>
                  <a:tailEnd/>
                </a:ln>
              </p:spPr>
              <p:txBody>
                <a:bodyPr/>
                <a:lstStyle/>
                <a:p>
                  <a:endParaRPr lang="en-US"/>
                </a:p>
              </p:txBody>
            </p:sp>
            <p:sp>
              <p:nvSpPr>
                <p:cNvPr id="28959" name="Oval 95"/>
                <p:cNvSpPr>
                  <a:spLocks noChangeArrowheads="1"/>
                </p:cNvSpPr>
                <p:nvPr/>
              </p:nvSpPr>
              <p:spPr bwMode="auto">
                <a:xfrm>
                  <a:off x="2934" y="1022"/>
                  <a:ext cx="660" cy="660"/>
                </a:xfrm>
                <a:prstGeom prst="ellipse">
                  <a:avLst/>
                </a:prstGeom>
                <a:solidFill>
                  <a:srgbClr val="FF9900"/>
                </a:solidFill>
                <a:ln w="9525">
                  <a:noFill/>
                  <a:round/>
                  <a:headEnd/>
                  <a:tailEnd/>
                </a:ln>
              </p:spPr>
              <p:txBody>
                <a:bodyPr/>
                <a:lstStyle/>
                <a:p>
                  <a:endParaRPr lang="en-US"/>
                </a:p>
              </p:txBody>
            </p:sp>
            <p:sp>
              <p:nvSpPr>
                <p:cNvPr id="28960" name="Oval 96"/>
                <p:cNvSpPr>
                  <a:spLocks noChangeArrowheads="1"/>
                </p:cNvSpPr>
                <p:nvPr/>
              </p:nvSpPr>
              <p:spPr bwMode="auto">
                <a:xfrm>
                  <a:off x="1301" y="1591"/>
                  <a:ext cx="660" cy="660"/>
                </a:xfrm>
                <a:prstGeom prst="ellipse">
                  <a:avLst/>
                </a:prstGeom>
                <a:solidFill>
                  <a:srgbClr val="FF9900"/>
                </a:solidFill>
                <a:ln w="9525">
                  <a:noFill/>
                  <a:round/>
                  <a:headEnd/>
                  <a:tailEnd/>
                </a:ln>
              </p:spPr>
              <p:txBody>
                <a:bodyPr/>
                <a:lstStyle/>
                <a:p>
                  <a:endParaRPr lang="en-US"/>
                </a:p>
              </p:txBody>
            </p:sp>
            <p:sp>
              <p:nvSpPr>
                <p:cNvPr id="28961" name="Oval 97"/>
                <p:cNvSpPr>
                  <a:spLocks noChangeArrowheads="1"/>
                </p:cNvSpPr>
                <p:nvPr/>
              </p:nvSpPr>
              <p:spPr bwMode="auto">
                <a:xfrm>
                  <a:off x="1023" y="2436"/>
                  <a:ext cx="660" cy="660"/>
                </a:xfrm>
                <a:prstGeom prst="ellipse">
                  <a:avLst/>
                </a:prstGeom>
                <a:solidFill>
                  <a:srgbClr val="FF9900"/>
                </a:solidFill>
                <a:ln w="9525">
                  <a:noFill/>
                  <a:round/>
                  <a:headEnd/>
                  <a:tailEnd/>
                </a:ln>
              </p:spPr>
              <p:txBody>
                <a:bodyPr/>
                <a:lstStyle/>
                <a:p>
                  <a:endParaRPr lang="en-US"/>
                </a:p>
              </p:txBody>
            </p:sp>
            <p:sp>
              <p:nvSpPr>
                <p:cNvPr id="28962" name="Oval 98"/>
                <p:cNvSpPr>
                  <a:spLocks noChangeArrowheads="1"/>
                </p:cNvSpPr>
                <p:nvPr/>
              </p:nvSpPr>
              <p:spPr bwMode="auto">
                <a:xfrm>
                  <a:off x="1339" y="3300"/>
                  <a:ext cx="660" cy="660"/>
                </a:xfrm>
                <a:prstGeom prst="ellipse">
                  <a:avLst/>
                </a:prstGeom>
                <a:solidFill>
                  <a:srgbClr val="FF9900"/>
                </a:solidFill>
                <a:ln w="9525">
                  <a:noFill/>
                  <a:round/>
                  <a:headEnd/>
                  <a:tailEnd/>
                </a:ln>
              </p:spPr>
              <p:txBody>
                <a:bodyPr/>
                <a:lstStyle/>
                <a:p>
                  <a:endParaRPr lang="en-US"/>
                </a:p>
              </p:txBody>
            </p:sp>
            <p:sp>
              <p:nvSpPr>
                <p:cNvPr id="28963" name="Oval 99"/>
                <p:cNvSpPr>
                  <a:spLocks noChangeArrowheads="1"/>
                </p:cNvSpPr>
                <p:nvPr/>
              </p:nvSpPr>
              <p:spPr bwMode="auto">
                <a:xfrm>
                  <a:off x="2031" y="3790"/>
                  <a:ext cx="660" cy="660"/>
                </a:xfrm>
                <a:prstGeom prst="ellipse">
                  <a:avLst/>
                </a:prstGeom>
                <a:solidFill>
                  <a:srgbClr val="FF9900"/>
                </a:solidFill>
                <a:ln w="9525">
                  <a:noFill/>
                  <a:round/>
                  <a:headEnd/>
                  <a:tailEnd/>
                </a:ln>
              </p:spPr>
              <p:txBody>
                <a:bodyPr/>
                <a:lstStyle/>
                <a:p>
                  <a:endParaRPr lang="en-US"/>
                </a:p>
              </p:txBody>
            </p:sp>
            <p:sp>
              <p:nvSpPr>
                <p:cNvPr id="28964" name="Oval 100"/>
                <p:cNvSpPr>
                  <a:spLocks noChangeArrowheads="1"/>
                </p:cNvSpPr>
                <p:nvPr/>
              </p:nvSpPr>
              <p:spPr bwMode="auto">
                <a:xfrm>
                  <a:off x="2895" y="3818"/>
                  <a:ext cx="660" cy="660"/>
                </a:xfrm>
                <a:prstGeom prst="ellipse">
                  <a:avLst/>
                </a:prstGeom>
                <a:solidFill>
                  <a:srgbClr val="FF9900"/>
                </a:solidFill>
                <a:ln w="9525">
                  <a:noFill/>
                  <a:round/>
                  <a:headEnd/>
                  <a:tailEnd/>
                </a:ln>
              </p:spPr>
              <p:txBody>
                <a:bodyPr/>
                <a:lstStyle/>
                <a:p>
                  <a:endParaRPr lang="en-US"/>
                </a:p>
              </p:txBody>
            </p:sp>
            <p:sp>
              <p:nvSpPr>
                <p:cNvPr id="28965" name="Oval 101"/>
                <p:cNvSpPr>
                  <a:spLocks noChangeArrowheads="1"/>
                </p:cNvSpPr>
                <p:nvPr/>
              </p:nvSpPr>
              <p:spPr bwMode="auto">
                <a:xfrm>
                  <a:off x="3682" y="3280"/>
                  <a:ext cx="660" cy="660"/>
                </a:xfrm>
                <a:prstGeom prst="ellipse">
                  <a:avLst/>
                </a:prstGeom>
                <a:solidFill>
                  <a:srgbClr val="FF9900"/>
                </a:solidFill>
                <a:ln w="9525">
                  <a:noFill/>
                  <a:round/>
                  <a:headEnd/>
                  <a:tailEnd/>
                </a:ln>
              </p:spPr>
              <p:txBody>
                <a:bodyPr/>
                <a:lstStyle/>
                <a:p>
                  <a:endParaRPr lang="en-US"/>
                </a:p>
              </p:txBody>
            </p:sp>
            <p:sp>
              <p:nvSpPr>
                <p:cNvPr id="28966" name="Oval 102"/>
                <p:cNvSpPr>
                  <a:spLocks noChangeArrowheads="1"/>
                </p:cNvSpPr>
                <p:nvPr/>
              </p:nvSpPr>
              <p:spPr bwMode="auto">
                <a:xfrm>
                  <a:off x="3940" y="2387"/>
                  <a:ext cx="660" cy="660"/>
                </a:xfrm>
                <a:prstGeom prst="ellipse">
                  <a:avLst/>
                </a:prstGeom>
                <a:solidFill>
                  <a:srgbClr val="FF9900"/>
                </a:solidFill>
                <a:ln w="9525">
                  <a:noFill/>
                  <a:round/>
                  <a:headEnd/>
                  <a:tailEnd/>
                </a:ln>
              </p:spPr>
              <p:txBody>
                <a:bodyPr/>
                <a:lstStyle/>
                <a:p>
                  <a:endParaRPr lang="en-US"/>
                </a:p>
              </p:txBody>
            </p:sp>
            <p:sp>
              <p:nvSpPr>
                <p:cNvPr id="28967" name="Oval 103"/>
                <p:cNvSpPr>
                  <a:spLocks noChangeArrowheads="1"/>
                </p:cNvSpPr>
                <p:nvPr/>
              </p:nvSpPr>
              <p:spPr bwMode="auto">
                <a:xfrm>
                  <a:off x="3624" y="1523"/>
                  <a:ext cx="660" cy="660"/>
                </a:xfrm>
                <a:prstGeom prst="ellipse">
                  <a:avLst/>
                </a:prstGeom>
                <a:solidFill>
                  <a:srgbClr val="FF9900"/>
                </a:solidFill>
                <a:ln w="9525">
                  <a:noFill/>
                  <a:round/>
                  <a:headEnd/>
                  <a:tailEnd/>
                </a:ln>
              </p:spPr>
              <p:txBody>
                <a:bodyPr/>
                <a:lstStyle/>
                <a:p>
                  <a:endParaRPr lang="en-US"/>
                </a:p>
              </p:txBody>
            </p:sp>
          </p:grpSp>
        </p:grpSp>
        <p:grpSp>
          <p:nvGrpSpPr>
            <p:cNvPr id="9" name="Group 104"/>
            <p:cNvGrpSpPr>
              <a:grpSpLocks/>
            </p:cNvGrpSpPr>
            <p:nvPr/>
          </p:nvGrpSpPr>
          <p:grpSpPr bwMode="auto">
            <a:xfrm>
              <a:off x="7856" y="5889"/>
              <a:ext cx="990" cy="990"/>
              <a:chOff x="811" y="743"/>
              <a:chExt cx="4043" cy="4043"/>
            </a:xfrm>
          </p:grpSpPr>
          <p:grpSp>
            <p:nvGrpSpPr>
              <p:cNvPr id="10" name="Group 105"/>
              <p:cNvGrpSpPr>
                <a:grpSpLocks/>
              </p:cNvGrpSpPr>
              <p:nvPr/>
            </p:nvGrpSpPr>
            <p:grpSpPr bwMode="auto">
              <a:xfrm>
                <a:off x="811" y="743"/>
                <a:ext cx="4043" cy="4043"/>
                <a:chOff x="6201" y="2068"/>
                <a:chExt cx="2442" cy="2442"/>
              </a:xfrm>
            </p:grpSpPr>
            <p:sp>
              <p:nvSpPr>
                <p:cNvPr id="28954" name="Oval 106"/>
                <p:cNvSpPr>
                  <a:spLocks noChangeArrowheads="1"/>
                </p:cNvSpPr>
                <p:nvPr/>
              </p:nvSpPr>
              <p:spPr bwMode="auto">
                <a:xfrm>
                  <a:off x="6201" y="2068"/>
                  <a:ext cx="2442" cy="2442"/>
                </a:xfrm>
                <a:prstGeom prst="ellipse">
                  <a:avLst/>
                </a:prstGeom>
                <a:solidFill>
                  <a:srgbClr val="FF0000"/>
                </a:solidFill>
                <a:ln w="9525">
                  <a:noFill/>
                  <a:round/>
                  <a:headEnd/>
                  <a:tailEnd/>
                </a:ln>
              </p:spPr>
              <p:txBody>
                <a:bodyPr/>
                <a:lstStyle/>
                <a:p>
                  <a:endParaRPr lang="en-US"/>
                </a:p>
              </p:txBody>
            </p:sp>
            <p:sp>
              <p:nvSpPr>
                <p:cNvPr id="28955" name="Oval 107"/>
                <p:cNvSpPr>
                  <a:spLocks noChangeArrowheads="1"/>
                </p:cNvSpPr>
                <p:nvPr/>
              </p:nvSpPr>
              <p:spPr bwMode="auto">
                <a:xfrm>
                  <a:off x="6874" y="2741"/>
                  <a:ext cx="1096" cy="1096"/>
                </a:xfrm>
                <a:prstGeom prst="ellipse">
                  <a:avLst/>
                </a:prstGeom>
                <a:solidFill>
                  <a:srgbClr val="0070C0"/>
                </a:solidFill>
                <a:ln w="9525">
                  <a:noFill/>
                  <a:round/>
                  <a:headEnd/>
                  <a:tailEnd/>
                </a:ln>
              </p:spPr>
              <p:txBody>
                <a:bodyPr/>
                <a:lstStyle/>
                <a:p>
                  <a:endParaRPr lang="en-US"/>
                </a:p>
              </p:txBody>
            </p:sp>
          </p:grpSp>
          <p:grpSp>
            <p:nvGrpSpPr>
              <p:cNvPr id="11" name="Group 108"/>
              <p:cNvGrpSpPr>
                <a:grpSpLocks/>
              </p:cNvGrpSpPr>
              <p:nvPr/>
            </p:nvGrpSpPr>
            <p:grpSpPr bwMode="auto">
              <a:xfrm>
                <a:off x="1020" y="1022"/>
                <a:ext cx="3577" cy="3456"/>
                <a:chOff x="1023" y="1022"/>
                <a:chExt cx="3577" cy="3456"/>
              </a:xfrm>
            </p:grpSpPr>
            <p:sp>
              <p:nvSpPr>
                <p:cNvPr id="28944" name="Oval 109"/>
                <p:cNvSpPr>
                  <a:spLocks noChangeArrowheads="1"/>
                </p:cNvSpPr>
                <p:nvPr/>
              </p:nvSpPr>
              <p:spPr bwMode="auto">
                <a:xfrm>
                  <a:off x="2048" y="1051"/>
                  <a:ext cx="660" cy="660"/>
                </a:xfrm>
                <a:prstGeom prst="ellipse">
                  <a:avLst/>
                </a:prstGeom>
                <a:solidFill>
                  <a:srgbClr val="FF9900"/>
                </a:solidFill>
                <a:ln w="9525">
                  <a:noFill/>
                  <a:round/>
                  <a:headEnd/>
                  <a:tailEnd/>
                </a:ln>
              </p:spPr>
              <p:txBody>
                <a:bodyPr/>
                <a:lstStyle/>
                <a:p>
                  <a:endParaRPr lang="en-US"/>
                </a:p>
              </p:txBody>
            </p:sp>
            <p:sp>
              <p:nvSpPr>
                <p:cNvPr id="28945" name="Oval 110"/>
                <p:cNvSpPr>
                  <a:spLocks noChangeArrowheads="1"/>
                </p:cNvSpPr>
                <p:nvPr/>
              </p:nvSpPr>
              <p:spPr bwMode="auto">
                <a:xfrm>
                  <a:off x="2934" y="1022"/>
                  <a:ext cx="660" cy="660"/>
                </a:xfrm>
                <a:prstGeom prst="ellipse">
                  <a:avLst/>
                </a:prstGeom>
                <a:solidFill>
                  <a:srgbClr val="FF9900"/>
                </a:solidFill>
                <a:ln w="9525">
                  <a:noFill/>
                  <a:round/>
                  <a:headEnd/>
                  <a:tailEnd/>
                </a:ln>
              </p:spPr>
              <p:txBody>
                <a:bodyPr/>
                <a:lstStyle/>
                <a:p>
                  <a:endParaRPr lang="en-US"/>
                </a:p>
              </p:txBody>
            </p:sp>
            <p:sp>
              <p:nvSpPr>
                <p:cNvPr id="28946" name="Oval 111"/>
                <p:cNvSpPr>
                  <a:spLocks noChangeArrowheads="1"/>
                </p:cNvSpPr>
                <p:nvPr/>
              </p:nvSpPr>
              <p:spPr bwMode="auto">
                <a:xfrm>
                  <a:off x="1301" y="1591"/>
                  <a:ext cx="660" cy="660"/>
                </a:xfrm>
                <a:prstGeom prst="ellipse">
                  <a:avLst/>
                </a:prstGeom>
                <a:solidFill>
                  <a:srgbClr val="FF9900"/>
                </a:solidFill>
                <a:ln w="9525">
                  <a:noFill/>
                  <a:round/>
                  <a:headEnd/>
                  <a:tailEnd/>
                </a:ln>
              </p:spPr>
              <p:txBody>
                <a:bodyPr/>
                <a:lstStyle/>
                <a:p>
                  <a:endParaRPr lang="en-US"/>
                </a:p>
              </p:txBody>
            </p:sp>
            <p:sp>
              <p:nvSpPr>
                <p:cNvPr id="28947" name="Oval 112"/>
                <p:cNvSpPr>
                  <a:spLocks noChangeArrowheads="1"/>
                </p:cNvSpPr>
                <p:nvPr/>
              </p:nvSpPr>
              <p:spPr bwMode="auto">
                <a:xfrm>
                  <a:off x="1023" y="2436"/>
                  <a:ext cx="660" cy="660"/>
                </a:xfrm>
                <a:prstGeom prst="ellipse">
                  <a:avLst/>
                </a:prstGeom>
                <a:solidFill>
                  <a:srgbClr val="FF9900"/>
                </a:solidFill>
                <a:ln w="9525">
                  <a:noFill/>
                  <a:round/>
                  <a:headEnd/>
                  <a:tailEnd/>
                </a:ln>
              </p:spPr>
              <p:txBody>
                <a:bodyPr/>
                <a:lstStyle/>
                <a:p>
                  <a:endParaRPr lang="en-US"/>
                </a:p>
              </p:txBody>
            </p:sp>
            <p:sp>
              <p:nvSpPr>
                <p:cNvPr id="28948" name="Oval 113"/>
                <p:cNvSpPr>
                  <a:spLocks noChangeArrowheads="1"/>
                </p:cNvSpPr>
                <p:nvPr/>
              </p:nvSpPr>
              <p:spPr bwMode="auto">
                <a:xfrm>
                  <a:off x="1339" y="3300"/>
                  <a:ext cx="660" cy="660"/>
                </a:xfrm>
                <a:prstGeom prst="ellipse">
                  <a:avLst/>
                </a:prstGeom>
                <a:solidFill>
                  <a:srgbClr val="FF9900"/>
                </a:solidFill>
                <a:ln w="9525">
                  <a:noFill/>
                  <a:round/>
                  <a:headEnd/>
                  <a:tailEnd/>
                </a:ln>
              </p:spPr>
              <p:txBody>
                <a:bodyPr/>
                <a:lstStyle/>
                <a:p>
                  <a:endParaRPr lang="en-US"/>
                </a:p>
              </p:txBody>
            </p:sp>
            <p:sp>
              <p:nvSpPr>
                <p:cNvPr id="28949" name="Oval 114"/>
                <p:cNvSpPr>
                  <a:spLocks noChangeArrowheads="1"/>
                </p:cNvSpPr>
                <p:nvPr/>
              </p:nvSpPr>
              <p:spPr bwMode="auto">
                <a:xfrm>
                  <a:off x="2031" y="3790"/>
                  <a:ext cx="660" cy="660"/>
                </a:xfrm>
                <a:prstGeom prst="ellipse">
                  <a:avLst/>
                </a:prstGeom>
                <a:solidFill>
                  <a:srgbClr val="FF9900"/>
                </a:solidFill>
                <a:ln w="9525">
                  <a:noFill/>
                  <a:round/>
                  <a:headEnd/>
                  <a:tailEnd/>
                </a:ln>
              </p:spPr>
              <p:txBody>
                <a:bodyPr/>
                <a:lstStyle/>
                <a:p>
                  <a:endParaRPr lang="en-US"/>
                </a:p>
              </p:txBody>
            </p:sp>
            <p:sp>
              <p:nvSpPr>
                <p:cNvPr id="28950" name="Oval 115"/>
                <p:cNvSpPr>
                  <a:spLocks noChangeArrowheads="1"/>
                </p:cNvSpPr>
                <p:nvPr/>
              </p:nvSpPr>
              <p:spPr bwMode="auto">
                <a:xfrm>
                  <a:off x="2895" y="3818"/>
                  <a:ext cx="660" cy="660"/>
                </a:xfrm>
                <a:prstGeom prst="ellipse">
                  <a:avLst/>
                </a:prstGeom>
                <a:solidFill>
                  <a:srgbClr val="FF9900"/>
                </a:solidFill>
                <a:ln w="9525">
                  <a:noFill/>
                  <a:round/>
                  <a:headEnd/>
                  <a:tailEnd/>
                </a:ln>
              </p:spPr>
              <p:txBody>
                <a:bodyPr/>
                <a:lstStyle/>
                <a:p>
                  <a:endParaRPr lang="en-US"/>
                </a:p>
              </p:txBody>
            </p:sp>
            <p:sp>
              <p:nvSpPr>
                <p:cNvPr id="28951" name="Oval 116"/>
                <p:cNvSpPr>
                  <a:spLocks noChangeArrowheads="1"/>
                </p:cNvSpPr>
                <p:nvPr/>
              </p:nvSpPr>
              <p:spPr bwMode="auto">
                <a:xfrm>
                  <a:off x="3682" y="3280"/>
                  <a:ext cx="660" cy="660"/>
                </a:xfrm>
                <a:prstGeom prst="ellipse">
                  <a:avLst/>
                </a:prstGeom>
                <a:solidFill>
                  <a:srgbClr val="FF9900"/>
                </a:solidFill>
                <a:ln w="9525">
                  <a:noFill/>
                  <a:round/>
                  <a:headEnd/>
                  <a:tailEnd/>
                </a:ln>
              </p:spPr>
              <p:txBody>
                <a:bodyPr/>
                <a:lstStyle/>
                <a:p>
                  <a:endParaRPr lang="en-US"/>
                </a:p>
              </p:txBody>
            </p:sp>
            <p:sp>
              <p:nvSpPr>
                <p:cNvPr id="28952" name="Oval 117"/>
                <p:cNvSpPr>
                  <a:spLocks noChangeArrowheads="1"/>
                </p:cNvSpPr>
                <p:nvPr/>
              </p:nvSpPr>
              <p:spPr bwMode="auto">
                <a:xfrm>
                  <a:off x="3940" y="2387"/>
                  <a:ext cx="660" cy="660"/>
                </a:xfrm>
                <a:prstGeom prst="ellipse">
                  <a:avLst/>
                </a:prstGeom>
                <a:solidFill>
                  <a:srgbClr val="FF9900"/>
                </a:solidFill>
                <a:ln w="9525">
                  <a:noFill/>
                  <a:round/>
                  <a:headEnd/>
                  <a:tailEnd/>
                </a:ln>
              </p:spPr>
              <p:txBody>
                <a:bodyPr/>
                <a:lstStyle/>
                <a:p>
                  <a:endParaRPr lang="en-US"/>
                </a:p>
              </p:txBody>
            </p:sp>
            <p:sp>
              <p:nvSpPr>
                <p:cNvPr id="28953" name="Oval 118"/>
                <p:cNvSpPr>
                  <a:spLocks noChangeArrowheads="1"/>
                </p:cNvSpPr>
                <p:nvPr/>
              </p:nvSpPr>
              <p:spPr bwMode="auto">
                <a:xfrm>
                  <a:off x="3624" y="1523"/>
                  <a:ext cx="660" cy="660"/>
                </a:xfrm>
                <a:prstGeom prst="ellipse">
                  <a:avLst/>
                </a:prstGeom>
                <a:solidFill>
                  <a:srgbClr val="FF9900"/>
                </a:solidFill>
                <a:ln w="9525">
                  <a:noFill/>
                  <a:round/>
                  <a:headEnd/>
                  <a:tailEnd/>
                </a:ln>
              </p:spPr>
              <p:txBody>
                <a:bodyPr/>
                <a:lstStyle/>
                <a:p>
                  <a:endParaRPr lang="en-US"/>
                </a:p>
              </p:txBody>
            </p:sp>
          </p:grpSp>
        </p:grpSp>
        <p:grpSp>
          <p:nvGrpSpPr>
            <p:cNvPr id="12" name="Group 119"/>
            <p:cNvGrpSpPr>
              <a:grpSpLocks/>
            </p:cNvGrpSpPr>
            <p:nvPr/>
          </p:nvGrpSpPr>
          <p:grpSpPr bwMode="auto">
            <a:xfrm>
              <a:off x="8821" y="5889"/>
              <a:ext cx="990" cy="990"/>
              <a:chOff x="811" y="743"/>
              <a:chExt cx="4043" cy="4043"/>
            </a:xfrm>
          </p:grpSpPr>
          <p:grpSp>
            <p:nvGrpSpPr>
              <p:cNvPr id="13" name="Group 120"/>
              <p:cNvGrpSpPr>
                <a:grpSpLocks/>
              </p:cNvGrpSpPr>
              <p:nvPr/>
            </p:nvGrpSpPr>
            <p:grpSpPr bwMode="auto">
              <a:xfrm>
                <a:off x="811" y="743"/>
                <a:ext cx="4043" cy="4043"/>
                <a:chOff x="6201" y="2068"/>
                <a:chExt cx="2442" cy="2442"/>
              </a:xfrm>
            </p:grpSpPr>
            <p:sp>
              <p:nvSpPr>
                <p:cNvPr id="28940" name="Oval 121"/>
                <p:cNvSpPr>
                  <a:spLocks noChangeArrowheads="1"/>
                </p:cNvSpPr>
                <p:nvPr/>
              </p:nvSpPr>
              <p:spPr bwMode="auto">
                <a:xfrm>
                  <a:off x="6201" y="2068"/>
                  <a:ext cx="2442" cy="2442"/>
                </a:xfrm>
                <a:prstGeom prst="ellipse">
                  <a:avLst/>
                </a:prstGeom>
                <a:solidFill>
                  <a:srgbClr val="FF0000"/>
                </a:solidFill>
                <a:ln w="9525">
                  <a:noFill/>
                  <a:round/>
                  <a:headEnd/>
                  <a:tailEnd/>
                </a:ln>
              </p:spPr>
              <p:txBody>
                <a:bodyPr/>
                <a:lstStyle/>
                <a:p>
                  <a:endParaRPr lang="en-US"/>
                </a:p>
              </p:txBody>
            </p:sp>
            <p:sp>
              <p:nvSpPr>
                <p:cNvPr id="28941" name="Oval 122"/>
                <p:cNvSpPr>
                  <a:spLocks noChangeArrowheads="1"/>
                </p:cNvSpPr>
                <p:nvPr/>
              </p:nvSpPr>
              <p:spPr bwMode="auto">
                <a:xfrm>
                  <a:off x="6874" y="2741"/>
                  <a:ext cx="1096" cy="1096"/>
                </a:xfrm>
                <a:prstGeom prst="ellipse">
                  <a:avLst/>
                </a:prstGeom>
                <a:solidFill>
                  <a:srgbClr val="0070C0"/>
                </a:solidFill>
                <a:ln w="9525">
                  <a:noFill/>
                  <a:round/>
                  <a:headEnd/>
                  <a:tailEnd/>
                </a:ln>
              </p:spPr>
              <p:txBody>
                <a:bodyPr/>
                <a:lstStyle/>
                <a:p>
                  <a:endParaRPr lang="en-US"/>
                </a:p>
              </p:txBody>
            </p:sp>
          </p:grpSp>
          <p:grpSp>
            <p:nvGrpSpPr>
              <p:cNvPr id="14" name="Group 123"/>
              <p:cNvGrpSpPr>
                <a:grpSpLocks/>
              </p:cNvGrpSpPr>
              <p:nvPr/>
            </p:nvGrpSpPr>
            <p:grpSpPr bwMode="auto">
              <a:xfrm>
                <a:off x="1020" y="1022"/>
                <a:ext cx="3577" cy="3456"/>
                <a:chOff x="1023" y="1022"/>
                <a:chExt cx="3577" cy="3456"/>
              </a:xfrm>
            </p:grpSpPr>
            <p:sp>
              <p:nvSpPr>
                <p:cNvPr id="28930" name="Oval 124"/>
                <p:cNvSpPr>
                  <a:spLocks noChangeArrowheads="1"/>
                </p:cNvSpPr>
                <p:nvPr/>
              </p:nvSpPr>
              <p:spPr bwMode="auto">
                <a:xfrm>
                  <a:off x="2048" y="1051"/>
                  <a:ext cx="660" cy="660"/>
                </a:xfrm>
                <a:prstGeom prst="ellipse">
                  <a:avLst/>
                </a:prstGeom>
                <a:solidFill>
                  <a:srgbClr val="FF9900"/>
                </a:solidFill>
                <a:ln w="9525">
                  <a:noFill/>
                  <a:round/>
                  <a:headEnd/>
                  <a:tailEnd/>
                </a:ln>
              </p:spPr>
              <p:txBody>
                <a:bodyPr/>
                <a:lstStyle/>
                <a:p>
                  <a:endParaRPr lang="en-US"/>
                </a:p>
              </p:txBody>
            </p:sp>
            <p:sp>
              <p:nvSpPr>
                <p:cNvPr id="28931" name="Oval 125"/>
                <p:cNvSpPr>
                  <a:spLocks noChangeArrowheads="1"/>
                </p:cNvSpPr>
                <p:nvPr/>
              </p:nvSpPr>
              <p:spPr bwMode="auto">
                <a:xfrm>
                  <a:off x="2934" y="1022"/>
                  <a:ext cx="660" cy="660"/>
                </a:xfrm>
                <a:prstGeom prst="ellipse">
                  <a:avLst/>
                </a:prstGeom>
                <a:solidFill>
                  <a:srgbClr val="FF9900"/>
                </a:solidFill>
                <a:ln w="9525">
                  <a:noFill/>
                  <a:round/>
                  <a:headEnd/>
                  <a:tailEnd/>
                </a:ln>
              </p:spPr>
              <p:txBody>
                <a:bodyPr/>
                <a:lstStyle/>
                <a:p>
                  <a:endParaRPr lang="en-US"/>
                </a:p>
              </p:txBody>
            </p:sp>
            <p:sp>
              <p:nvSpPr>
                <p:cNvPr id="28932" name="Oval 126"/>
                <p:cNvSpPr>
                  <a:spLocks noChangeArrowheads="1"/>
                </p:cNvSpPr>
                <p:nvPr/>
              </p:nvSpPr>
              <p:spPr bwMode="auto">
                <a:xfrm>
                  <a:off x="1301" y="1591"/>
                  <a:ext cx="660" cy="660"/>
                </a:xfrm>
                <a:prstGeom prst="ellipse">
                  <a:avLst/>
                </a:prstGeom>
                <a:solidFill>
                  <a:srgbClr val="FF9900"/>
                </a:solidFill>
                <a:ln w="9525">
                  <a:noFill/>
                  <a:round/>
                  <a:headEnd/>
                  <a:tailEnd/>
                </a:ln>
              </p:spPr>
              <p:txBody>
                <a:bodyPr/>
                <a:lstStyle/>
                <a:p>
                  <a:endParaRPr lang="en-US"/>
                </a:p>
              </p:txBody>
            </p:sp>
            <p:sp>
              <p:nvSpPr>
                <p:cNvPr id="28933" name="Oval 127"/>
                <p:cNvSpPr>
                  <a:spLocks noChangeArrowheads="1"/>
                </p:cNvSpPr>
                <p:nvPr/>
              </p:nvSpPr>
              <p:spPr bwMode="auto">
                <a:xfrm>
                  <a:off x="1023" y="2436"/>
                  <a:ext cx="660" cy="660"/>
                </a:xfrm>
                <a:prstGeom prst="ellipse">
                  <a:avLst/>
                </a:prstGeom>
                <a:solidFill>
                  <a:srgbClr val="FF9900"/>
                </a:solidFill>
                <a:ln w="9525">
                  <a:noFill/>
                  <a:round/>
                  <a:headEnd/>
                  <a:tailEnd/>
                </a:ln>
              </p:spPr>
              <p:txBody>
                <a:bodyPr/>
                <a:lstStyle/>
                <a:p>
                  <a:endParaRPr lang="en-US"/>
                </a:p>
              </p:txBody>
            </p:sp>
            <p:sp>
              <p:nvSpPr>
                <p:cNvPr id="28934" name="Oval 128"/>
                <p:cNvSpPr>
                  <a:spLocks noChangeArrowheads="1"/>
                </p:cNvSpPr>
                <p:nvPr/>
              </p:nvSpPr>
              <p:spPr bwMode="auto">
                <a:xfrm>
                  <a:off x="1339" y="3300"/>
                  <a:ext cx="660" cy="660"/>
                </a:xfrm>
                <a:prstGeom prst="ellipse">
                  <a:avLst/>
                </a:prstGeom>
                <a:solidFill>
                  <a:srgbClr val="FF9900"/>
                </a:solidFill>
                <a:ln w="9525">
                  <a:noFill/>
                  <a:round/>
                  <a:headEnd/>
                  <a:tailEnd/>
                </a:ln>
              </p:spPr>
              <p:txBody>
                <a:bodyPr/>
                <a:lstStyle/>
                <a:p>
                  <a:endParaRPr lang="en-US"/>
                </a:p>
              </p:txBody>
            </p:sp>
            <p:sp>
              <p:nvSpPr>
                <p:cNvPr id="28935" name="Oval 129"/>
                <p:cNvSpPr>
                  <a:spLocks noChangeArrowheads="1"/>
                </p:cNvSpPr>
                <p:nvPr/>
              </p:nvSpPr>
              <p:spPr bwMode="auto">
                <a:xfrm>
                  <a:off x="2031" y="3790"/>
                  <a:ext cx="660" cy="660"/>
                </a:xfrm>
                <a:prstGeom prst="ellipse">
                  <a:avLst/>
                </a:prstGeom>
                <a:solidFill>
                  <a:srgbClr val="FF9900"/>
                </a:solidFill>
                <a:ln w="9525">
                  <a:noFill/>
                  <a:round/>
                  <a:headEnd/>
                  <a:tailEnd/>
                </a:ln>
              </p:spPr>
              <p:txBody>
                <a:bodyPr/>
                <a:lstStyle/>
                <a:p>
                  <a:endParaRPr lang="en-US"/>
                </a:p>
              </p:txBody>
            </p:sp>
            <p:sp>
              <p:nvSpPr>
                <p:cNvPr id="28936" name="Oval 130"/>
                <p:cNvSpPr>
                  <a:spLocks noChangeArrowheads="1"/>
                </p:cNvSpPr>
                <p:nvPr/>
              </p:nvSpPr>
              <p:spPr bwMode="auto">
                <a:xfrm>
                  <a:off x="2895" y="3818"/>
                  <a:ext cx="660" cy="660"/>
                </a:xfrm>
                <a:prstGeom prst="ellipse">
                  <a:avLst/>
                </a:prstGeom>
                <a:solidFill>
                  <a:srgbClr val="FF9900"/>
                </a:solidFill>
                <a:ln w="9525">
                  <a:noFill/>
                  <a:round/>
                  <a:headEnd/>
                  <a:tailEnd/>
                </a:ln>
              </p:spPr>
              <p:txBody>
                <a:bodyPr/>
                <a:lstStyle/>
                <a:p>
                  <a:endParaRPr lang="en-US"/>
                </a:p>
              </p:txBody>
            </p:sp>
            <p:sp>
              <p:nvSpPr>
                <p:cNvPr id="28937" name="Oval 131"/>
                <p:cNvSpPr>
                  <a:spLocks noChangeArrowheads="1"/>
                </p:cNvSpPr>
                <p:nvPr/>
              </p:nvSpPr>
              <p:spPr bwMode="auto">
                <a:xfrm>
                  <a:off x="3682" y="3280"/>
                  <a:ext cx="660" cy="660"/>
                </a:xfrm>
                <a:prstGeom prst="ellipse">
                  <a:avLst/>
                </a:prstGeom>
                <a:solidFill>
                  <a:srgbClr val="FF9900"/>
                </a:solidFill>
                <a:ln w="9525">
                  <a:noFill/>
                  <a:round/>
                  <a:headEnd/>
                  <a:tailEnd/>
                </a:ln>
              </p:spPr>
              <p:txBody>
                <a:bodyPr/>
                <a:lstStyle/>
                <a:p>
                  <a:endParaRPr lang="en-US"/>
                </a:p>
              </p:txBody>
            </p:sp>
            <p:sp>
              <p:nvSpPr>
                <p:cNvPr id="28938" name="Oval 132"/>
                <p:cNvSpPr>
                  <a:spLocks noChangeArrowheads="1"/>
                </p:cNvSpPr>
                <p:nvPr/>
              </p:nvSpPr>
              <p:spPr bwMode="auto">
                <a:xfrm>
                  <a:off x="3940" y="2387"/>
                  <a:ext cx="660" cy="660"/>
                </a:xfrm>
                <a:prstGeom prst="ellipse">
                  <a:avLst/>
                </a:prstGeom>
                <a:solidFill>
                  <a:srgbClr val="FF9900"/>
                </a:solidFill>
                <a:ln w="9525">
                  <a:noFill/>
                  <a:round/>
                  <a:headEnd/>
                  <a:tailEnd/>
                </a:ln>
              </p:spPr>
              <p:txBody>
                <a:bodyPr/>
                <a:lstStyle/>
                <a:p>
                  <a:endParaRPr lang="en-US"/>
                </a:p>
              </p:txBody>
            </p:sp>
            <p:sp>
              <p:nvSpPr>
                <p:cNvPr id="28939" name="Oval 133"/>
                <p:cNvSpPr>
                  <a:spLocks noChangeArrowheads="1"/>
                </p:cNvSpPr>
                <p:nvPr/>
              </p:nvSpPr>
              <p:spPr bwMode="auto">
                <a:xfrm>
                  <a:off x="3624" y="1523"/>
                  <a:ext cx="660" cy="660"/>
                </a:xfrm>
                <a:prstGeom prst="ellipse">
                  <a:avLst/>
                </a:prstGeom>
                <a:solidFill>
                  <a:srgbClr val="FF9900"/>
                </a:solidFill>
                <a:ln w="9525">
                  <a:noFill/>
                  <a:round/>
                  <a:headEnd/>
                  <a:tailEnd/>
                </a:ln>
              </p:spPr>
              <p:txBody>
                <a:bodyPr/>
                <a:lstStyle/>
                <a:p>
                  <a:endParaRPr lang="en-US"/>
                </a:p>
              </p:txBody>
            </p:sp>
          </p:grpSp>
        </p:grpSp>
        <p:grpSp>
          <p:nvGrpSpPr>
            <p:cNvPr id="15" name="Group 134"/>
            <p:cNvGrpSpPr>
              <a:grpSpLocks/>
            </p:cNvGrpSpPr>
            <p:nvPr/>
          </p:nvGrpSpPr>
          <p:grpSpPr bwMode="auto">
            <a:xfrm>
              <a:off x="7362" y="6733"/>
              <a:ext cx="990" cy="990"/>
              <a:chOff x="811" y="743"/>
              <a:chExt cx="4043" cy="4043"/>
            </a:xfrm>
          </p:grpSpPr>
          <p:grpSp>
            <p:nvGrpSpPr>
              <p:cNvPr id="16" name="Group 135"/>
              <p:cNvGrpSpPr>
                <a:grpSpLocks/>
              </p:cNvGrpSpPr>
              <p:nvPr/>
            </p:nvGrpSpPr>
            <p:grpSpPr bwMode="auto">
              <a:xfrm>
                <a:off x="811" y="743"/>
                <a:ext cx="4043" cy="4043"/>
                <a:chOff x="6201" y="2068"/>
                <a:chExt cx="2442" cy="2442"/>
              </a:xfrm>
            </p:grpSpPr>
            <p:sp>
              <p:nvSpPr>
                <p:cNvPr id="28926" name="Oval 136"/>
                <p:cNvSpPr>
                  <a:spLocks noChangeArrowheads="1"/>
                </p:cNvSpPr>
                <p:nvPr/>
              </p:nvSpPr>
              <p:spPr bwMode="auto">
                <a:xfrm>
                  <a:off x="6201" y="2068"/>
                  <a:ext cx="2442" cy="2442"/>
                </a:xfrm>
                <a:prstGeom prst="ellipse">
                  <a:avLst/>
                </a:prstGeom>
                <a:solidFill>
                  <a:srgbClr val="FF0000"/>
                </a:solidFill>
                <a:ln w="9525">
                  <a:noFill/>
                  <a:round/>
                  <a:headEnd/>
                  <a:tailEnd/>
                </a:ln>
              </p:spPr>
              <p:txBody>
                <a:bodyPr/>
                <a:lstStyle/>
                <a:p>
                  <a:endParaRPr lang="en-US"/>
                </a:p>
              </p:txBody>
            </p:sp>
            <p:sp>
              <p:nvSpPr>
                <p:cNvPr id="28927" name="Oval 137"/>
                <p:cNvSpPr>
                  <a:spLocks noChangeArrowheads="1"/>
                </p:cNvSpPr>
                <p:nvPr/>
              </p:nvSpPr>
              <p:spPr bwMode="auto">
                <a:xfrm>
                  <a:off x="6874" y="2741"/>
                  <a:ext cx="1096" cy="1096"/>
                </a:xfrm>
                <a:prstGeom prst="ellipse">
                  <a:avLst/>
                </a:prstGeom>
                <a:solidFill>
                  <a:srgbClr val="0070C0"/>
                </a:solidFill>
                <a:ln w="9525">
                  <a:noFill/>
                  <a:round/>
                  <a:headEnd/>
                  <a:tailEnd/>
                </a:ln>
              </p:spPr>
              <p:txBody>
                <a:bodyPr/>
                <a:lstStyle/>
                <a:p>
                  <a:endParaRPr lang="en-US"/>
                </a:p>
              </p:txBody>
            </p:sp>
          </p:grpSp>
          <p:grpSp>
            <p:nvGrpSpPr>
              <p:cNvPr id="17" name="Group 138"/>
              <p:cNvGrpSpPr>
                <a:grpSpLocks/>
              </p:cNvGrpSpPr>
              <p:nvPr/>
            </p:nvGrpSpPr>
            <p:grpSpPr bwMode="auto">
              <a:xfrm>
                <a:off x="1020" y="1022"/>
                <a:ext cx="3577" cy="3456"/>
                <a:chOff x="1023" y="1022"/>
                <a:chExt cx="3577" cy="3456"/>
              </a:xfrm>
            </p:grpSpPr>
            <p:sp>
              <p:nvSpPr>
                <p:cNvPr id="28916" name="Oval 139"/>
                <p:cNvSpPr>
                  <a:spLocks noChangeArrowheads="1"/>
                </p:cNvSpPr>
                <p:nvPr/>
              </p:nvSpPr>
              <p:spPr bwMode="auto">
                <a:xfrm>
                  <a:off x="2048" y="1051"/>
                  <a:ext cx="660" cy="660"/>
                </a:xfrm>
                <a:prstGeom prst="ellipse">
                  <a:avLst/>
                </a:prstGeom>
                <a:solidFill>
                  <a:srgbClr val="FF9900"/>
                </a:solidFill>
                <a:ln w="9525">
                  <a:noFill/>
                  <a:round/>
                  <a:headEnd/>
                  <a:tailEnd/>
                </a:ln>
              </p:spPr>
              <p:txBody>
                <a:bodyPr/>
                <a:lstStyle/>
                <a:p>
                  <a:endParaRPr lang="en-US"/>
                </a:p>
              </p:txBody>
            </p:sp>
            <p:sp>
              <p:nvSpPr>
                <p:cNvPr id="28917" name="Oval 140"/>
                <p:cNvSpPr>
                  <a:spLocks noChangeArrowheads="1"/>
                </p:cNvSpPr>
                <p:nvPr/>
              </p:nvSpPr>
              <p:spPr bwMode="auto">
                <a:xfrm>
                  <a:off x="2934" y="1022"/>
                  <a:ext cx="660" cy="660"/>
                </a:xfrm>
                <a:prstGeom prst="ellipse">
                  <a:avLst/>
                </a:prstGeom>
                <a:solidFill>
                  <a:srgbClr val="FF9900"/>
                </a:solidFill>
                <a:ln w="9525">
                  <a:noFill/>
                  <a:round/>
                  <a:headEnd/>
                  <a:tailEnd/>
                </a:ln>
              </p:spPr>
              <p:txBody>
                <a:bodyPr/>
                <a:lstStyle/>
                <a:p>
                  <a:endParaRPr lang="en-US"/>
                </a:p>
              </p:txBody>
            </p:sp>
            <p:sp>
              <p:nvSpPr>
                <p:cNvPr id="28918" name="Oval 141"/>
                <p:cNvSpPr>
                  <a:spLocks noChangeArrowheads="1"/>
                </p:cNvSpPr>
                <p:nvPr/>
              </p:nvSpPr>
              <p:spPr bwMode="auto">
                <a:xfrm>
                  <a:off x="1301" y="1591"/>
                  <a:ext cx="660" cy="660"/>
                </a:xfrm>
                <a:prstGeom prst="ellipse">
                  <a:avLst/>
                </a:prstGeom>
                <a:solidFill>
                  <a:srgbClr val="FF9900"/>
                </a:solidFill>
                <a:ln w="9525">
                  <a:noFill/>
                  <a:round/>
                  <a:headEnd/>
                  <a:tailEnd/>
                </a:ln>
              </p:spPr>
              <p:txBody>
                <a:bodyPr/>
                <a:lstStyle/>
                <a:p>
                  <a:endParaRPr lang="en-US"/>
                </a:p>
              </p:txBody>
            </p:sp>
            <p:sp>
              <p:nvSpPr>
                <p:cNvPr id="28919" name="Oval 142"/>
                <p:cNvSpPr>
                  <a:spLocks noChangeArrowheads="1"/>
                </p:cNvSpPr>
                <p:nvPr/>
              </p:nvSpPr>
              <p:spPr bwMode="auto">
                <a:xfrm>
                  <a:off x="1023" y="2436"/>
                  <a:ext cx="660" cy="660"/>
                </a:xfrm>
                <a:prstGeom prst="ellipse">
                  <a:avLst/>
                </a:prstGeom>
                <a:solidFill>
                  <a:srgbClr val="FF9900"/>
                </a:solidFill>
                <a:ln w="9525">
                  <a:noFill/>
                  <a:round/>
                  <a:headEnd/>
                  <a:tailEnd/>
                </a:ln>
              </p:spPr>
              <p:txBody>
                <a:bodyPr/>
                <a:lstStyle/>
                <a:p>
                  <a:endParaRPr lang="en-US"/>
                </a:p>
              </p:txBody>
            </p:sp>
            <p:sp>
              <p:nvSpPr>
                <p:cNvPr id="28920" name="Oval 143"/>
                <p:cNvSpPr>
                  <a:spLocks noChangeArrowheads="1"/>
                </p:cNvSpPr>
                <p:nvPr/>
              </p:nvSpPr>
              <p:spPr bwMode="auto">
                <a:xfrm>
                  <a:off x="1339" y="3300"/>
                  <a:ext cx="660" cy="660"/>
                </a:xfrm>
                <a:prstGeom prst="ellipse">
                  <a:avLst/>
                </a:prstGeom>
                <a:solidFill>
                  <a:srgbClr val="FF9900"/>
                </a:solidFill>
                <a:ln w="9525">
                  <a:noFill/>
                  <a:round/>
                  <a:headEnd/>
                  <a:tailEnd/>
                </a:ln>
              </p:spPr>
              <p:txBody>
                <a:bodyPr/>
                <a:lstStyle/>
                <a:p>
                  <a:endParaRPr lang="en-US"/>
                </a:p>
              </p:txBody>
            </p:sp>
            <p:sp>
              <p:nvSpPr>
                <p:cNvPr id="28921" name="Oval 144"/>
                <p:cNvSpPr>
                  <a:spLocks noChangeArrowheads="1"/>
                </p:cNvSpPr>
                <p:nvPr/>
              </p:nvSpPr>
              <p:spPr bwMode="auto">
                <a:xfrm>
                  <a:off x="2031" y="3790"/>
                  <a:ext cx="660" cy="660"/>
                </a:xfrm>
                <a:prstGeom prst="ellipse">
                  <a:avLst/>
                </a:prstGeom>
                <a:solidFill>
                  <a:srgbClr val="FF9900"/>
                </a:solidFill>
                <a:ln w="9525">
                  <a:noFill/>
                  <a:round/>
                  <a:headEnd/>
                  <a:tailEnd/>
                </a:ln>
              </p:spPr>
              <p:txBody>
                <a:bodyPr/>
                <a:lstStyle/>
                <a:p>
                  <a:endParaRPr lang="en-US"/>
                </a:p>
              </p:txBody>
            </p:sp>
            <p:sp>
              <p:nvSpPr>
                <p:cNvPr id="28922" name="Oval 145"/>
                <p:cNvSpPr>
                  <a:spLocks noChangeArrowheads="1"/>
                </p:cNvSpPr>
                <p:nvPr/>
              </p:nvSpPr>
              <p:spPr bwMode="auto">
                <a:xfrm>
                  <a:off x="2895" y="3818"/>
                  <a:ext cx="660" cy="660"/>
                </a:xfrm>
                <a:prstGeom prst="ellipse">
                  <a:avLst/>
                </a:prstGeom>
                <a:solidFill>
                  <a:srgbClr val="FF9900"/>
                </a:solidFill>
                <a:ln w="9525">
                  <a:noFill/>
                  <a:round/>
                  <a:headEnd/>
                  <a:tailEnd/>
                </a:ln>
              </p:spPr>
              <p:txBody>
                <a:bodyPr/>
                <a:lstStyle/>
                <a:p>
                  <a:endParaRPr lang="en-US"/>
                </a:p>
              </p:txBody>
            </p:sp>
            <p:sp>
              <p:nvSpPr>
                <p:cNvPr id="28923" name="Oval 146"/>
                <p:cNvSpPr>
                  <a:spLocks noChangeArrowheads="1"/>
                </p:cNvSpPr>
                <p:nvPr/>
              </p:nvSpPr>
              <p:spPr bwMode="auto">
                <a:xfrm>
                  <a:off x="3682" y="3280"/>
                  <a:ext cx="660" cy="660"/>
                </a:xfrm>
                <a:prstGeom prst="ellipse">
                  <a:avLst/>
                </a:prstGeom>
                <a:solidFill>
                  <a:srgbClr val="FF9900"/>
                </a:solidFill>
                <a:ln w="9525">
                  <a:noFill/>
                  <a:round/>
                  <a:headEnd/>
                  <a:tailEnd/>
                </a:ln>
              </p:spPr>
              <p:txBody>
                <a:bodyPr/>
                <a:lstStyle/>
                <a:p>
                  <a:endParaRPr lang="en-US"/>
                </a:p>
              </p:txBody>
            </p:sp>
            <p:sp>
              <p:nvSpPr>
                <p:cNvPr id="28924" name="Oval 147"/>
                <p:cNvSpPr>
                  <a:spLocks noChangeArrowheads="1"/>
                </p:cNvSpPr>
                <p:nvPr/>
              </p:nvSpPr>
              <p:spPr bwMode="auto">
                <a:xfrm>
                  <a:off x="3940" y="2387"/>
                  <a:ext cx="660" cy="660"/>
                </a:xfrm>
                <a:prstGeom prst="ellipse">
                  <a:avLst/>
                </a:prstGeom>
                <a:solidFill>
                  <a:srgbClr val="FF9900"/>
                </a:solidFill>
                <a:ln w="9525">
                  <a:noFill/>
                  <a:round/>
                  <a:headEnd/>
                  <a:tailEnd/>
                </a:ln>
              </p:spPr>
              <p:txBody>
                <a:bodyPr/>
                <a:lstStyle/>
                <a:p>
                  <a:endParaRPr lang="en-US"/>
                </a:p>
              </p:txBody>
            </p:sp>
            <p:sp>
              <p:nvSpPr>
                <p:cNvPr id="28925" name="Oval 148"/>
                <p:cNvSpPr>
                  <a:spLocks noChangeArrowheads="1"/>
                </p:cNvSpPr>
                <p:nvPr/>
              </p:nvSpPr>
              <p:spPr bwMode="auto">
                <a:xfrm>
                  <a:off x="3624" y="1523"/>
                  <a:ext cx="660" cy="660"/>
                </a:xfrm>
                <a:prstGeom prst="ellipse">
                  <a:avLst/>
                </a:prstGeom>
                <a:solidFill>
                  <a:srgbClr val="FF9900"/>
                </a:solidFill>
                <a:ln w="9525">
                  <a:noFill/>
                  <a:round/>
                  <a:headEnd/>
                  <a:tailEnd/>
                </a:ln>
              </p:spPr>
              <p:txBody>
                <a:bodyPr/>
                <a:lstStyle/>
                <a:p>
                  <a:endParaRPr lang="en-US"/>
                </a:p>
              </p:txBody>
            </p:sp>
          </p:grpSp>
        </p:grpSp>
        <p:grpSp>
          <p:nvGrpSpPr>
            <p:cNvPr id="18" name="Group 149"/>
            <p:cNvGrpSpPr>
              <a:grpSpLocks/>
            </p:cNvGrpSpPr>
            <p:nvPr/>
          </p:nvGrpSpPr>
          <p:grpSpPr bwMode="auto">
            <a:xfrm>
              <a:off x="8327" y="6733"/>
              <a:ext cx="990" cy="990"/>
              <a:chOff x="811" y="743"/>
              <a:chExt cx="4043" cy="4043"/>
            </a:xfrm>
          </p:grpSpPr>
          <p:grpSp>
            <p:nvGrpSpPr>
              <p:cNvPr id="19" name="Group 150"/>
              <p:cNvGrpSpPr>
                <a:grpSpLocks/>
              </p:cNvGrpSpPr>
              <p:nvPr/>
            </p:nvGrpSpPr>
            <p:grpSpPr bwMode="auto">
              <a:xfrm>
                <a:off x="811" y="743"/>
                <a:ext cx="4043" cy="4043"/>
                <a:chOff x="6201" y="2068"/>
                <a:chExt cx="2442" cy="2442"/>
              </a:xfrm>
            </p:grpSpPr>
            <p:sp>
              <p:nvSpPr>
                <p:cNvPr id="28912" name="Oval 151"/>
                <p:cNvSpPr>
                  <a:spLocks noChangeArrowheads="1"/>
                </p:cNvSpPr>
                <p:nvPr/>
              </p:nvSpPr>
              <p:spPr bwMode="auto">
                <a:xfrm>
                  <a:off x="6201" y="2068"/>
                  <a:ext cx="2442" cy="2442"/>
                </a:xfrm>
                <a:prstGeom prst="ellipse">
                  <a:avLst/>
                </a:prstGeom>
                <a:solidFill>
                  <a:srgbClr val="FF0000"/>
                </a:solidFill>
                <a:ln w="9525">
                  <a:noFill/>
                  <a:round/>
                  <a:headEnd/>
                  <a:tailEnd/>
                </a:ln>
              </p:spPr>
              <p:txBody>
                <a:bodyPr/>
                <a:lstStyle/>
                <a:p>
                  <a:endParaRPr lang="en-US"/>
                </a:p>
              </p:txBody>
            </p:sp>
            <p:sp>
              <p:nvSpPr>
                <p:cNvPr id="28913" name="Oval 152"/>
                <p:cNvSpPr>
                  <a:spLocks noChangeArrowheads="1"/>
                </p:cNvSpPr>
                <p:nvPr/>
              </p:nvSpPr>
              <p:spPr bwMode="auto">
                <a:xfrm>
                  <a:off x="6874" y="2741"/>
                  <a:ext cx="1096" cy="1096"/>
                </a:xfrm>
                <a:prstGeom prst="ellipse">
                  <a:avLst/>
                </a:prstGeom>
                <a:solidFill>
                  <a:srgbClr val="0070C0"/>
                </a:solidFill>
                <a:ln w="9525">
                  <a:noFill/>
                  <a:round/>
                  <a:headEnd/>
                  <a:tailEnd/>
                </a:ln>
              </p:spPr>
              <p:txBody>
                <a:bodyPr/>
                <a:lstStyle/>
                <a:p>
                  <a:endParaRPr lang="en-US"/>
                </a:p>
              </p:txBody>
            </p:sp>
          </p:grpSp>
          <p:grpSp>
            <p:nvGrpSpPr>
              <p:cNvPr id="20" name="Group 153"/>
              <p:cNvGrpSpPr>
                <a:grpSpLocks/>
              </p:cNvGrpSpPr>
              <p:nvPr/>
            </p:nvGrpSpPr>
            <p:grpSpPr bwMode="auto">
              <a:xfrm>
                <a:off x="1020" y="1022"/>
                <a:ext cx="3577" cy="3456"/>
                <a:chOff x="1023" y="1022"/>
                <a:chExt cx="3577" cy="3456"/>
              </a:xfrm>
            </p:grpSpPr>
            <p:sp>
              <p:nvSpPr>
                <p:cNvPr id="28902" name="Oval 154"/>
                <p:cNvSpPr>
                  <a:spLocks noChangeArrowheads="1"/>
                </p:cNvSpPr>
                <p:nvPr/>
              </p:nvSpPr>
              <p:spPr bwMode="auto">
                <a:xfrm>
                  <a:off x="2048" y="1051"/>
                  <a:ext cx="660" cy="660"/>
                </a:xfrm>
                <a:prstGeom prst="ellipse">
                  <a:avLst/>
                </a:prstGeom>
                <a:solidFill>
                  <a:srgbClr val="FF9900"/>
                </a:solidFill>
                <a:ln w="9525">
                  <a:noFill/>
                  <a:round/>
                  <a:headEnd/>
                  <a:tailEnd/>
                </a:ln>
              </p:spPr>
              <p:txBody>
                <a:bodyPr/>
                <a:lstStyle/>
                <a:p>
                  <a:endParaRPr lang="en-US"/>
                </a:p>
              </p:txBody>
            </p:sp>
            <p:sp>
              <p:nvSpPr>
                <p:cNvPr id="28903" name="Oval 155"/>
                <p:cNvSpPr>
                  <a:spLocks noChangeArrowheads="1"/>
                </p:cNvSpPr>
                <p:nvPr/>
              </p:nvSpPr>
              <p:spPr bwMode="auto">
                <a:xfrm>
                  <a:off x="2934" y="1022"/>
                  <a:ext cx="660" cy="660"/>
                </a:xfrm>
                <a:prstGeom prst="ellipse">
                  <a:avLst/>
                </a:prstGeom>
                <a:solidFill>
                  <a:srgbClr val="FF9900"/>
                </a:solidFill>
                <a:ln w="9525">
                  <a:noFill/>
                  <a:round/>
                  <a:headEnd/>
                  <a:tailEnd/>
                </a:ln>
              </p:spPr>
              <p:txBody>
                <a:bodyPr/>
                <a:lstStyle/>
                <a:p>
                  <a:endParaRPr lang="en-US"/>
                </a:p>
              </p:txBody>
            </p:sp>
            <p:sp>
              <p:nvSpPr>
                <p:cNvPr id="28904" name="Oval 156"/>
                <p:cNvSpPr>
                  <a:spLocks noChangeArrowheads="1"/>
                </p:cNvSpPr>
                <p:nvPr/>
              </p:nvSpPr>
              <p:spPr bwMode="auto">
                <a:xfrm>
                  <a:off x="1301" y="1591"/>
                  <a:ext cx="660" cy="660"/>
                </a:xfrm>
                <a:prstGeom prst="ellipse">
                  <a:avLst/>
                </a:prstGeom>
                <a:solidFill>
                  <a:srgbClr val="FF9900"/>
                </a:solidFill>
                <a:ln w="9525">
                  <a:noFill/>
                  <a:round/>
                  <a:headEnd/>
                  <a:tailEnd/>
                </a:ln>
              </p:spPr>
              <p:txBody>
                <a:bodyPr/>
                <a:lstStyle/>
                <a:p>
                  <a:endParaRPr lang="en-US"/>
                </a:p>
              </p:txBody>
            </p:sp>
            <p:sp>
              <p:nvSpPr>
                <p:cNvPr id="28905" name="Oval 157"/>
                <p:cNvSpPr>
                  <a:spLocks noChangeArrowheads="1"/>
                </p:cNvSpPr>
                <p:nvPr/>
              </p:nvSpPr>
              <p:spPr bwMode="auto">
                <a:xfrm>
                  <a:off x="1023" y="2436"/>
                  <a:ext cx="660" cy="660"/>
                </a:xfrm>
                <a:prstGeom prst="ellipse">
                  <a:avLst/>
                </a:prstGeom>
                <a:solidFill>
                  <a:srgbClr val="FF9900"/>
                </a:solidFill>
                <a:ln w="9525">
                  <a:noFill/>
                  <a:round/>
                  <a:headEnd/>
                  <a:tailEnd/>
                </a:ln>
              </p:spPr>
              <p:txBody>
                <a:bodyPr/>
                <a:lstStyle/>
                <a:p>
                  <a:endParaRPr lang="en-US"/>
                </a:p>
              </p:txBody>
            </p:sp>
            <p:sp>
              <p:nvSpPr>
                <p:cNvPr id="28906" name="Oval 158"/>
                <p:cNvSpPr>
                  <a:spLocks noChangeArrowheads="1"/>
                </p:cNvSpPr>
                <p:nvPr/>
              </p:nvSpPr>
              <p:spPr bwMode="auto">
                <a:xfrm>
                  <a:off x="1339" y="3300"/>
                  <a:ext cx="660" cy="660"/>
                </a:xfrm>
                <a:prstGeom prst="ellipse">
                  <a:avLst/>
                </a:prstGeom>
                <a:solidFill>
                  <a:srgbClr val="FF9900"/>
                </a:solidFill>
                <a:ln w="9525">
                  <a:noFill/>
                  <a:round/>
                  <a:headEnd/>
                  <a:tailEnd/>
                </a:ln>
              </p:spPr>
              <p:txBody>
                <a:bodyPr/>
                <a:lstStyle/>
                <a:p>
                  <a:endParaRPr lang="en-US"/>
                </a:p>
              </p:txBody>
            </p:sp>
            <p:sp>
              <p:nvSpPr>
                <p:cNvPr id="28907" name="Oval 159"/>
                <p:cNvSpPr>
                  <a:spLocks noChangeArrowheads="1"/>
                </p:cNvSpPr>
                <p:nvPr/>
              </p:nvSpPr>
              <p:spPr bwMode="auto">
                <a:xfrm>
                  <a:off x="2031" y="3790"/>
                  <a:ext cx="660" cy="660"/>
                </a:xfrm>
                <a:prstGeom prst="ellipse">
                  <a:avLst/>
                </a:prstGeom>
                <a:solidFill>
                  <a:srgbClr val="FF9900"/>
                </a:solidFill>
                <a:ln w="9525">
                  <a:noFill/>
                  <a:round/>
                  <a:headEnd/>
                  <a:tailEnd/>
                </a:ln>
              </p:spPr>
              <p:txBody>
                <a:bodyPr/>
                <a:lstStyle/>
                <a:p>
                  <a:endParaRPr lang="en-US"/>
                </a:p>
              </p:txBody>
            </p:sp>
            <p:sp>
              <p:nvSpPr>
                <p:cNvPr id="28908" name="Oval 160"/>
                <p:cNvSpPr>
                  <a:spLocks noChangeArrowheads="1"/>
                </p:cNvSpPr>
                <p:nvPr/>
              </p:nvSpPr>
              <p:spPr bwMode="auto">
                <a:xfrm>
                  <a:off x="2895" y="3818"/>
                  <a:ext cx="660" cy="660"/>
                </a:xfrm>
                <a:prstGeom prst="ellipse">
                  <a:avLst/>
                </a:prstGeom>
                <a:solidFill>
                  <a:srgbClr val="FF9900"/>
                </a:solidFill>
                <a:ln w="9525">
                  <a:noFill/>
                  <a:round/>
                  <a:headEnd/>
                  <a:tailEnd/>
                </a:ln>
              </p:spPr>
              <p:txBody>
                <a:bodyPr/>
                <a:lstStyle/>
                <a:p>
                  <a:endParaRPr lang="en-US"/>
                </a:p>
              </p:txBody>
            </p:sp>
            <p:sp>
              <p:nvSpPr>
                <p:cNvPr id="28909" name="Oval 161"/>
                <p:cNvSpPr>
                  <a:spLocks noChangeArrowheads="1"/>
                </p:cNvSpPr>
                <p:nvPr/>
              </p:nvSpPr>
              <p:spPr bwMode="auto">
                <a:xfrm>
                  <a:off x="3682" y="3280"/>
                  <a:ext cx="660" cy="660"/>
                </a:xfrm>
                <a:prstGeom prst="ellipse">
                  <a:avLst/>
                </a:prstGeom>
                <a:solidFill>
                  <a:srgbClr val="FF9900"/>
                </a:solidFill>
                <a:ln w="9525">
                  <a:noFill/>
                  <a:round/>
                  <a:headEnd/>
                  <a:tailEnd/>
                </a:ln>
              </p:spPr>
              <p:txBody>
                <a:bodyPr/>
                <a:lstStyle/>
                <a:p>
                  <a:endParaRPr lang="en-US"/>
                </a:p>
              </p:txBody>
            </p:sp>
            <p:sp>
              <p:nvSpPr>
                <p:cNvPr id="28910" name="Oval 162"/>
                <p:cNvSpPr>
                  <a:spLocks noChangeArrowheads="1"/>
                </p:cNvSpPr>
                <p:nvPr/>
              </p:nvSpPr>
              <p:spPr bwMode="auto">
                <a:xfrm>
                  <a:off x="3940" y="2387"/>
                  <a:ext cx="660" cy="660"/>
                </a:xfrm>
                <a:prstGeom prst="ellipse">
                  <a:avLst/>
                </a:prstGeom>
                <a:solidFill>
                  <a:srgbClr val="FF9900"/>
                </a:solidFill>
                <a:ln w="9525">
                  <a:noFill/>
                  <a:round/>
                  <a:headEnd/>
                  <a:tailEnd/>
                </a:ln>
              </p:spPr>
              <p:txBody>
                <a:bodyPr/>
                <a:lstStyle/>
                <a:p>
                  <a:endParaRPr lang="en-US"/>
                </a:p>
              </p:txBody>
            </p:sp>
            <p:sp>
              <p:nvSpPr>
                <p:cNvPr id="28911" name="Oval 163"/>
                <p:cNvSpPr>
                  <a:spLocks noChangeArrowheads="1"/>
                </p:cNvSpPr>
                <p:nvPr/>
              </p:nvSpPr>
              <p:spPr bwMode="auto">
                <a:xfrm>
                  <a:off x="3624" y="1523"/>
                  <a:ext cx="660" cy="660"/>
                </a:xfrm>
                <a:prstGeom prst="ellipse">
                  <a:avLst/>
                </a:prstGeom>
                <a:solidFill>
                  <a:srgbClr val="FF9900"/>
                </a:solidFill>
                <a:ln w="9525">
                  <a:noFill/>
                  <a:round/>
                  <a:headEnd/>
                  <a:tailEnd/>
                </a:ln>
              </p:spPr>
              <p:txBody>
                <a:bodyPr/>
                <a:lstStyle/>
                <a:p>
                  <a:endParaRPr lang="en-US"/>
                </a:p>
              </p:txBody>
            </p:sp>
          </p:grpSp>
        </p:grpSp>
        <p:grpSp>
          <p:nvGrpSpPr>
            <p:cNvPr id="21" name="Group 164"/>
            <p:cNvGrpSpPr>
              <a:grpSpLocks/>
            </p:cNvGrpSpPr>
            <p:nvPr/>
          </p:nvGrpSpPr>
          <p:grpSpPr bwMode="auto">
            <a:xfrm>
              <a:off x="9292" y="6733"/>
              <a:ext cx="990" cy="990"/>
              <a:chOff x="811" y="743"/>
              <a:chExt cx="4043" cy="4043"/>
            </a:xfrm>
          </p:grpSpPr>
          <p:grpSp>
            <p:nvGrpSpPr>
              <p:cNvPr id="22" name="Group 165"/>
              <p:cNvGrpSpPr>
                <a:grpSpLocks/>
              </p:cNvGrpSpPr>
              <p:nvPr/>
            </p:nvGrpSpPr>
            <p:grpSpPr bwMode="auto">
              <a:xfrm>
                <a:off x="811" y="743"/>
                <a:ext cx="4043" cy="4043"/>
                <a:chOff x="6201" y="2068"/>
                <a:chExt cx="2442" cy="2442"/>
              </a:xfrm>
            </p:grpSpPr>
            <p:sp>
              <p:nvSpPr>
                <p:cNvPr id="28898" name="Oval 166"/>
                <p:cNvSpPr>
                  <a:spLocks noChangeArrowheads="1"/>
                </p:cNvSpPr>
                <p:nvPr/>
              </p:nvSpPr>
              <p:spPr bwMode="auto">
                <a:xfrm>
                  <a:off x="6201" y="2068"/>
                  <a:ext cx="2442" cy="2442"/>
                </a:xfrm>
                <a:prstGeom prst="ellipse">
                  <a:avLst/>
                </a:prstGeom>
                <a:solidFill>
                  <a:srgbClr val="FF0000"/>
                </a:solidFill>
                <a:ln w="9525">
                  <a:noFill/>
                  <a:round/>
                  <a:headEnd/>
                  <a:tailEnd/>
                </a:ln>
              </p:spPr>
              <p:txBody>
                <a:bodyPr/>
                <a:lstStyle/>
                <a:p>
                  <a:endParaRPr lang="en-US"/>
                </a:p>
              </p:txBody>
            </p:sp>
            <p:sp>
              <p:nvSpPr>
                <p:cNvPr id="28899" name="Oval 167"/>
                <p:cNvSpPr>
                  <a:spLocks noChangeArrowheads="1"/>
                </p:cNvSpPr>
                <p:nvPr/>
              </p:nvSpPr>
              <p:spPr bwMode="auto">
                <a:xfrm>
                  <a:off x="6874" y="2741"/>
                  <a:ext cx="1096" cy="1096"/>
                </a:xfrm>
                <a:prstGeom prst="ellipse">
                  <a:avLst/>
                </a:prstGeom>
                <a:solidFill>
                  <a:srgbClr val="0070C0"/>
                </a:solidFill>
                <a:ln w="9525">
                  <a:noFill/>
                  <a:round/>
                  <a:headEnd/>
                  <a:tailEnd/>
                </a:ln>
              </p:spPr>
              <p:txBody>
                <a:bodyPr/>
                <a:lstStyle/>
                <a:p>
                  <a:endParaRPr lang="en-US"/>
                </a:p>
              </p:txBody>
            </p:sp>
          </p:grpSp>
          <p:grpSp>
            <p:nvGrpSpPr>
              <p:cNvPr id="23" name="Group 168"/>
              <p:cNvGrpSpPr>
                <a:grpSpLocks/>
              </p:cNvGrpSpPr>
              <p:nvPr/>
            </p:nvGrpSpPr>
            <p:grpSpPr bwMode="auto">
              <a:xfrm>
                <a:off x="1020" y="1022"/>
                <a:ext cx="3577" cy="3456"/>
                <a:chOff x="1023" y="1022"/>
                <a:chExt cx="3577" cy="3456"/>
              </a:xfrm>
            </p:grpSpPr>
            <p:sp>
              <p:nvSpPr>
                <p:cNvPr id="28888" name="Oval 169"/>
                <p:cNvSpPr>
                  <a:spLocks noChangeArrowheads="1"/>
                </p:cNvSpPr>
                <p:nvPr/>
              </p:nvSpPr>
              <p:spPr bwMode="auto">
                <a:xfrm>
                  <a:off x="2048" y="1051"/>
                  <a:ext cx="660" cy="660"/>
                </a:xfrm>
                <a:prstGeom prst="ellipse">
                  <a:avLst/>
                </a:prstGeom>
                <a:solidFill>
                  <a:srgbClr val="FF9900"/>
                </a:solidFill>
                <a:ln w="9525">
                  <a:noFill/>
                  <a:round/>
                  <a:headEnd/>
                  <a:tailEnd/>
                </a:ln>
              </p:spPr>
              <p:txBody>
                <a:bodyPr/>
                <a:lstStyle/>
                <a:p>
                  <a:endParaRPr lang="en-US"/>
                </a:p>
              </p:txBody>
            </p:sp>
            <p:sp>
              <p:nvSpPr>
                <p:cNvPr id="28889" name="Oval 170"/>
                <p:cNvSpPr>
                  <a:spLocks noChangeArrowheads="1"/>
                </p:cNvSpPr>
                <p:nvPr/>
              </p:nvSpPr>
              <p:spPr bwMode="auto">
                <a:xfrm>
                  <a:off x="2934" y="1022"/>
                  <a:ext cx="660" cy="660"/>
                </a:xfrm>
                <a:prstGeom prst="ellipse">
                  <a:avLst/>
                </a:prstGeom>
                <a:solidFill>
                  <a:srgbClr val="FF9900"/>
                </a:solidFill>
                <a:ln w="9525">
                  <a:noFill/>
                  <a:round/>
                  <a:headEnd/>
                  <a:tailEnd/>
                </a:ln>
              </p:spPr>
              <p:txBody>
                <a:bodyPr/>
                <a:lstStyle/>
                <a:p>
                  <a:endParaRPr lang="en-US"/>
                </a:p>
              </p:txBody>
            </p:sp>
            <p:sp>
              <p:nvSpPr>
                <p:cNvPr id="28890" name="Oval 171"/>
                <p:cNvSpPr>
                  <a:spLocks noChangeArrowheads="1"/>
                </p:cNvSpPr>
                <p:nvPr/>
              </p:nvSpPr>
              <p:spPr bwMode="auto">
                <a:xfrm>
                  <a:off x="1301" y="1591"/>
                  <a:ext cx="660" cy="660"/>
                </a:xfrm>
                <a:prstGeom prst="ellipse">
                  <a:avLst/>
                </a:prstGeom>
                <a:solidFill>
                  <a:srgbClr val="FF9900"/>
                </a:solidFill>
                <a:ln w="9525">
                  <a:noFill/>
                  <a:round/>
                  <a:headEnd/>
                  <a:tailEnd/>
                </a:ln>
              </p:spPr>
              <p:txBody>
                <a:bodyPr/>
                <a:lstStyle/>
                <a:p>
                  <a:endParaRPr lang="en-US"/>
                </a:p>
              </p:txBody>
            </p:sp>
            <p:sp>
              <p:nvSpPr>
                <p:cNvPr id="28891" name="Oval 172"/>
                <p:cNvSpPr>
                  <a:spLocks noChangeArrowheads="1"/>
                </p:cNvSpPr>
                <p:nvPr/>
              </p:nvSpPr>
              <p:spPr bwMode="auto">
                <a:xfrm>
                  <a:off x="1023" y="2436"/>
                  <a:ext cx="660" cy="660"/>
                </a:xfrm>
                <a:prstGeom prst="ellipse">
                  <a:avLst/>
                </a:prstGeom>
                <a:solidFill>
                  <a:srgbClr val="FF9900"/>
                </a:solidFill>
                <a:ln w="9525">
                  <a:noFill/>
                  <a:round/>
                  <a:headEnd/>
                  <a:tailEnd/>
                </a:ln>
              </p:spPr>
              <p:txBody>
                <a:bodyPr/>
                <a:lstStyle/>
                <a:p>
                  <a:endParaRPr lang="en-US"/>
                </a:p>
              </p:txBody>
            </p:sp>
            <p:sp>
              <p:nvSpPr>
                <p:cNvPr id="28892" name="Oval 173"/>
                <p:cNvSpPr>
                  <a:spLocks noChangeArrowheads="1"/>
                </p:cNvSpPr>
                <p:nvPr/>
              </p:nvSpPr>
              <p:spPr bwMode="auto">
                <a:xfrm>
                  <a:off x="1339" y="3300"/>
                  <a:ext cx="660" cy="660"/>
                </a:xfrm>
                <a:prstGeom prst="ellipse">
                  <a:avLst/>
                </a:prstGeom>
                <a:solidFill>
                  <a:srgbClr val="FF9900"/>
                </a:solidFill>
                <a:ln w="9525">
                  <a:noFill/>
                  <a:round/>
                  <a:headEnd/>
                  <a:tailEnd/>
                </a:ln>
              </p:spPr>
              <p:txBody>
                <a:bodyPr/>
                <a:lstStyle/>
                <a:p>
                  <a:endParaRPr lang="en-US"/>
                </a:p>
              </p:txBody>
            </p:sp>
            <p:sp>
              <p:nvSpPr>
                <p:cNvPr id="28893" name="Oval 174"/>
                <p:cNvSpPr>
                  <a:spLocks noChangeArrowheads="1"/>
                </p:cNvSpPr>
                <p:nvPr/>
              </p:nvSpPr>
              <p:spPr bwMode="auto">
                <a:xfrm>
                  <a:off x="2031" y="3790"/>
                  <a:ext cx="660" cy="660"/>
                </a:xfrm>
                <a:prstGeom prst="ellipse">
                  <a:avLst/>
                </a:prstGeom>
                <a:solidFill>
                  <a:srgbClr val="FF9900"/>
                </a:solidFill>
                <a:ln w="9525">
                  <a:noFill/>
                  <a:round/>
                  <a:headEnd/>
                  <a:tailEnd/>
                </a:ln>
              </p:spPr>
              <p:txBody>
                <a:bodyPr/>
                <a:lstStyle/>
                <a:p>
                  <a:endParaRPr lang="en-US"/>
                </a:p>
              </p:txBody>
            </p:sp>
            <p:sp>
              <p:nvSpPr>
                <p:cNvPr id="28894" name="Oval 175"/>
                <p:cNvSpPr>
                  <a:spLocks noChangeArrowheads="1"/>
                </p:cNvSpPr>
                <p:nvPr/>
              </p:nvSpPr>
              <p:spPr bwMode="auto">
                <a:xfrm>
                  <a:off x="2895" y="3818"/>
                  <a:ext cx="660" cy="660"/>
                </a:xfrm>
                <a:prstGeom prst="ellipse">
                  <a:avLst/>
                </a:prstGeom>
                <a:solidFill>
                  <a:srgbClr val="FF9900"/>
                </a:solidFill>
                <a:ln w="9525">
                  <a:noFill/>
                  <a:round/>
                  <a:headEnd/>
                  <a:tailEnd/>
                </a:ln>
              </p:spPr>
              <p:txBody>
                <a:bodyPr/>
                <a:lstStyle/>
                <a:p>
                  <a:endParaRPr lang="en-US"/>
                </a:p>
              </p:txBody>
            </p:sp>
            <p:sp>
              <p:nvSpPr>
                <p:cNvPr id="28895" name="Oval 176"/>
                <p:cNvSpPr>
                  <a:spLocks noChangeArrowheads="1"/>
                </p:cNvSpPr>
                <p:nvPr/>
              </p:nvSpPr>
              <p:spPr bwMode="auto">
                <a:xfrm>
                  <a:off x="3682" y="3280"/>
                  <a:ext cx="660" cy="660"/>
                </a:xfrm>
                <a:prstGeom prst="ellipse">
                  <a:avLst/>
                </a:prstGeom>
                <a:solidFill>
                  <a:srgbClr val="FF9900"/>
                </a:solidFill>
                <a:ln w="9525">
                  <a:noFill/>
                  <a:round/>
                  <a:headEnd/>
                  <a:tailEnd/>
                </a:ln>
              </p:spPr>
              <p:txBody>
                <a:bodyPr/>
                <a:lstStyle/>
                <a:p>
                  <a:endParaRPr lang="en-US"/>
                </a:p>
              </p:txBody>
            </p:sp>
            <p:sp>
              <p:nvSpPr>
                <p:cNvPr id="28896" name="Oval 177"/>
                <p:cNvSpPr>
                  <a:spLocks noChangeArrowheads="1"/>
                </p:cNvSpPr>
                <p:nvPr/>
              </p:nvSpPr>
              <p:spPr bwMode="auto">
                <a:xfrm>
                  <a:off x="3940" y="2387"/>
                  <a:ext cx="660" cy="660"/>
                </a:xfrm>
                <a:prstGeom prst="ellipse">
                  <a:avLst/>
                </a:prstGeom>
                <a:solidFill>
                  <a:srgbClr val="FF9900"/>
                </a:solidFill>
                <a:ln w="9525">
                  <a:noFill/>
                  <a:round/>
                  <a:headEnd/>
                  <a:tailEnd/>
                </a:ln>
              </p:spPr>
              <p:txBody>
                <a:bodyPr/>
                <a:lstStyle/>
                <a:p>
                  <a:endParaRPr lang="en-US"/>
                </a:p>
              </p:txBody>
            </p:sp>
            <p:sp>
              <p:nvSpPr>
                <p:cNvPr id="28897" name="Oval 178"/>
                <p:cNvSpPr>
                  <a:spLocks noChangeArrowheads="1"/>
                </p:cNvSpPr>
                <p:nvPr/>
              </p:nvSpPr>
              <p:spPr bwMode="auto">
                <a:xfrm>
                  <a:off x="3624" y="1523"/>
                  <a:ext cx="660" cy="660"/>
                </a:xfrm>
                <a:prstGeom prst="ellipse">
                  <a:avLst/>
                </a:prstGeom>
                <a:solidFill>
                  <a:srgbClr val="FF9900"/>
                </a:solidFill>
                <a:ln w="9525">
                  <a:noFill/>
                  <a:round/>
                  <a:headEnd/>
                  <a:tailEnd/>
                </a:ln>
              </p:spPr>
              <p:txBody>
                <a:bodyPr/>
                <a:lstStyle/>
                <a:p>
                  <a:endParaRPr lang="en-US"/>
                </a:p>
              </p:txBody>
            </p:sp>
          </p:grpSp>
        </p:grpSp>
        <p:grpSp>
          <p:nvGrpSpPr>
            <p:cNvPr id="24" name="Group 179"/>
            <p:cNvGrpSpPr>
              <a:grpSpLocks/>
            </p:cNvGrpSpPr>
            <p:nvPr/>
          </p:nvGrpSpPr>
          <p:grpSpPr bwMode="auto">
            <a:xfrm>
              <a:off x="6397" y="6733"/>
              <a:ext cx="990" cy="990"/>
              <a:chOff x="811" y="743"/>
              <a:chExt cx="4043" cy="4043"/>
            </a:xfrm>
          </p:grpSpPr>
          <p:grpSp>
            <p:nvGrpSpPr>
              <p:cNvPr id="25" name="Group 180"/>
              <p:cNvGrpSpPr>
                <a:grpSpLocks/>
              </p:cNvGrpSpPr>
              <p:nvPr/>
            </p:nvGrpSpPr>
            <p:grpSpPr bwMode="auto">
              <a:xfrm>
                <a:off x="811" y="743"/>
                <a:ext cx="4043" cy="4043"/>
                <a:chOff x="6201" y="2068"/>
                <a:chExt cx="2442" cy="2442"/>
              </a:xfrm>
            </p:grpSpPr>
            <p:sp>
              <p:nvSpPr>
                <p:cNvPr id="28884" name="Oval 181"/>
                <p:cNvSpPr>
                  <a:spLocks noChangeArrowheads="1"/>
                </p:cNvSpPr>
                <p:nvPr/>
              </p:nvSpPr>
              <p:spPr bwMode="auto">
                <a:xfrm>
                  <a:off x="6201" y="2068"/>
                  <a:ext cx="2442" cy="2442"/>
                </a:xfrm>
                <a:prstGeom prst="ellipse">
                  <a:avLst/>
                </a:prstGeom>
                <a:solidFill>
                  <a:srgbClr val="FF0000"/>
                </a:solidFill>
                <a:ln w="9525">
                  <a:noFill/>
                  <a:round/>
                  <a:headEnd/>
                  <a:tailEnd/>
                </a:ln>
              </p:spPr>
              <p:txBody>
                <a:bodyPr/>
                <a:lstStyle/>
                <a:p>
                  <a:endParaRPr lang="en-US"/>
                </a:p>
              </p:txBody>
            </p:sp>
            <p:sp>
              <p:nvSpPr>
                <p:cNvPr id="28885" name="Oval 182"/>
                <p:cNvSpPr>
                  <a:spLocks noChangeArrowheads="1"/>
                </p:cNvSpPr>
                <p:nvPr/>
              </p:nvSpPr>
              <p:spPr bwMode="auto">
                <a:xfrm>
                  <a:off x="6874" y="2741"/>
                  <a:ext cx="1096" cy="1096"/>
                </a:xfrm>
                <a:prstGeom prst="ellipse">
                  <a:avLst/>
                </a:prstGeom>
                <a:solidFill>
                  <a:srgbClr val="0070C0"/>
                </a:solidFill>
                <a:ln w="9525">
                  <a:noFill/>
                  <a:round/>
                  <a:headEnd/>
                  <a:tailEnd/>
                </a:ln>
              </p:spPr>
              <p:txBody>
                <a:bodyPr/>
                <a:lstStyle/>
                <a:p>
                  <a:endParaRPr lang="en-US"/>
                </a:p>
              </p:txBody>
            </p:sp>
          </p:grpSp>
          <p:grpSp>
            <p:nvGrpSpPr>
              <p:cNvPr id="26" name="Group 183"/>
              <p:cNvGrpSpPr>
                <a:grpSpLocks/>
              </p:cNvGrpSpPr>
              <p:nvPr/>
            </p:nvGrpSpPr>
            <p:grpSpPr bwMode="auto">
              <a:xfrm>
                <a:off x="1020" y="1022"/>
                <a:ext cx="3577" cy="3456"/>
                <a:chOff x="1023" y="1022"/>
                <a:chExt cx="3577" cy="3456"/>
              </a:xfrm>
            </p:grpSpPr>
            <p:sp>
              <p:nvSpPr>
                <p:cNvPr id="28874" name="Oval 184"/>
                <p:cNvSpPr>
                  <a:spLocks noChangeArrowheads="1"/>
                </p:cNvSpPr>
                <p:nvPr/>
              </p:nvSpPr>
              <p:spPr bwMode="auto">
                <a:xfrm>
                  <a:off x="2048" y="1051"/>
                  <a:ext cx="660" cy="660"/>
                </a:xfrm>
                <a:prstGeom prst="ellipse">
                  <a:avLst/>
                </a:prstGeom>
                <a:solidFill>
                  <a:srgbClr val="FF9900"/>
                </a:solidFill>
                <a:ln w="9525">
                  <a:noFill/>
                  <a:round/>
                  <a:headEnd/>
                  <a:tailEnd/>
                </a:ln>
              </p:spPr>
              <p:txBody>
                <a:bodyPr/>
                <a:lstStyle/>
                <a:p>
                  <a:endParaRPr lang="en-US"/>
                </a:p>
              </p:txBody>
            </p:sp>
            <p:sp>
              <p:nvSpPr>
                <p:cNvPr id="28875" name="Oval 185"/>
                <p:cNvSpPr>
                  <a:spLocks noChangeArrowheads="1"/>
                </p:cNvSpPr>
                <p:nvPr/>
              </p:nvSpPr>
              <p:spPr bwMode="auto">
                <a:xfrm>
                  <a:off x="2934" y="1022"/>
                  <a:ext cx="660" cy="660"/>
                </a:xfrm>
                <a:prstGeom prst="ellipse">
                  <a:avLst/>
                </a:prstGeom>
                <a:solidFill>
                  <a:srgbClr val="FF9900"/>
                </a:solidFill>
                <a:ln w="9525">
                  <a:noFill/>
                  <a:round/>
                  <a:headEnd/>
                  <a:tailEnd/>
                </a:ln>
              </p:spPr>
              <p:txBody>
                <a:bodyPr/>
                <a:lstStyle/>
                <a:p>
                  <a:endParaRPr lang="en-US"/>
                </a:p>
              </p:txBody>
            </p:sp>
            <p:sp>
              <p:nvSpPr>
                <p:cNvPr id="28876" name="Oval 186"/>
                <p:cNvSpPr>
                  <a:spLocks noChangeArrowheads="1"/>
                </p:cNvSpPr>
                <p:nvPr/>
              </p:nvSpPr>
              <p:spPr bwMode="auto">
                <a:xfrm>
                  <a:off x="1301" y="1591"/>
                  <a:ext cx="660" cy="660"/>
                </a:xfrm>
                <a:prstGeom prst="ellipse">
                  <a:avLst/>
                </a:prstGeom>
                <a:solidFill>
                  <a:srgbClr val="FF9900"/>
                </a:solidFill>
                <a:ln w="9525">
                  <a:noFill/>
                  <a:round/>
                  <a:headEnd/>
                  <a:tailEnd/>
                </a:ln>
              </p:spPr>
              <p:txBody>
                <a:bodyPr/>
                <a:lstStyle/>
                <a:p>
                  <a:endParaRPr lang="en-US"/>
                </a:p>
              </p:txBody>
            </p:sp>
            <p:sp>
              <p:nvSpPr>
                <p:cNvPr id="28877" name="Oval 187"/>
                <p:cNvSpPr>
                  <a:spLocks noChangeArrowheads="1"/>
                </p:cNvSpPr>
                <p:nvPr/>
              </p:nvSpPr>
              <p:spPr bwMode="auto">
                <a:xfrm>
                  <a:off x="1023" y="2436"/>
                  <a:ext cx="660" cy="660"/>
                </a:xfrm>
                <a:prstGeom prst="ellipse">
                  <a:avLst/>
                </a:prstGeom>
                <a:solidFill>
                  <a:srgbClr val="FF9900"/>
                </a:solidFill>
                <a:ln w="9525">
                  <a:noFill/>
                  <a:round/>
                  <a:headEnd/>
                  <a:tailEnd/>
                </a:ln>
              </p:spPr>
              <p:txBody>
                <a:bodyPr/>
                <a:lstStyle/>
                <a:p>
                  <a:endParaRPr lang="en-US"/>
                </a:p>
              </p:txBody>
            </p:sp>
            <p:sp>
              <p:nvSpPr>
                <p:cNvPr id="28878" name="Oval 188"/>
                <p:cNvSpPr>
                  <a:spLocks noChangeArrowheads="1"/>
                </p:cNvSpPr>
                <p:nvPr/>
              </p:nvSpPr>
              <p:spPr bwMode="auto">
                <a:xfrm>
                  <a:off x="1339" y="3300"/>
                  <a:ext cx="660" cy="660"/>
                </a:xfrm>
                <a:prstGeom prst="ellipse">
                  <a:avLst/>
                </a:prstGeom>
                <a:solidFill>
                  <a:srgbClr val="FF9900"/>
                </a:solidFill>
                <a:ln w="9525">
                  <a:noFill/>
                  <a:round/>
                  <a:headEnd/>
                  <a:tailEnd/>
                </a:ln>
              </p:spPr>
              <p:txBody>
                <a:bodyPr/>
                <a:lstStyle/>
                <a:p>
                  <a:endParaRPr lang="en-US"/>
                </a:p>
              </p:txBody>
            </p:sp>
            <p:sp>
              <p:nvSpPr>
                <p:cNvPr id="28879" name="Oval 189"/>
                <p:cNvSpPr>
                  <a:spLocks noChangeArrowheads="1"/>
                </p:cNvSpPr>
                <p:nvPr/>
              </p:nvSpPr>
              <p:spPr bwMode="auto">
                <a:xfrm>
                  <a:off x="2031" y="3790"/>
                  <a:ext cx="660" cy="660"/>
                </a:xfrm>
                <a:prstGeom prst="ellipse">
                  <a:avLst/>
                </a:prstGeom>
                <a:solidFill>
                  <a:srgbClr val="FF9900"/>
                </a:solidFill>
                <a:ln w="9525">
                  <a:noFill/>
                  <a:round/>
                  <a:headEnd/>
                  <a:tailEnd/>
                </a:ln>
              </p:spPr>
              <p:txBody>
                <a:bodyPr/>
                <a:lstStyle/>
                <a:p>
                  <a:endParaRPr lang="en-US"/>
                </a:p>
              </p:txBody>
            </p:sp>
            <p:sp>
              <p:nvSpPr>
                <p:cNvPr id="28880" name="Oval 190"/>
                <p:cNvSpPr>
                  <a:spLocks noChangeArrowheads="1"/>
                </p:cNvSpPr>
                <p:nvPr/>
              </p:nvSpPr>
              <p:spPr bwMode="auto">
                <a:xfrm>
                  <a:off x="2895" y="3818"/>
                  <a:ext cx="660" cy="660"/>
                </a:xfrm>
                <a:prstGeom prst="ellipse">
                  <a:avLst/>
                </a:prstGeom>
                <a:solidFill>
                  <a:srgbClr val="FF9900"/>
                </a:solidFill>
                <a:ln w="9525">
                  <a:noFill/>
                  <a:round/>
                  <a:headEnd/>
                  <a:tailEnd/>
                </a:ln>
              </p:spPr>
              <p:txBody>
                <a:bodyPr/>
                <a:lstStyle/>
                <a:p>
                  <a:endParaRPr lang="en-US"/>
                </a:p>
              </p:txBody>
            </p:sp>
            <p:sp>
              <p:nvSpPr>
                <p:cNvPr id="28881" name="Oval 191"/>
                <p:cNvSpPr>
                  <a:spLocks noChangeArrowheads="1"/>
                </p:cNvSpPr>
                <p:nvPr/>
              </p:nvSpPr>
              <p:spPr bwMode="auto">
                <a:xfrm>
                  <a:off x="3682" y="3280"/>
                  <a:ext cx="660" cy="660"/>
                </a:xfrm>
                <a:prstGeom prst="ellipse">
                  <a:avLst/>
                </a:prstGeom>
                <a:solidFill>
                  <a:srgbClr val="FF9900"/>
                </a:solidFill>
                <a:ln w="9525">
                  <a:noFill/>
                  <a:round/>
                  <a:headEnd/>
                  <a:tailEnd/>
                </a:ln>
              </p:spPr>
              <p:txBody>
                <a:bodyPr/>
                <a:lstStyle/>
                <a:p>
                  <a:endParaRPr lang="en-US"/>
                </a:p>
              </p:txBody>
            </p:sp>
            <p:sp>
              <p:nvSpPr>
                <p:cNvPr id="28882" name="Oval 192"/>
                <p:cNvSpPr>
                  <a:spLocks noChangeArrowheads="1"/>
                </p:cNvSpPr>
                <p:nvPr/>
              </p:nvSpPr>
              <p:spPr bwMode="auto">
                <a:xfrm>
                  <a:off x="3940" y="2387"/>
                  <a:ext cx="660" cy="660"/>
                </a:xfrm>
                <a:prstGeom prst="ellipse">
                  <a:avLst/>
                </a:prstGeom>
                <a:solidFill>
                  <a:srgbClr val="FF9900"/>
                </a:solidFill>
                <a:ln w="9525">
                  <a:noFill/>
                  <a:round/>
                  <a:headEnd/>
                  <a:tailEnd/>
                </a:ln>
              </p:spPr>
              <p:txBody>
                <a:bodyPr/>
                <a:lstStyle/>
                <a:p>
                  <a:endParaRPr lang="en-US"/>
                </a:p>
              </p:txBody>
            </p:sp>
            <p:sp>
              <p:nvSpPr>
                <p:cNvPr id="28883" name="Oval 193"/>
                <p:cNvSpPr>
                  <a:spLocks noChangeArrowheads="1"/>
                </p:cNvSpPr>
                <p:nvPr/>
              </p:nvSpPr>
              <p:spPr bwMode="auto">
                <a:xfrm>
                  <a:off x="3624" y="1523"/>
                  <a:ext cx="660" cy="660"/>
                </a:xfrm>
                <a:prstGeom prst="ellipse">
                  <a:avLst/>
                </a:prstGeom>
                <a:solidFill>
                  <a:srgbClr val="FF9900"/>
                </a:solidFill>
                <a:ln w="9525">
                  <a:noFill/>
                  <a:round/>
                  <a:headEnd/>
                  <a:tailEnd/>
                </a:ln>
              </p:spPr>
              <p:txBody>
                <a:bodyPr/>
                <a:lstStyle/>
                <a:p>
                  <a:endParaRPr lang="en-US"/>
                </a:p>
              </p:txBody>
            </p:sp>
          </p:grpSp>
        </p:grpSp>
        <p:grpSp>
          <p:nvGrpSpPr>
            <p:cNvPr id="27" name="Group 194"/>
            <p:cNvGrpSpPr>
              <a:grpSpLocks/>
            </p:cNvGrpSpPr>
            <p:nvPr/>
          </p:nvGrpSpPr>
          <p:grpSpPr bwMode="auto">
            <a:xfrm>
              <a:off x="6882" y="7578"/>
              <a:ext cx="990" cy="990"/>
              <a:chOff x="811" y="743"/>
              <a:chExt cx="4043" cy="4043"/>
            </a:xfrm>
          </p:grpSpPr>
          <p:grpSp>
            <p:nvGrpSpPr>
              <p:cNvPr id="28" name="Group 195"/>
              <p:cNvGrpSpPr>
                <a:grpSpLocks/>
              </p:cNvGrpSpPr>
              <p:nvPr/>
            </p:nvGrpSpPr>
            <p:grpSpPr bwMode="auto">
              <a:xfrm>
                <a:off x="811" y="743"/>
                <a:ext cx="4043" cy="4043"/>
                <a:chOff x="6201" y="2068"/>
                <a:chExt cx="2442" cy="2442"/>
              </a:xfrm>
            </p:grpSpPr>
            <p:sp>
              <p:nvSpPr>
                <p:cNvPr id="28870" name="Oval 196"/>
                <p:cNvSpPr>
                  <a:spLocks noChangeArrowheads="1"/>
                </p:cNvSpPr>
                <p:nvPr/>
              </p:nvSpPr>
              <p:spPr bwMode="auto">
                <a:xfrm>
                  <a:off x="6201" y="2068"/>
                  <a:ext cx="2442" cy="2442"/>
                </a:xfrm>
                <a:prstGeom prst="ellipse">
                  <a:avLst/>
                </a:prstGeom>
                <a:solidFill>
                  <a:srgbClr val="FF0000"/>
                </a:solidFill>
                <a:ln w="9525">
                  <a:noFill/>
                  <a:round/>
                  <a:headEnd/>
                  <a:tailEnd/>
                </a:ln>
              </p:spPr>
              <p:txBody>
                <a:bodyPr/>
                <a:lstStyle/>
                <a:p>
                  <a:endParaRPr lang="en-US"/>
                </a:p>
              </p:txBody>
            </p:sp>
            <p:sp>
              <p:nvSpPr>
                <p:cNvPr id="28871" name="Oval 197"/>
                <p:cNvSpPr>
                  <a:spLocks noChangeArrowheads="1"/>
                </p:cNvSpPr>
                <p:nvPr/>
              </p:nvSpPr>
              <p:spPr bwMode="auto">
                <a:xfrm>
                  <a:off x="6874" y="2741"/>
                  <a:ext cx="1096" cy="1096"/>
                </a:xfrm>
                <a:prstGeom prst="ellipse">
                  <a:avLst/>
                </a:prstGeom>
                <a:solidFill>
                  <a:srgbClr val="0070C0"/>
                </a:solidFill>
                <a:ln w="9525">
                  <a:noFill/>
                  <a:round/>
                  <a:headEnd/>
                  <a:tailEnd/>
                </a:ln>
              </p:spPr>
              <p:txBody>
                <a:bodyPr/>
                <a:lstStyle/>
                <a:p>
                  <a:endParaRPr lang="en-US"/>
                </a:p>
              </p:txBody>
            </p:sp>
          </p:grpSp>
          <p:grpSp>
            <p:nvGrpSpPr>
              <p:cNvPr id="29" name="Group 198"/>
              <p:cNvGrpSpPr>
                <a:grpSpLocks/>
              </p:cNvGrpSpPr>
              <p:nvPr/>
            </p:nvGrpSpPr>
            <p:grpSpPr bwMode="auto">
              <a:xfrm>
                <a:off x="1020" y="1022"/>
                <a:ext cx="3577" cy="3456"/>
                <a:chOff x="1023" y="1022"/>
                <a:chExt cx="3577" cy="3456"/>
              </a:xfrm>
            </p:grpSpPr>
            <p:sp>
              <p:nvSpPr>
                <p:cNvPr id="28860" name="Oval 199"/>
                <p:cNvSpPr>
                  <a:spLocks noChangeArrowheads="1"/>
                </p:cNvSpPr>
                <p:nvPr/>
              </p:nvSpPr>
              <p:spPr bwMode="auto">
                <a:xfrm>
                  <a:off x="2048" y="1051"/>
                  <a:ext cx="660" cy="660"/>
                </a:xfrm>
                <a:prstGeom prst="ellipse">
                  <a:avLst/>
                </a:prstGeom>
                <a:solidFill>
                  <a:srgbClr val="FF9900"/>
                </a:solidFill>
                <a:ln w="9525">
                  <a:noFill/>
                  <a:round/>
                  <a:headEnd/>
                  <a:tailEnd/>
                </a:ln>
              </p:spPr>
              <p:txBody>
                <a:bodyPr/>
                <a:lstStyle/>
                <a:p>
                  <a:endParaRPr lang="en-US"/>
                </a:p>
              </p:txBody>
            </p:sp>
            <p:sp>
              <p:nvSpPr>
                <p:cNvPr id="28861" name="Oval 200"/>
                <p:cNvSpPr>
                  <a:spLocks noChangeArrowheads="1"/>
                </p:cNvSpPr>
                <p:nvPr/>
              </p:nvSpPr>
              <p:spPr bwMode="auto">
                <a:xfrm>
                  <a:off x="2934" y="1022"/>
                  <a:ext cx="660" cy="660"/>
                </a:xfrm>
                <a:prstGeom prst="ellipse">
                  <a:avLst/>
                </a:prstGeom>
                <a:solidFill>
                  <a:srgbClr val="FF9900"/>
                </a:solidFill>
                <a:ln w="9525">
                  <a:noFill/>
                  <a:round/>
                  <a:headEnd/>
                  <a:tailEnd/>
                </a:ln>
              </p:spPr>
              <p:txBody>
                <a:bodyPr/>
                <a:lstStyle/>
                <a:p>
                  <a:endParaRPr lang="en-US"/>
                </a:p>
              </p:txBody>
            </p:sp>
            <p:sp>
              <p:nvSpPr>
                <p:cNvPr id="28862" name="Oval 201"/>
                <p:cNvSpPr>
                  <a:spLocks noChangeArrowheads="1"/>
                </p:cNvSpPr>
                <p:nvPr/>
              </p:nvSpPr>
              <p:spPr bwMode="auto">
                <a:xfrm>
                  <a:off x="1301" y="1591"/>
                  <a:ext cx="660" cy="660"/>
                </a:xfrm>
                <a:prstGeom prst="ellipse">
                  <a:avLst/>
                </a:prstGeom>
                <a:solidFill>
                  <a:srgbClr val="FF9900"/>
                </a:solidFill>
                <a:ln w="9525">
                  <a:noFill/>
                  <a:round/>
                  <a:headEnd/>
                  <a:tailEnd/>
                </a:ln>
              </p:spPr>
              <p:txBody>
                <a:bodyPr/>
                <a:lstStyle/>
                <a:p>
                  <a:endParaRPr lang="en-US"/>
                </a:p>
              </p:txBody>
            </p:sp>
            <p:sp>
              <p:nvSpPr>
                <p:cNvPr id="28863" name="Oval 202"/>
                <p:cNvSpPr>
                  <a:spLocks noChangeArrowheads="1"/>
                </p:cNvSpPr>
                <p:nvPr/>
              </p:nvSpPr>
              <p:spPr bwMode="auto">
                <a:xfrm>
                  <a:off x="1023" y="2436"/>
                  <a:ext cx="660" cy="660"/>
                </a:xfrm>
                <a:prstGeom prst="ellipse">
                  <a:avLst/>
                </a:prstGeom>
                <a:solidFill>
                  <a:srgbClr val="FF9900"/>
                </a:solidFill>
                <a:ln w="9525">
                  <a:noFill/>
                  <a:round/>
                  <a:headEnd/>
                  <a:tailEnd/>
                </a:ln>
              </p:spPr>
              <p:txBody>
                <a:bodyPr/>
                <a:lstStyle/>
                <a:p>
                  <a:endParaRPr lang="en-US"/>
                </a:p>
              </p:txBody>
            </p:sp>
            <p:sp>
              <p:nvSpPr>
                <p:cNvPr id="28864" name="Oval 203"/>
                <p:cNvSpPr>
                  <a:spLocks noChangeArrowheads="1"/>
                </p:cNvSpPr>
                <p:nvPr/>
              </p:nvSpPr>
              <p:spPr bwMode="auto">
                <a:xfrm>
                  <a:off x="1339" y="3300"/>
                  <a:ext cx="660" cy="660"/>
                </a:xfrm>
                <a:prstGeom prst="ellipse">
                  <a:avLst/>
                </a:prstGeom>
                <a:solidFill>
                  <a:srgbClr val="FF9900"/>
                </a:solidFill>
                <a:ln w="9525">
                  <a:noFill/>
                  <a:round/>
                  <a:headEnd/>
                  <a:tailEnd/>
                </a:ln>
              </p:spPr>
              <p:txBody>
                <a:bodyPr/>
                <a:lstStyle/>
                <a:p>
                  <a:endParaRPr lang="en-US"/>
                </a:p>
              </p:txBody>
            </p:sp>
            <p:sp>
              <p:nvSpPr>
                <p:cNvPr id="28865" name="Oval 204"/>
                <p:cNvSpPr>
                  <a:spLocks noChangeArrowheads="1"/>
                </p:cNvSpPr>
                <p:nvPr/>
              </p:nvSpPr>
              <p:spPr bwMode="auto">
                <a:xfrm>
                  <a:off x="2031" y="3790"/>
                  <a:ext cx="660" cy="660"/>
                </a:xfrm>
                <a:prstGeom prst="ellipse">
                  <a:avLst/>
                </a:prstGeom>
                <a:solidFill>
                  <a:srgbClr val="FF9900"/>
                </a:solidFill>
                <a:ln w="9525">
                  <a:noFill/>
                  <a:round/>
                  <a:headEnd/>
                  <a:tailEnd/>
                </a:ln>
              </p:spPr>
              <p:txBody>
                <a:bodyPr/>
                <a:lstStyle/>
                <a:p>
                  <a:endParaRPr lang="en-US"/>
                </a:p>
              </p:txBody>
            </p:sp>
            <p:sp>
              <p:nvSpPr>
                <p:cNvPr id="28866" name="Oval 205"/>
                <p:cNvSpPr>
                  <a:spLocks noChangeArrowheads="1"/>
                </p:cNvSpPr>
                <p:nvPr/>
              </p:nvSpPr>
              <p:spPr bwMode="auto">
                <a:xfrm>
                  <a:off x="2895" y="3818"/>
                  <a:ext cx="660" cy="660"/>
                </a:xfrm>
                <a:prstGeom prst="ellipse">
                  <a:avLst/>
                </a:prstGeom>
                <a:solidFill>
                  <a:srgbClr val="FF9900"/>
                </a:solidFill>
                <a:ln w="9525">
                  <a:noFill/>
                  <a:round/>
                  <a:headEnd/>
                  <a:tailEnd/>
                </a:ln>
              </p:spPr>
              <p:txBody>
                <a:bodyPr/>
                <a:lstStyle/>
                <a:p>
                  <a:endParaRPr lang="en-US"/>
                </a:p>
              </p:txBody>
            </p:sp>
            <p:sp>
              <p:nvSpPr>
                <p:cNvPr id="28867" name="Oval 206"/>
                <p:cNvSpPr>
                  <a:spLocks noChangeArrowheads="1"/>
                </p:cNvSpPr>
                <p:nvPr/>
              </p:nvSpPr>
              <p:spPr bwMode="auto">
                <a:xfrm>
                  <a:off x="3682" y="3280"/>
                  <a:ext cx="660" cy="660"/>
                </a:xfrm>
                <a:prstGeom prst="ellipse">
                  <a:avLst/>
                </a:prstGeom>
                <a:solidFill>
                  <a:srgbClr val="FF9900"/>
                </a:solidFill>
                <a:ln w="9525">
                  <a:noFill/>
                  <a:round/>
                  <a:headEnd/>
                  <a:tailEnd/>
                </a:ln>
              </p:spPr>
              <p:txBody>
                <a:bodyPr/>
                <a:lstStyle/>
                <a:p>
                  <a:endParaRPr lang="en-US"/>
                </a:p>
              </p:txBody>
            </p:sp>
            <p:sp>
              <p:nvSpPr>
                <p:cNvPr id="28868" name="Oval 207"/>
                <p:cNvSpPr>
                  <a:spLocks noChangeArrowheads="1"/>
                </p:cNvSpPr>
                <p:nvPr/>
              </p:nvSpPr>
              <p:spPr bwMode="auto">
                <a:xfrm>
                  <a:off x="3940" y="2387"/>
                  <a:ext cx="660" cy="660"/>
                </a:xfrm>
                <a:prstGeom prst="ellipse">
                  <a:avLst/>
                </a:prstGeom>
                <a:solidFill>
                  <a:srgbClr val="FF9900"/>
                </a:solidFill>
                <a:ln w="9525">
                  <a:noFill/>
                  <a:round/>
                  <a:headEnd/>
                  <a:tailEnd/>
                </a:ln>
              </p:spPr>
              <p:txBody>
                <a:bodyPr/>
                <a:lstStyle/>
                <a:p>
                  <a:endParaRPr lang="en-US"/>
                </a:p>
              </p:txBody>
            </p:sp>
            <p:sp>
              <p:nvSpPr>
                <p:cNvPr id="28869" name="Oval 208"/>
                <p:cNvSpPr>
                  <a:spLocks noChangeArrowheads="1"/>
                </p:cNvSpPr>
                <p:nvPr/>
              </p:nvSpPr>
              <p:spPr bwMode="auto">
                <a:xfrm>
                  <a:off x="3624" y="1523"/>
                  <a:ext cx="660" cy="660"/>
                </a:xfrm>
                <a:prstGeom prst="ellipse">
                  <a:avLst/>
                </a:prstGeom>
                <a:solidFill>
                  <a:srgbClr val="FF9900"/>
                </a:solidFill>
                <a:ln w="9525">
                  <a:noFill/>
                  <a:round/>
                  <a:headEnd/>
                  <a:tailEnd/>
                </a:ln>
              </p:spPr>
              <p:txBody>
                <a:bodyPr/>
                <a:lstStyle/>
                <a:p>
                  <a:endParaRPr lang="en-US"/>
                </a:p>
              </p:txBody>
            </p:sp>
          </p:grpSp>
        </p:grpSp>
        <p:grpSp>
          <p:nvGrpSpPr>
            <p:cNvPr id="30" name="Group 209"/>
            <p:cNvGrpSpPr>
              <a:grpSpLocks/>
            </p:cNvGrpSpPr>
            <p:nvPr/>
          </p:nvGrpSpPr>
          <p:grpSpPr bwMode="auto">
            <a:xfrm>
              <a:off x="7847" y="7578"/>
              <a:ext cx="990" cy="990"/>
              <a:chOff x="811" y="743"/>
              <a:chExt cx="4043" cy="4043"/>
            </a:xfrm>
          </p:grpSpPr>
          <p:grpSp>
            <p:nvGrpSpPr>
              <p:cNvPr id="31" name="Group 210"/>
              <p:cNvGrpSpPr>
                <a:grpSpLocks/>
              </p:cNvGrpSpPr>
              <p:nvPr/>
            </p:nvGrpSpPr>
            <p:grpSpPr bwMode="auto">
              <a:xfrm>
                <a:off x="811" y="743"/>
                <a:ext cx="4043" cy="4043"/>
                <a:chOff x="6201" y="2068"/>
                <a:chExt cx="2442" cy="2442"/>
              </a:xfrm>
            </p:grpSpPr>
            <p:sp>
              <p:nvSpPr>
                <p:cNvPr id="28856" name="Oval 211"/>
                <p:cNvSpPr>
                  <a:spLocks noChangeArrowheads="1"/>
                </p:cNvSpPr>
                <p:nvPr/>
              </p:nvSpPr>
              <p:spPr bwMode="auto">
                <a:xfrm>
                  <a:off x="6201" y="2068"/>
                  <a:ext cx="2442" cy="2442"/>
                </a:xfrm>
                <a:prstGeom prst="ellipse">
                  <a:avLst/>
                </a:prstGeom>
                <a:solidFill>
                  <a:srgbClr val="FF0000"/>
                </a:solidFill>
                <a:ln w="9525">
                  <a:noFill/>
                  <a:round/>
                  <a:headEnd/>
                  <a:tailEnd/>
                </a:ln>
              </p:spPr>
              <p:txBody>
                <a:bodyPr/>
                <a:lstStyle/>
                <a:p>
                  <a:endParaRPr lang="en-US"/>
                </a:p>
              </p:txBody>
            </p:sp>
            <p:sp>
              <p:nvSpPr>
                <p:cNvPr id="28857" name="Oval 212"/>
                <p:cNvSpPr>
                  <a:spLocks noChangeArrowheads="1"/>
                </p:cNvSpPr>
                <p:nvPr/>
              </p:nvSpPr>
              <p:spPr bwMode="auto">
                <a:xfrm>
                  <a:off x="6874" y="2741"/>
                  <a:ext cx="1096" cy="1096"/>
                </a:xfrm>
                <a:prstGeom prst="ellipse">
                  <a:avLst/>
                </a:prstGeom>
                <a:solidFill>
                  <a:srgbClr val="0070C0"/>
                </a:solidFill>
                <a:ln w="9525">
                  <a:noFill/>
                  <a:round/>
                  <a:headEnd/>
                  <a:tailEnd/>
                </a:ln>
              </p:spPr>
              <p:txBody>
                <a:bodyPr/>
                <a:lstStyle/>
                <a:p>
                  <a:endParaRPr lang="en-US"/>
                </a:p>
              </p:txBody>
            </p:sp>
          </p:grpSp>
          <p:grpSp>
            <p:nvGrpSpPr>
              <p:cNvPr id="28704" name="Group 213"/>
              <p:cNvGrpSpPr>
                <a:grpSpLocks/>
              </p:cNvGrpSpPr>
              <p:nvPr/>
            </p:nvGrpSpPr>
            <p:grpSpPr bwMode="auto">
              <a:xfrm>
                <a:off x="1020" y="1022"/>
                <a:ext cx="3577" cy="3456"/>
                <a:chOff x="1023" y="1022"/>
                <a:chExt cx="3577" cy="3456"/>
              </a:xfrm>
            </p:grpSpPr>
            <p:sp>
              <p:nvSpPr>
                <p:cNvPr id="28846" name="Oval 214"/>
                <p:cNvSpPr>
                  <a:spLocks noChangeArrowheads="1"/>
                </p:cNvSpPr>
                <p:nvPr/>
              </p:nvSpPr>
              <p:spPr bwMode="auto">
                <a:xfrm>
                  <a:off x="2048" y="1051"/>
                  <a:ext cx="660" cy="660"/>
                </a:xfrm>
                <a:prstGeom prst="ellipse">
                  <a:avLst/>
                </a:prstGeom>
                <a:solidFill>
                  <a:srgbClr val="FF9900"/>
                </a:solidFill>
                <a:ln w="9525">
                  <a:noFill/>
                  <a:round/>
                  <a:headEnd/>
                  <a:tailEnd/>
                </a:ln>
              </p:spPr>
              <p:txBody>
                <a:bodyPr/>
                <a:lstStyle/>
                <a:p>
                  <a:endParaRPr lang="en-US"/>
                </a:p>
              </p:txBody>
            </p:sp>
            <p:sp>
              <p:nvSpPr>
                <p:cNvPr id="28847" name="Oval 215"/>
                <p:cNvSpPr>
                  <a:spLocks noChangeArrowheads="1"/>
                </p:cNvSpPr>
                <p:nvPr/>
              </p:nvSpPr>
              <p:spPr bwMode="auto">
                <a:xfrm>
                  <a:off x="2934" y="1022"/>
                  <a:ext cx="660" cy="660"/>
                </a:xfrm>
                <a:prstGeom prst="ellipse">
                  <a:avLst/>
                </a:prstGeom>
                <a:solidFill>
                  <a:srgbClr val="FF9900"/>
                </a:solidFill>
                <a:ln w="9525">
                  <a:noFill/>
                  <a:round/>
                  <a:headEnd/>
                  <a:tailEnd/>
                </a:ln>
              </p:spPr>
              <p:txBody>
                <a:bodyPr/>
                <a:lstStyle/>
                <a:p>
                  <a:endParaRPr lang="en-US"/>
                </a:p>
              </p:txBody>
            </p:sp>
            <p:sp>
              <p:nvSpPr>
                <p:cNvPr id="28848" name="Oval 216"/>
                <p:cNvSpPr>
                  <a:spLocks noChangeArrowheads="1"/>
                </p:cNvSpPr>
                <p:nvPr/>
              </p:nvSpPr>
              <p:spPr bwMode="auto">
                <a:xfrm>
                  <a:off x="1301" y="1591"/>
                  <a:ext cx="660" cy="660"/>
                </a:xfrm>
                <a:prstGeom prst="ellipse">
                  <a:avLst/>
                </a:prstGeom>
                <a:solidFill>
                  <a:srgbClr val="FF9900"/>
                </a:solidFill>
                <a:ln w="9525">
                  <a:noFill/>
                  <a:round/>
                  <a:headEnd/>
                  <a:tailEnd/>
                </a:ln>
              </p:spPr>
              <p:txBody>
                <a:bodyPr/>
                <a:lstStyle/>
                <a:p>
                  <a:endParaRPr lang="en-US"/>
                </a:p>
              </p:txBody>
            </p:sp>
            <p:sp>
              <p:nvSpPr>
                <p:cNvPr id="28849" name="Oval 217"/>
                <p:cNvSpPr>
                  <a:spLocks noChangeArrowheads="1"/>
                </p:cNvSpPr>
                <p:nvPr/>
              </p:nvSpPr>
              <p:spPr bwMode="auto">
                <a:xfrm>
                  <a:off x="1023" y="2436"/>
                  <a:ext cx="660" cy="660"/>
                </a:xfrm>
                <a:prstGeom prst="ellipse">
                  <a:avLst/>
                </a:prstGeom>
                <a:solidFill>
                  <a:srgbClr val="FF9900"/>
                </a:solidFill>
                <a:ln w="9525">
                  <a:noFill/>
                  <a:round/>
                  <a:headEnd/>
                  <a:tailEnd/>
                </a:ln>
              </p:spPr>
              <p:txBody>
                <a:bodyPr/>
                <a:lstStyle/>
                <a:p>
                  <a:endParaRPr lang="en-US"/>
                </a:p>
              </p:txBody>
            </p:sp>
            <p:sp>
              <p:nvSpPr>
                <p:cNvPr id="28850" name="Oval 218"/>
                <p:cNvSpPr>
                  <a:spLocks noChangeArrowheads="1"/>
                </p:cNvSpPr>
                <p:nvPr/>
              </p:nvSpPr>
              <p:spPr bwMode="auto">
                <a:xfrm>
                  <a:off x="1339" y="3300"/>
                  <a:ext cx="660" cy="660"/>
                </a:xfrm>
                <a:prstGeom prst="ellipse">
                  <a:avLst/>
                </a:prstGeom>
                <a:solidFill>
                  <a:srgbClr val="FF9900"/>
                </a:solidFill>
                <a:ln w="9525">
                  <a:noFill/>
                  <a:round/>
                  <a:headEnd/>
                  <a:tailEnd/>
                </a:ln>
              </p:spPr>
              <p:txBody>
                <a:bodyPr/>
                <a:lstStyle/>
                <a:p>
                  <a:endParaRPr lang="en-US"/>
                </a:p>
              </p:txBody>
            </p:sp>
            <p:sp>
              <p:nvSpPr>
                <p:cNvPr id="28851" name="Oval 219"/>
                <p:cNvSpPr>
                  <a:spLocks noChangeArrowheads="1"/>
                </p:cNvSpPr>
                <p:nvPr/>
              </p:nvSpPr>
              <p:spPr bwMode="auto">
                <a:xfrm>
                  <a:off x="2031" y="3790"/>
                  <a:ext cx="660" cy="660"/>
                </a:xfrm>
                <a:prstGeom prst="ellipse">
                  <a:avLst/>
                </a:prstGeom>
                <a:solidFill>
                  <a:srgbClr val="FF9900"/>
                </a:solidFill>
                <a:ln w="9525">
                  <a:noFill/>
                  <a:round/>
                  <a:headEnd/>
                  <a:tailEnd/>
                </a:ln>
              </p:spPr>
              <p:txBody>
                <a:bodyPr/>
                <a:lstStyle/>
                <a:p>
                  <a:endParaRPr lang="en-US"/>
                </a:p>
              </p:txBody>
            </p:sp>
            <p:sp>
              <p:nvSpPr>
                <p:cNvPr id="28852" name="Oval 220"/>
                <p:cNvSpPr>
                  <a:spLocks noChangeArrowheads="1"/>
                </p:cNvSpPr>
                <p:nvPr/>
              </p:nvSpPr>
              <p:spPr bwMode="auto">
                <a:xfrm>
                  <a:off x="2895" y="3818"/>
                  <a:ext cx="660" cy="660"/>
                </a:xfrm>
                <a:prstGeom prst="ellipse">
                  <a:avLst/>
                </a:prstGeom>
                <a:solidFill>
                  <a:srgbClr val="FF9900"/>
                </a:solidFill>
                <a:ln w="9525">
                  <a:noFill/>
                  <a:round/>
                  <a:headEnd/>
                  <a:tailEnd/>
                </a:ln>
              </p:spPr>
              <p:txBody>
                <a:bodyPr/>
                <a:lstStyle/>
                <a:p>
                  <a:endParaRPr lang="en-US"/>
                </a:p>
              </p:txBody>
            </p:sp>
            <p:sp>
              <p:nvSpPr>
                <p:cNvPr id="28853" name="Oval 221"/>
                <p:cNvSpPr>
                  <a:spLocks noChangeArrowheads="1"/>
                </p:cNvSpPr>
                <p:nvPr/>
              </p:nvSpPr>
              <p:spPr bwMode="auto">
                <a:xfrm>
                  <a:off x="3682" y="3280"/>
                  <a:ext cx="660" cy="660"/>
                </a:xfrm>
                <a:prstGeom prst="ellipse">
                  <a:avLst/>
                </a:prstGeom>
                <a:solidFill>
                  <a:srgbClr val="FF9900"/>
                </a:solidFill>
                <a:ln w="9525">
                  <a:noFill/>
                  <a:round/>
                  <a:headEnd/>
                  <a:tailEnd/>
                </a:ln>
              </p:spPr>
              <p:txBody>
                <a:bodyPr/>
                <a:lstStyle/>
                <a:p>
                  <a:endParaRPr lang="en-US"/>
                </a:p>
              </p:txBody>
            </p:sp>
            <p:sp>
              <p:nvSpPr>
                <p:cNvPr id="28854" name="Oval 222"/>
                <p:cNvSpPr>
                  <a:spLocks noChangeArrowheads="1"/>
                </p:cNvSpPr>
                <p:nvPr/>
              </p:nvSpPr>
              <p:spPr bwMode="auto">
                <a:xfrm>
                  <a:off x="3940" y="2387"/>
                  <a:ext cx="660" cy="660"/>
                </a:xfrm>
                <a:prstGeom prst="ellipse">
                  <a:avLst/>
                </a:prstGeom>
                <a:solidFill>
                  <a:srgbClr val="FF9900"/>
                </a:solidFill>
                <a:ln w="9525">
                  <a:noFill/>
                  <a:round/>
                  <a:headEnd/>
                  <a:tailEnd/>
                </a:ln>
              </p:spPr>
              <p:txBody>
                <a:bodyPr/>
                <a:lstStyle/>
                <a:p>
                  <a:endParaRPr lang="en-US"/>
                </a:p>
              </p:txBody>
            </p:sp>
            <p:sp>
              <p:nvSpPr>
                <p:cNvPr id="28855" name="Oval 223"/>
                <p:cNvSpPr>
                  <a:spLocks noChangeArrowheads="1"/>
                </p:cNvSpPr>
                <p:nvPr/>
              </p:nvSpPr>
              <p:spPr bwMode="auto">
                <a:xfrm>
                  <a:off x="3624" y="1523"/>
                  <a:ext cx="660" cy="660"/>
                </a:xfrm>
                <a:prstGeom prst="ellipse">
                  <a:avLst/>
                </a:prstGeom>
                <a:solidFill>
                  <a:srgbClr val="FF9900"/>
                </a:solidFill>
                <a:ln w="9525">
                  <a:noFill/>
                  <a:round/>
                  <a:headEnd/>
                  <a:tailEnd/>
                </a:ln>
              </p:spPr>
              <p:txBody>
                <a:bodyPr/>
                <a:lstStyle/>
                <a:p>
                  <a:endParaRPr lang="en-US"/>
                </a:p>
              </p:txBody>
            </p:sp>
          </p:grpSp>
        </p:grpSp>
        <p:grpSp>
          <p:nvGrpSpPr>
            <p:cNvPr id="28705" name="Group 224"/>
            <p:cNvGrpSpPr>
              <a:grpSpLocks/>
            </p:cNvGrpSpPr>
            <p:nvPr/>
          </p:nvGrpSpPr>
          <p:grpSpPr bwMode="auto">
            <a:xfrm>
              <a:off x="8812" y="7578"/>
              <a:ext cx="990" cy="990"/>
              <a:chOff x="811" y="743"/>
              <a:chExt cx="4043" cy="4043"/>
            </a:xfrm>
          </p:grpSpPr>
          <p:grpSp>
            <p:nvGrpSpPr>
              <p:cNvPr id="28718" name="Group 225"/>
              <p:cNvGrpSpPr>
                <a:grpSpLocks/>
              </p:cNvGrpSpPr>
              <p:nvPr/>
            </p:nvGrpSpPr>
            <p:grpSpPr bwMode="auto">
              <a:xfrm>
                <a:off x="811" y="743"/>
                <a:ext cx="4043" cy="4043"/>
                <a:chOff x="6201" y="2068"/>
                <a:chExt cx="2442" cy="2442"/>
              </a:xfrm>
            </p:grpSpPr>
            <p:sp>
              <p:nvSpPr>
                <p:cNvPr id="28842" name="Oval 226"/>
                <p:cNvSpPr>
                  <a:spLocks noChangeArrowheads="1"/>
                </p:cNvSpPr>
                <p:nvPr/>
              </p:nvSpPr>
              <p:spPr bwMode="auto">
                <a:xfrm>
                  <a:off x="6201" y="2068"/>
                  <a:ext cx="2442" cy="2442"/>
                </a:xfrm>
                <a:prstGeom prst="ellipse">
                  <a:avLst/>
                </a:prstGeom>
                <a:solidFill>
                  <a:srgbClr val="FF0000"/>
                </a:solidFill>
                <a:ln w="9525">
                  <a:noFill/>
                  <a:round/>
                  <a:headEnd/>
                  <a:tailEnd/>
                </a:ln>
              </p:spPr>
              <p:txBody>
                <a:bodyPr/>
                <a:lstStyle/>
                <a:p>
                  <a:endParaRPr lang="en-US"/>
                </a:p>
              </p:txBody>
            </p:sp>
            <p:sp>
              <p:nvSpPr>
                <p:cNvPr id="28843" name="Oval 227"/>
                <p:cNvSpPr>
                  <a:spLocks noChangeArrowheads="1"/>
                </p:cNvSpPr>
                <p:nvPr/>
              </p:nvSpPr>
              <p:spPr bwMode="auto">
                <a:xfrm>
                  <a:off x="6874" y="2741"/>
                  <a:ext cx="1096" cy="1096"/>
                </a:xfrm>
                <a:prstGeom prst="ellipse">
                  <a:avLst/>
                </a:prstGeom>
                <a:solidFill>
                  <a:srgbClr val="0070C0"/>
                </a:solidFill>
                <a:ln w="9525">
                  <a:noFill/>
                  <a:round/>
                  <a:headEnd/>
                  <a:tailEnd/>
                </a:ln>
              </p:spPr>
              <p:txBody>
                <a:bodyPr/>
                <a:lstStyle/>
                <a:p>
                  <a:endParaRPr lang="en-US"/>
                </a:p>
              </p:txBody>
            </p:sp>
          </p:grpSp>
          <p:grpSp>
            <p:nvGrpSpPr>
              <p:cNvPr id="28719" name="Group 228"/>
              <p:cNvGrpSpPr>
                <a:grpSpLocks/>
              </p:cNvGrpSpPr>
              <p:nvPr/>
            </p:nvGrpSpPr>
            <p:grpSpPr bwMode="auto">
              <a:xfrm>
                <a:off x="1020" y="1022"/>
                <a:ext cx="3577" cy="3456"/>
                <a:chOff x="1023" y="1022"/>
                <a:chExt cx="3577" cy="3456"/>
              </a:xfrm>
            </p:grpSpPr>
            <p:sp>
              <p:nvSpPr>
                <p:cNvPr id="28832" name="Oval 229"/>
                <p:cNvSpPr>
                  <a:spLocks noChangeArrowheads="1"/>
                </p:cNvSpPr>
                <p:nvPr/>
              </p:nvSpPr>
              <p:spPr bwMode="auto">
                <a:xfrm>
                  <a:off x="2048" y="1051"/>
                  <a:ext cx="660" cy="660"/>
                </a:xfrm>
                <a:prstGeom prst="ellipse">
                  <a:avLst/>
                </a:prstGeom>
                <a:solidFill>
                  <a:srgbClr val="FF9900"/>
                </a:solidFill>
                <a:ln w="9525">
                  <a:noFill/>
                  <a:round/>
                  <a:headEnd/>
                  <a:tailEnd/>
                </a:ln>
              </p:spPr>
              <p:txBody>
                <a:bodyPr/>
                <a:lstStyle/>
                <a:p>
                  <a:endParaRPr lang="en-US"/>
                </a:p>
              </p:txBody>
            </p:sp>
            <p:sp>
              <p:nvSpPr>
                <p:cNvPr id="28833" name="Oval 230"/>
                <p:cNvSpPr>
                  <a:spLocks noChangeArrowheads="1"/>
                </p:cNvSpPr>
                <p:nvPr/>
              </p:nvSpPr>
              <p:spPr bwMode="auto">
                <a:xfrm>
                  <a:off x="2934" y="1022"/>
                  <a:ext cx="660" cy="660"/>
                </a:xfrm>
                <a:prstGeom prst="ellipse">
                  <a:avLst/>
                </a:prstGeom>
                <a:solidFill>
                  <a:srgbClr val="FF9900"/>
                </a:solidFill>
                <a:ln w="9525">
                  <a:noFill/>
                  <a:round/>
                  <a:headEnd/>
                  <a:tailEnd/>
                </a:ln>
              </p:spPr>
              <p:txBody>
                <a:bodyPr/>
                <a:lstStyle/>
                <a:p>
                  <a:endParaRPr lang="en-US"/>
                </a:p>
              </p:txBody>
            </p:sp>
            <p:sp>
              <p:nvSpPr>
                <p:cNvPr id="28834" name="Oval 231"/>
                <p:cNvSpPr>
                  <a:spLocks noChangeArrowheads="1"/>
                </p:cNvSpPr>
                <p:nvPr/>
              </p:nvSpPr>
              <p:spPr bwMode="auto">
                <a:xfrm>
                  <a:off x="1301" y="1591"/>
                  <a:ext cx="660" cy="660"/>
                </a:xfrm>
                <a:prstGeom prst="ellipse">
                  <a:avLst/>
                </a:prstGeom>
                <a:solidFill>
                  <a:srgbClr val="FF9900"/>
                </a:solidFill>
                <a:ln w="9525">
                  <a:noFill/>
                  <a:round/>
                  <a:headEnd/>
                  <a:tailEnd/>
                </a:ln>
              </p:spPr>
              <p:txBody>
                <a:bodyPr/>
                <a:lstStyle/>
                <a:p>
                  <a:endParaRPr lang="en-US"/>
                </a:p>
              </p:txBody>
            </p:sp>
            <p:sp>
              <p:nvSpPr>
                <p:cNvPr id="28835" name="Oval 232"/>
                <p:cNvSpPr>
                  <a:spLocks noChangeArrowheads="1"/>
                </p:cNvSpPr>
                <p:nvPr/>
              </p:nvSpPr>
              <p:spPr bwMode="auto">
                <a:xfrm>
                  <a:off x="1023" y="2436"/>
                  <a:ext cx="660" cy="660"/>
                </a:xfrm>
                <a:prstGeom prst="ellipse">
                  <a:avLst/>
                </a:prstGeom>
                <a:solidFill>
                  <a:srgbClr val="FF9900"/>
                </a:solidFill>
                <a:ln w="9525">
                  <a:noFill/>
                  <a:round/>
                  <a:headEnd/>
                  <a:tailEnd/>
                </a:ln>
              </p:spPr>
              <p:txBody>
                <a:bodyPr/>
                <a:lstStyle/>
                <a:p>
                  <a:endParaRPr lang="en-US"/>
                </a:p>
              </p:txBody>
            </p:sp>
            <p:sp>
              <p:nvSpPr>
                <p:cNvPr id="28836" name="Oval 233"/>
                <p:cNvSpPr>
                  <a:spLocks noChangeArrowheads="1"/>
                </p:cNvSpPr>
                <p:nvPr/>
              </p:nvSpPr>
              <p:spPr bwMode="auto">
                <a:xfrm>
                  <a:off x="1339" y="3300"/>
                  <a:ext cx="660" cy="660"/>
                </a:xfrm>
                <a:prstGeom prst="ellipse">
                  <a:avLst/>
                </a:prstGeom>
                <a:solidFill>
                  <a:srgbClr val="FF9900"/>
                </a:solidFill>
                <a:ln w="9525">
                  <a:noFill/>
                  <a:round/>
                  <a:headEnd/>
                  <a:tailEnd/>
                </a:ln>
              </p:spPr>
              <p:txBody>
                <a:bodyPr/>
                <a:lstStyle/>
                <a:p>
                  <a:endParaRPr lang="en-US"/>
                </a:p>
              </p:txBody>
            </p:sp>
            <p:sp>
              <p:nvSpPr>
                <p:cNvPr id="28837" name="Oval 234"/>
                <p:cNvSpPr>
                  <a:spLocks noChangeArrowheads="1"/>
                </p:cNvSpPr>
                <p:nvPr/>
              </p:nvSpPr>
              <p:spPr bwMode="auto">
                <a:xfrm>
                  <a:off x="2031" y="3790"/>
                  <a:ext cx="660" cy="660"/>
                </a:xfrm>
                <a:prstGeom prst="ellipse">
                  <a:avLst/>
                </a:prstGeom>
                <a:solidFill>
                  <a:srgbClr val="FF9900"/>
                </a:solidFill>
                <a:ln w="9525">
                  <a:noFill/>
                  <a:round/>
                  <a:headEnd/>
                  <a:tailEnd/>
                </a:ln>
              </p:spPr>
              <p:txBody>
                <a:bodyPr/>
                <a:lstStyle/>
                <a:p>
                  <a:endParaRPr lang="en-US"/>
                </a:p>
              </p:txBody>
            </p:sp>
            <p:sp>
              <p:nvSpPr>
                <p:cNvPr id="28838" name="Oval 235"/>
                <p:cNvSpPr>
                  <a:spLocks noChangeArrowheads="1"/>
                </p:cNvSpPr>
                <p:nvPr/>
              </p:nvSpPr>
              <p:spPr bwMode="auto">
                <a:xfrm>
                  <a:off x="2895" y="3818"/>
                  <a:ext cx="660" cy="660"/>
                </a:xfrm>
                <a:prstGeom prst="ellipse">
                  <a:avLst/>
                </a:prstGeom>
                <a:solidFill>
                  <a:srgbClr val="FF9900"/>
                </a:solidFill>
                <a:ln w="9525">
                  <a:noFill/>
                  <a:round/>
                  <a:headEnd/>
                  <a:tailEnd/>
                </a:ln>
              </p:spPr>
              <p:txBody>
                <a:bodyPr/>
                <a:lstStyle/>
                <a:p>
                  <a:endParaRPr lang="en-US"/>
                </a:p>
              </p:txBody>
            </p:sp>
            <p:sp>
              <p:nvSpPr>
                <p:cNvPr id="28839" name="Oval 236"/>
                <p:cNvSpPr>
                  <a:spLocks noChangeArrowheads="1"/>
                </p:cNvSpPr>
                <p:nvPr/>
              </p:nvSpPr>
              <p:spPr bwMode="auto">
                <a:xfrm>
                  <a:off x="3682" y="3280"/>
                  <a:ext cx="660" cy="660"/>
                </a:xfrm>
                <a:prstGeom prst="ellipse">
                  <a:avLst/>
                </a:prstGeom>
                <a:solidFill>
                  <a:srgbClr val="FF9900"/>
                </a:solidFill>
                <a:ln w="9525">
                  <a:noFill/>
                  <a:round/>
                  <a:headEnd/>
                  <a:tailEnd/>
                </a:ln>
              </p:spPr>
              <p:txBody>
                <a:bodyPr/>
                <a:lstStyle/>
                <a:p>
                  <a:endParaRPr lang="en-US"/>
                </a:p>
              </p:txBody>
            </p:sp>
            <p:sp>
              <p:nvSpPr>
                <p:cNvPr id="28840" name="Oval 237"/>
                <p:cNvSpPr>
                  <a:spLocks noChangeArrowheads="1"/>
                </p:cNvSpPr>
                <p:nvPr/>
              </p:nvSpPr>
              <p:spPr bwMode="auto">
                <a:xfrm>
                  <a:off x="3940" y="2387"/>
                  <a:ext cx="660" cy="660"/>
                </a:xfrm>
                <a:prstGeom prst="ellipse">
                  <a:avLst/>
                </a:prstGeom>
                <a:solidFill>
                  <a:srgbClr val="FF9900"/>
                </a:solidFill>
                <a:ln w="9525">
                  <a:noFill/>
                  <a:round/>
                  <a:headEnd/>
                  <a:tailEnd/>
                </a:ln>
              </p:spPr>
              <p:txBody>
                <a:bodyPr/>
                <a:lstStyle/>
                <a:p>
                  <a:endParaRPr lang="en-US"/>
                </a:p>
              </p:txBody>
            </p:sp>
            <p:sp>
              <p:nvSpPr>
                <p:cNvPr id="28841" name="Oval 238"/>
                <p:cNvSpPr>
                  <a:spLocks noChangeArrowheads="1"/>
                </p:cNvSpPr>
                <p:nvPr/>
              </p:nvSpPr>
              <p:spPr bwMode="auto">
                <a:xfrm>
                  <a:off x="3624" y="1523"/>
                  <a:ext cx="660" cy="660"/>
                </a:xfrm>
                <a:prstGeom prst="ellipse">
                  <a:avLst/>
                </a:prstGeom>
                <a:solidFill>
                  <a:srgbClr val="FF9900"/>
                </a:solidFill>
                <a:ln w="9525">
                  <a:noFill/>
                  <a:round/>
                  <a:headEnd/>
                  <a:tailEnd/>
                </a:ln>
              </p:spPr>
              <p:txBody>
                <a:bodyPr/>
                <a:lstStyle/>
                <a:p>
                  <a:endParaRPr lang="en-US"/>
                </a:p>
              </p:txBody>
            </p:sp>
          </p:grpSp>
        </p:grpSp>
        <p:grpSp>
          <p:nvGrpSpPr>
            <p:cNvPr id="28732" name="Group 239"/>
            <p:cNvGrpSpPr>
              <a:grpSpLocks/>
            </p:cNvGrpSpPr>
            <p:nvPr/>
          </p:nvGrpSpPr>
          <p:grpSpPr bwMode="auto">
            <a:xfrm>
              <a:off x="5917" y="7578"/>
              <a:ext cx="990" cy="990"/>
              <a:chOff x="811" y="743"/>
              <a:chExt cx="4043" cy="4043"/>
            </a:xfrm>
          </p:grpSpPr>
          <p:grpSp>
            <p:nvGrpSpPr>
              <p:cNvPr id="28733" name="Group 240"/>
              <p:cNvGrpSpPr>
                <a:grpSpLocks/>
              </p:cNvGrpSpPr>
              <p:nvPr/>
            </p:nvGrpSpPr>
            <p:grpSpPr bwMode="auto">
              <a:xfrm>
                <a:off x="811" y="743"/>
                <a:ext cx="4043" cy="4043"/>
                <a:chOff x="6201" y="2068"/>
                <a:chExt cx="2442" cy="2442"/>
              </a:xfrm>
            </p:grpSpPr>
            <p:sp>
              <p:nvSpPr>
                <p:cNvPr id="28828" name="Oval 241"/>
                <p:cNvSpPr>
                  <a:spLocks noChangeArrowheads="1"/>
                </p:cNvSpPr>
                <p:nvPr/>
              </p:nvSpPr>
              <p:spPr bwMode="auto">
                <a:xfrm>
                  <a:off x="6201" y="2068"/>
                  <a:ext cx="2442" cy="2442"/>
                </a:xfrm>
                <a:prstGeom prst="ellipse">
                  <a:avLst/>
                </a:prstGeom>
                <a:solidFill>
                  <a:srgbClr val="FF0000"/>
                </a:solidFill>
                <a:ln w="9525">
                  <a:noFill/>
                  <a:round/>
                  <a:headEnd/>
                  <a:tailEnd/>
                </a:ln>
              </p:spPr>
              <p:txBody>
                <a:bodyPr/>
                <a:lstStyle/>
                <a:p>
                  <a:endParaRPr lang="en-US"/>
                </a:p>
              </p:txBody>
            </p:sp>
            <p:sp>
              <p:nvSpPr>
                <p:cNvPr id="28829" name="Oval 242"/>
                <p:cNvSpPr>
                  <a:spLocks noChangeArrowheads="1"/>
                </p:cNvSpPr>
                <p:nvPr/>
              </p:nvSpPr>
              <p:spPr bwMode="auto">
                <a:xfrm>
                  <a:off x="6874" y="2741"/>
                  <a:ext cx="1096" cy="1096"/>
                </a:xfrm>
                <a:prstGeom prst="ellipse">
                  <a:avLst/>
                </a:prstGeom>
                <a:solidFill>
                  <a:srgbClr val="0070C0"/>
                </a:solidFill>
                <a:ln w="9525">
                  <a:noFill/>
                  <a:round/>
                  <a:headEnd/>
                  <a:tailEnd/>
                </a:ln>
              </p:spPr>
              <p:txBody>
                <a:bodyPr/>
                <a:lstStyle/>
                <a:p>
                  <a:endParaRPr lang="en-US"/>
                </a:p>
              </p:txBody>
            </p:sp>
          </p:grpSp>
          <p:grpSp>
            <p:nvGrpSpPr>
              <p:cNvPr id="28746" name="Group 243"/>
              <p:cNvGrpSpPr>
                <a:grpSpLocks/>
              </p:cNvGrpSpPr>
              <p:nvPr/>
            </p:nvGrpSpPr>
            <p:grpSpPr bwMode="auto">
              <a:xfrm>
                <a:off x="1020" y="1022"/>
                <a:ext cx="3577" cy="3456"/>
                <a:chOff x="1023" y="1022"/>
                <a:chExt cx="3577" cy="3456"/>
              </a:xfrm>
            </p:grpSpPr>
            <p:sp>
              <p:nvSpPr>
                <p:cNvPr id="28818" name="Oval 244"/>
                <p:cNvSpPr>
                  <a:spLocks noChangeArrowheads="1"/>
                </p:cNvSpPr>
                <p:nvPr/>
              </p:nvSpPr>
              <p:spPr bwMode="auto">
                <a:xfrm>
                  <a:off x="2048" y="1051"/>
                  <a:ext cx="660" cy="660"/>
                </a:xfrm>
                <a:prstGeom prst="ellipse">
                  <a:avLst/>
                </a:prstGeom>
                <a:solidFill>
                  <a:srgbClr val="FF9900"/>
                </a:solidFill>
                <a:ln w="9525">
                  <a:noFill/>
                  <a:round/>
                  <a:headEnd/>
                  <a:tailEnd/>
                </a:ln>
              </p:spPr>
              <p:txBody>
                <a:bodyPr/>
                <a:lstStyle/>
                <a:p>
                  <a:endParaRPr lang="en-US"/>
                </a:p>
              </p:txBody>
            </p:sp>
            <p:sp>
              <p:nvSpPr>
                <p:cNvPr id="28819" name="Oval 245"/>
                <p:cNvSpPr>
                  <a:spLocks noChangeArrowheads="1"/>
                </p:cNvSpPr>
                <p:nvPr/>
              </p:nvSpPr>
              <p:spPr bwMode="auto">
                <a:xfrm>
                  <a:off x="2934" y="1022"/>
                  <a:ext cx="660" cy="660"/>
                </a:xfrm>
                <a:prstGeom prst="ellipse">
                  <a:avLst/>
                </a:prstGeom>
                <a:solidFill>
                  <a:srgbClr val="FF9900"/>
                </a:solidFill>
                <a:ln w="9525">
                  <a:noFill/>
                  <a:round/>
                  <a:headEnd/>
                  <a:tailEnd/>
                </a:ln>
              </p:spPr>
              <p:txBody>
                <a:bodyPr/>
                <a:lstStyle/>
                <a:p>
                  <a:endParaRPr lang="en-US"/>
                </a:p>
              </p:txBody>
            </p:sp>
            <p:sp>
              <p:nvSpPr>
                <p:cNvPr id="28820" name="Oval 246"/>
                <p:cNvSpPr>
                  <a:spLocks noChangeArrowheads="1"/>
                </p:cNvSpPr>
                <p:nvPr/>
              </p:nvSpPr>
              <p:spPr bwMode="auto">
                <a:xfrm>
                  <a:off x="1301" y="1591"/>
                  <a:ext cx="660" cy="660"/>
                </a:xfrm>
                <a:prstGeom prst="ellipse">
                  <a:avLst/>
                </a:prstGeom>
                <a:solidFill>
                  <a:srgbClr val="FF9900"/>
                </a:solidFill>
                <a:ln w="9525">
                  <a:noFill/>
                  <a:round/>
                  <a:headEnd/>
                  <a:tailEnd/>
                </a:ln>
              </p:spPr>
              <p:txBody>
                <a:bodyPr/>
                <a:lstStyle/>
                <a:p>
                  <a:endParaRPr lang="en-US"/>
                </a:p>
              </p:txBody>
            </p:sp>
            <p:sp>
              <p:nvSpPr>
                <p:cNvPr id="28821" name="Oval 247"/>
                <p:cNvSpPr>
                  <a:spLocks noChangeArrowheads="1"/>
                </p:cNvSpPr>
                <p:nvPr/>
              </p:nvSpPr>
              <p:spPr bwMode="auto">
                <a:xfrm>
                  <a:off x="1023" y="2436"/>
                  <a:ext cx="660" cy="660"/>
                </a:xfrm>
                <a:prstGeom prst="ellipse">
                  <a:avLst/>
                </a:prstGeom>
                <a:solidFill>
                  <a:srgbClr val="FF9900"/>
                </a:solidFill>
                <a:ln w="9525">
                  <a:noFill/>
                  <a:round/>
                  <a:headEnd/>
                  <a:tailEnd/>
                </a:ln>
              </p:spPr>
              <p:txBody>
                <a:bodyPr/>
                <a:lstStyle/>
                <a:p>
                  <a:endParaRPr lang="en-US"/>
                </a:p>
              </p:txBody>
            </p:sp>
            <p:sp>
              <p:nvSpPr>
                <p:cNvPr id="28822" name="Oval 248"/>
                <p:cNvSpPr>
                  <a:spLocks noChangeArrowheads="1"/>
                </p:cNvSpPr>
                <p:nvPr/>
              </p:nvSpPr>
              <p:spPr bwMode="auto">
                <a:xfrm>
                  <a:off x="1339" y="3300"/>
                  <a:ext cx="660" cy="660"/>
                </a:xfrm>
                <a:prstGeom prst="ellipse">
                  <a:avLst/>
                </a:prstGeom>
                <a:solidFill>
                  <a:srgbClr val="FF9900"/>
                </a:solidFill>
                <a:ln w="9525">
                  <a:noFill/>
                  <a:round/>
                  <a:headEnd/>
                  <a:tailEnd/>
                </a:ln>
              </p:spPr>
              <p:txBody>
                <a:bodyPr/>
                <a:lstStyle/>
                <a:p>
                  <a:endParaRPr lang="en-US"/>
                </a:p>
              </p:txBody>
            </p:sp>
            <p:sp>
              <p:nvSpPr>
                <p:cNvPr id="28823" name="Oval 249"/>
                <p:cNvSpPr>
                  <a:spLocks noChangeArrowheads="1"/>
                </p:cNvSpPr>
                <p:nvPr/>
              </p:nvSpPr>
              <p:spPr bwMode="auto">
                <a:xfrm>
                  <a:off x="2031" y="3790"/>
                  <a:ext cx="660" cy="660"/>
                </a:xfrm>
                <a:prstGeom prst="ellipse">
                  <a:avLst/>
                </a:prstGeom>
                <a:solidFill>
                  <a:srgbClr val="FF9900"/>
                </a:solidFill>
                <a:ln w="9525">
                  <a:noFill/>
                  <a:round/>
                  <a:headEnd/>
                  <a:tailEnd/>
                </a:ln>
              </p:spPr>
              <p:txBody>
                <a:bodyPr/>
                <a:lstStyle/>
                <a:p>
                  <a:endParaRPr lang="en-US"/>
                </a:p>
              </p:txBody>
            </p:sp>
            <p:sp>
              <p:nvSpPr>
                <p:cNvPr id="28824" name="Oval 250"/>
                <p:cNvSpPr>
                  <a:spLocks noChangeArrowheads="1"/>
                </p:cNvSpPr>
                <p:nvPr/>
              </p:nvSpPr>
              <p:spPr bwMode="auto">
                <a:xfrm>
                  <a:off x="2895" y="3818"/>
                  <a:ext cx="660" cy="660"/>
                </a:xfrm>
                <a:prstGeom prst="ellipse">
                  <a:avLst/>
                </a:prstGeom>
                <a:solidFill>
                  <a:srgbClr val="FF9900"/>
                </a:solidFill>
                <a:ln w="9525">
                  <a:noFill/>
                  <a:round/>
                  <a:headEnd/>
                  <a:tailEnd/>
                </a:ln>
              </p:spPr>
              <p:txBody>
                <a:bodyPr/>
                <a:lstStyle/>
                <a:p>
                  <a:endParaRPr lang="en-US"/>
                </a:p>
              </p:txBody>
            </p:sp>
            <p:sp>
              <p:nvSpPr>
                <p:cNvPr id="28825" name="Oval 251"/>
                <p:cNvSpPr>
                  <a:spLocks noChangeArrowheads="1"/>
                </p:cNvSpPr>
                <p:nvPr/>
              </p:nvSpPr>
              <p:spPr bwMode="auto">
                <a:xfrm>
                  <a:off x="3682" y="3280"/>
                  <a:ext cx="660" cy="660"/>
                </a:xfrm>
                <a:prstGeom prst="ellipse">
                  <a:avLst/>
                </a:prstGeom>
                <a:solidFill>
                  <a:srgbClr val="FF9900"/>
                </a:solidFill>
                <a:ln w="9525">
                  <a:noFill/>
                  <a:round/>
                  <a:headEnd/>
                  <a:tailEnd/>
                </a:ln>
              </p:spPr>
              <p:txBody>
                <a:bodyPr/>
                <a:lstStyle/>
                <a:p>
                  <a:endParaRPr lang="en-US"/>
                </a:p>
              </p:txBody>
            </p:sp>
            <p:sp>
              <p:nvSpPr>
                <p:cNvPr id="28826" name="Oval 252"/>
                <p:cNvSpPr>
                  <a:spLocks noChangeArrowheads="1"/>
                </p:cNvSpPr>
                <p:nvPr/>
              </p:nvSpPr>
              <p:spPr bwMode="auto">
                <a:xfrm>
                  <a:off x="3940" y="2387"/>
                  <a:ext cx="660" cy="660"/>
                </a:xfrm>
                <a:prstGeom prst="ellipse">
                  <a:avLst/>
                </a:prstGeom>
                <a:solidFill>
                  <a:srgbClr val="FF9900"/>
                </a:solidFill>
                <a:ln w="9525">
                  <a:noFill/>
                  <a:round/>
                  <a:headEnd/>
                  <a:tailEnd/>
                </a:ln>
              </p:spPr>
              <p:txBody>
                <a:bodyPr/>
                <a:lstStyle/>
                <a:p>
                  <a:endParaRPr lang="en-US"/>
                </a:p>
              </p:txBody>
            </p:sp>
            <p:sp>
              <p:nvSpPr>
                <p:cNvPr id="28827" name="Oval 253"/>
                <p:cNvSpPr>
                  <a:spLocks noChangeArrowheads="1"/>
                </p:cNvSpPr>
                <p:nvPr/>
              </p:nvSpPr>
              <p:spPr bwMode="auto">
                <a:xfrm>
                  <a:off x="3624" y="1523"/>
                  <a:ext cx="660" cy="660"/>
                </a:xfrm>
                <a:prstGeom prst="ellipse">
                  <a:avLst/>
                </a:prstGeom>
                <a:solidFill>
                  <a:srgbClr val="FF9900"/>
                </a:solidFill>
                <a:ln w="9525">
                  <a:noFill/>
                  <a:round/>
                  <a:headEnd/>
                  <a:tailEnd/>
                </a:ln>
              </p:spPr>
              <p:txBody>
                <a:bodyPr/>
                <a:lstStyle/>
                <a:p>
                  <a:endParaRPr lang="en-US"/>
                </a:p>
              </p:txBody>
            </p:sp>
          </p:grpSp>
        </p:grpSp>
        <p:grpSp>
          <p:nvGrpSpPr>
            <p:cNvPr id="28747" name="Group 254"/>
            <p:cNvGrpSpPr>
              <a:grpSpLocks/>
            </p:cNvGrpSpPr>
            <p:nvPr/>
          </p:nvGrpSpPr>
          <p:grpSpPr bwMode="auto">
            <a:xfrm>
              <a:off x="9777" y="7578"/>
              <a:ext cx="990" cy="990"/>
              <a:chOff x="811" y="743"/>
              <a:chExt cx="4043" cy="4043"/>
            </a:xfrm>
          </p:grpSpPr>
          <p:grpSp>
            <p:nvGrpSpPr>
              <p:cNvPr id="28760" name="Group 255"/>
              <p:cNvGrpSpPr>
                <a:grpSpLocks/>
              </p:cNvGrpSpPr>
              <p:nvPr/>
            </p:nvGrpSpPr>
            <p:grpSpPr bwMode="auto">
              <a:xfrm>
                <a:off x="811" y="743"/>
                <a:ext cx="4043" cy="4043"/>
                <a:chOff x="6201" y="2068"/>
                <a:chExt cx="2442" cy="2442"/>
              </a:xfrm>
            </p:grpSpPr>
            <p:sp>
              <p:nvSpPr>
                <p:cNvPr id="28814" name="Oval 256"/>
                <p:cNvSpPr>
                  <a:spLocks noChangeArrowheads="1"/>
                </p:cNvSpPr>
                <p:nvPr/>
              </p:nvSpPr>
              <p:spPr bwMode="auto">
                <a:xfrm>
                  <a:off x="6201" y="2068"/>
                  <a:ext cx="2442" cy="2442"/>
                </a:xfrm>
                <a:prstGeom prst="ellipse">
                  <a:avLst/>
                </a:prstGeom>
                <a:solidFill>
                  <a:srgbClr val="FF0000"/>
                </a:solidFill>
                <a:ln w="9525">
                  <a:noFill/>
                  <a:round/>
                  <a:headEnd/>
                  <a:tailEnd/>
                </a:ln>
              </p:spPr>
              <p:txBody>
                <a:bodyPr/>
                <a:lstStyle/>
                <a:p>
                  <a:endParaRPr lang="en-US"/>
                </a:p>
              </p:txBody>
            </p:sp>
            <p:sp>
              <p:nvSpPr>
                <p:cNvPr id="28815" name="Oval 257"/>
                <p:cNvSpPr>
                  <a:spLocks noChangeArrowheads="1"/>
                </p:cNvSpPr>
                <p:nvPr/>
              </p:nvSpPr>
              <p:spPr bwMode="auto">
                <a:xfrm>
                  <a:off x="6874" y="2741"/>
                  <a:ext cx="1096" cy="1096"/>
                </a:xfrm>
                <a:prstGeom prst="ellipse">
                  <a:avLst/>
                </a:prstGeom>
                <a:solidFill>
                  <a:srgbClr val="0070C0"/>
                </a:solidFill>
                <a:ln w="9525">
                  <a:noFill/>
                  <a:round/>
                  <a:headEnd/>
                  <a:tailEnd/>
                </a:ln>
              </p:spPr>
              <p:txBody>
                <a:bodyPr/>
                <a:lstStyle/>
                <a:p>
                  <a:endParaRPr lang="en-US"/>
                </a:p>
              </p:txBody>
            </p:sp>
          </p:grpSp>
          <p:grpSp>
            <p:nvGrpSpPr>
              <p:cNvPr id="28761" name="Group 258"/>
              <p:cNvGrpSpPr>
                <a:grpSpLocks/>
              </p:cNvGrpSpPr>
              <p:nvPr/>
            </p:nvGrpSpPr>
            <p:grpSpPr bwMode="auto">
              <a:xfrm>
                <a:off x="1020" y="1022"/>
                <a:ext cx="3577" cy="3456"/>
                <a:chOff x="1023" y="1022"/>
                <a:chExt cx="3577" cy="3456"/>
              </a:xfrm>
            </p:grpSpPr>
            <p:sp>
              <p:nvSpPr>
                <p:cNvPr id="28804" name="Oval 259"/>
                <p:cNvSpPr>
                  <a:spLocks noChangeArrowheads="1"/>
                </p:cNvSpPr>
                <p:nvPr/>
              </p:nvSpPr>
              <p:spPr bwMode="auto">
                <a:xfrm>
                  <a:off x="2048" y="1051"/>
                  <a:ext cx="660" cy="660"/>
                </a:xfrm>
                <a:prstGeom prst="ellipse">
                  <a:avLst/>
                </a:prstGeom>
                <a:solidFill>
                  <a:srgbClr val="FF9900"/>
                </a:solidFill>
                <a:ln w="9525">
                  <a:noFill/>
                  <a:round/>
                  <a:headEnd/>
                  <a:tailEnd/>
                </a:ln>
              </p:spPr>
              <p:txBody>
                <a:bodyPr/>
                <a:lstStyle/>
                <a:p>
                  <a:endParaRPr lang="en-US"/>
                </a:p>
              </p:txBody>
            </p:sp>
            <p:sp>
              <p:nvSpPr>
                <p:cNvPr id="28805" name="Oval 260"/>
                <p:cNvSpPr>
                  <a:spLocks noChangeArrowheads="1"/>
                </p:cNvSpPr>
                <p:nvPr/>
              </p:nvSpPr>
              <p:spPr bwMode="auto">
                <a:xfrm>
                  <a:off x="2934" y="1022"/>
                  <a:ext cx="660" cy="660"/>
                </a:xfrm>
                <a:prstGeom prst="ellipse">
                  <a:avLst/>
                </a:prstGeom>
                <a:solidFill>
                  <a:srgbClr val="FF9900"/>
                </a:solidFill>
                <a:ln w="9525">
                  <a:noFill/>
                  <a:round/>
                  <a:headEnd/>
                  <a:tailEnd/>
                </a:ln>
              </p:spPr>
              <p:txBody>
                <a:bodyPr/>
                <a:lstStyle/>
                <a:p>
                  <a:endParaRPr lang="en-US"/>
                </a:p>
              </p:txBody>
            </p:sp>
            <p:sp>
              <p:nvSpPr>
                <p:cNvPr id="28806" name="Oval 261"/>
                <p:cNvSpPr>
                  <a:spLocks noChangeArrowheads="1"/>
                </p:cNvSpPr>
                <p:nvPr/>
              </p:nvSpPr>
              <p:spPr bwMode="auto">
                <a:xfrm>
                  <a:off x="1301" y="1591"/>
                  <a:ext cx="660" cy="660"/>
                </a:xfrm>
                <a:prstGeom prst="ellipse">
                  <a:avLst/>
                </a:prstGeom>
                <a:solidFill>
                  <a:srgbClr val="FF9900"/>
                </a:solidFill>
                <a:ln w="9525">
                  <a:noFill/>
                  <a:round/>
                  <a:headEnd/>
                  <a:tailEnd/>
                </a:ln>
              </p:spPr>
              <p:txBody>
                <a:bodyPr/>
                <a:lstStyle/>
                <a:p>
                  <a:endParaRPr lang="en-US"/>
                </a:p>
              </p:txBody>
            </p:sp>
            <p:sp>
              <p:nvSpPr>
                <p:cNvPr id="28807" name="Oval 262"/>
                <p:cNvSpPr>
                  <a:spLocks noChangeArrowheads="1"/>
                </p:cNvSpPr>
                <p:nvPr/>
              </p:nvSpPr>
              <p:spPr bwMode="auto">
                <a:xfrm>
                  <a:off x="1023" y="2436"/>
                  <a:ext cx="660" cy="660"/>
                </a:xfrm>
                <a:prstGeom prst="ellipse">
                  <a:avLst/>
                </a:prstGeom>
                <a:solidFill>
                  <a:srgbClr val="FF9900"/>
                </a:solidFill>
                <a:ln w="9525">
                  <a:noFill/>
                  <a:round/>
                  <a:headEnd/>
                  <a:tailEnd/>
                </a:ln>
              </p:spPr>
              <p:txBody>
                <a:bodyPr/>
                <a:lstStyle/>
                <a:p>
                  <a:endParaRPr lang="en-US"/>
                </a:p>
              </p:txBody>
            </p:sp>
            <p:sp>
              <p:nvSpPr>
                <p:cNvPr id="28808" name="Oval 263"/>
                <p:cNvSpPr>
                  <a:spLocks noChangeArrowheads="1"/>
                </p:cNvSpPr>
                <p:nvPr/>
              </p:nvSpPr>
              <p:spPr bwMode="auto">
                <a:xfrm>
                  <a:off x="1339" y="3300"/>
                  <a:ext cx="660" cy="660"/>
                </a:xfrm>
                <a:prstGeom prst="ellipse">
                  <a:avLst/>
                </a:prstGeom>
                <a:solidFill>
                  <a:srgbClr val="FF9900"/>
                </a:solidFill>
                <a:ln w="9525">
                  <a:noFill/>
                  <a:round/>
                  <a:headEnd/>
                  <a:tailEnd/>
                </a:ln>
              </p:spPr>
              <p:txBody>
                <a:bodyPr/>
                <a:lstStyle/>
                <a:p>
                  <a:endParaRPr lang="en-US"/>
                </a:p>
              </p:txBody>
            </p:sp>
            <p:sp>
              <p:nvSpPr>
                <p:cNvPr id="28809" name="Oval 264"/>
                <p:cNvSpPr>
                  <a:spLocks noChangeArrowheads="1"/>
                </p:cNvSpPr>
                <p:nvPr/>
              </p:nvSpPr>
              <p:spPr bwMode="auto">
                <a:xfrm>
                  <a:off x="2031" y="3790"/>
                  <a:ext cx="660" cy="660"/>
                </a:xfrm>
                <a:prstGeom prst="ellipse">
                  <a:avLst/>
                </a:prstGeom>
                <a:solidFill>
                  <a:srgbClr val="FF9900"/>
                </a:solidFill>
                <a:ln w="9525">
                  <a:noFill/>
                  <a:round/>
                  <a:headEnd/>
                  <a:tailEnd/>
                </a:ln>
              </p:spPr>
              <p:txBody>
                <a:bodyPr/>
                <a:lstStyle/>
                <a:p>
                  <a:endParaRPr lang="en-US"/>
                </a:p>
              </p:txBody>
            </p:sp>
            <p:sp>
              <p:nvSpPr>
                <p:cNvPr id="28810" name="Oval 265"/>
                <p:cNvSpPr>
                  <a:spLocks noChangeArrowheads="1"/>
                </p:cNvSpPr>
                <p:nvPr/>
              </p:nvSpPr>
              <p:spPr bwMode="auto">
                <a:xfrm>
                  <a:off x="2895" y="3818"/>
                  <a:ext cx="660" cy="660"/>
                </a:xfrm>
                <a:prstGeom prst="ellipse">
                  <a:avLst/>
                </a:prstGeom>
                <a:solidFill>
                  <a:srgbClr val="FF9900"/>
                </a:solidFill>
                <a:ln w="9525">
                  <a:noFill/>
                  <a:round/>
                  <a:headEnd/>
                  <a:tailEnd/>
                </a:ln>
              </p:spPr>
              <p:txBody>
                <a:bodyPr/>
                <a:lstStyle/>
                <a:p>
                  <a:endParaRPr lang="en-US"/>
                </a:p>
              </p:txBody>
            </p:sp>
            <p:sp>
              <p:nvSpPr>
                <p:cNvPr id="28811" name="Oval 266"/>
                <p:cNvSpPr>
                  <a:spLocks noChangeArrowheads="1"/>
                </p:cNvSpPr>
                <p:nvPr/>
              </p:nvSpPr>
              <p:spPr bwMode="auto">
                <a:xfrm>
                  <a:off x="3682" y="3280"/>
                  <a:ext cx="660" cy="660"/>
                </a:xfrm>
                <a:prstGeom prst="ellipse">
                  <a:avLst/>
                </a:prstGeom>
                <a:solidFill>
                  <a:srgbClr val="FF9900"/>
                </a:solidFill>
                <a:ln w="9525">
                  <a:noFill/>
                  <a:round/>
                  <a:headEnd/>
                  <a:tailEnd/>
                </a:ln>
              </p:spPr>
              <p:txBody>
                <a:bodyPr/>
                <a:lstStyle/>
                <a:p>
                  <a:endParaRPr lang="en-US"/>
                </a:p>
              </p:txBody>
            </p:sp>
            <p:sp>
              <p:nvSpPr>
                <p:cNvPr id="28812" name="Oval 267"/>
                <p:cNvSpPr>
                  <a:spLocks noChangeArrowheads="1"/>
                </p:cNvSpPr>
                <p:nvPr/>
              </p:nvSpPr>
              <p:spPr bwMode="auto">
                <a:xfrm>
                  <a:off x="3940" y="2387"/>
                  <a:ext cx="660" cy="660"/>
                </a:xfrm>
                <a:prstGeom prst="ellipse">
                  <a:avLst/>
                </a:prstGeom>
                <a:solidFill>
                  <a:srgbClr val="FF9900"/>
                </a:solidFill>
                <a:ln w="9525">
                  <a:noFill/>
                  <a:round/>
                  <a:headEnd/>
                  <a:tailEnd/>
                </a:ln>
              </p:spPr>
              <p:txBody>
                <a:bodyPr/>
                <a:lstStyle/>
                <a:p>
                  <a:endParaRPr lang="en-US"/>
                </a:p>
              </p:txBody>
            </p:sp>
            <p:sp>
              <p:nvSpPr>
                <p:cNvPr id="28813" name="Oval 268"/>
                <p:cNvSpPr>
                  <a:spLocks noChangeArrowheads="1"/>
                </p:cNvSpPr>
                <p:nvPr/>
              </p:nvSpPr>
              <p:spPr bwMode="auto">
                <a:xfrm>
                  <a:off x="3624" y="1523"/>
                  <a:ext cx="660" cy="660"/>
                </a:xfrm>
                <a:prstGeom prst="ellipse">
                  <a:avLst/>
                </a:prstGeom>
                <a:solidFill>
                  <a:srgbClr val="FF9900"/>
                </a:solidFill>
                <a:ln w="9525">
                  <a:noFill/>
                  <a:round/>
                  <a:headEnd/>
                  <a:tailEnd/>
                </a:ln>
              </p:spPr>
              <p:txBody>
                <a:bodyPr/>
                <a:lstStyle/>
                <a:p>
                  <a:endParaRPr lang="en-US"/>
                </a:p>
              </p:txBody>
            </p:sp>
          </p:grpSp>
        </p:grpSp>
        <p:grpSp>
          <p:nvGrpSpPr>
            <p:cNvPr id="28774" name="Group 269"/>
            <p:cNvGrpSpPr>
              <a:grpSpLocks/>
            </p:cNvGrpSpPr>
            <p:nvPr/>
          </p:nvGrpSpPr>
          <p:grpSpPr bwMode="auto">
            <a:xfrm>
              <a:off x="7353" y="8423"/>
              <a:ext cx="990" cy="990"/>
              <a:chOff x="811" y="743"/>
              <a:chExt cx="4043" cy="4043"/>
            </a:xfrm>
          </p:grpSpPr>
          <p:grpSp>
            <p:nvGrpSpPr>
              <p:cNvPr id="28775" name="Group 270"/>
              <p:cNvGrpSpPr>
                <a:grpSpLocks/>
              </p:cNvGrpSpPr>
              <p:nvPr/>
            </p:nvGrpSpPr>
            <p:grpSpPr bwMode="auto">
              <a:xfrm>
                <a:off x="811" y="743"/>
                <a:ext cx="4043" cy="4043"/>
                <a:chOff x="6201" y="2068"/>
                <a:chExt cx="2442" cy="2442"/>
              </a:xfrm>
            </p:grpSpPr>
            <p:sp>
              <p:nvSpPr>
                <p:cNvPr id="28800" name="Oval 271"/>
                <p:cNvSpPr>
                  <a:spLocks noChangeArrowheads="1"/>
                </p:cNvSpPr>
                <p:nvPr/>
              </p:nvSpPr>
              <p:spPr bwMode="auto">
                <a:xfrm>
                  <a:off x="6201" y="2068"/>
                  <a:ext cx="2442" cy="2442"/>
                </a:xfrm>
                <a:prstGeom prst="ellipse">
                  <a:avLst/>
                </a:prstGeom>
                <a:solidFill>
                  <a:srgbClr val="FF0000"/>
                </a:solidFill>
                <a:ln w="9525">
                  <a:noFill/>
                  <a:round/>
                  <a:headEnd/>
                  <a:tailEnd/>
                </a:ln>
              </p:spPr>
              <p:txBody>
                <a:bodyPr/>
                <a:lstStyle/>
                <a:p>
                  <a:endParaRPr lang="en-US"/>
                </a:p>
              </p:txBody>
            </p:sp>
            <p:sp>
              <p:nvSpPr>
                <p:cNvPr id="28801" name="Oval 272"/>
                <p:cNvSpPr>
                  <a:spLocks noChangeArrowheads="1"/>
                </p:cNvSpPr>
                <p:nvPr/>
              </p:nvSpPr>
              <p:spPr bwMode="auto">
                <a:xfrm>
                  <a:off x="6874" y="2741"/>
                  <a:ext cx="1096" cy="1096"/>
                </a:xfrm>
                <a:prstGeom prst="ellipse">
                  <a:avLst/>
                </a:prstGeom>
                <a:solidFill>
                  <a:srgbClr val="0070C0"/>
                </a:solidFill>
                <a:ln w="9525">
                  <a:noFill/>
                  <a:round/>
                  <a:headEnd/>
                  <a:tailEnd/>
                </a:ln>
              </p:spPr>
              <p:txBody>
                <a:bodyPr/>
                <a:lstStyle/>
                <a:p>
                  <a:endParaRPr lang="en-US"/>
                </a:p>
              </p:txBody>
            </p:sp>
          </p:grpSp>
          <p:grpSp>
            <p:nvGrpSpPr>
              <p:cNvPr id="28788" name="Group 273"/>
              <p:cNvGrpSpPr>
                <a:grpSpLocks/>
              </p:cNvGrpSpPr>
              <p:nvPr/>
            </p:nvGrpSpPr>
            <p:grpSpPr bwMode="auto">
              <a:xfrm>
                <a:off x="1020" y="1022"/>
                <a:ext cx="3577" cy="3456"/>
                <a:chOff x="1023" y="1022"/>
                <a:chExt cx="3577" cy="3456"/>
              </a:xfrm>
            </p:grpSpPr>
            <p:sp>
              <p:nvSpPr>
                <p:cNvPr id="28790" name="Oval 274"/>
                <p:cNvSpPr>
                  <a:spLocks noChangeArrowheads="1"/>
                </p:cNvSpPr>
                <p:nvPr/>
              </p:nvSpPr>
              <p:spPr bwMode="auto">
                <a:xfrm>
                  <a:off x="2048" y="1051"/>
                  <a:ext cx="660" cy="660"/>
                </a:xfrm>
                <a:prstGeom prst="ellipse">
                  <a:avLst/>
                </a:prstGeom>
                <a:solidFill>
                  <a:srgbClr val="FF9900"/>
                </a:solidFill>
                <a:ln w="9525">
                  <a:noFill/>
                  <a:round/>
                  <a:headEnd/>
                  <a:tailEnd/>
                </a:ln>
              </p:spPr>
              <p:txBody>
                <a:bodyPr/>
                <a:lstStyle/>
                <a:p>
                  <a:endParaRPr lang="en-US"/>
                </a:p>
              </p:txBody>
            </p:sp>
            <p:sp>
              <p:nvSpPr>
                <p:cNvPr id="28791" name="Oval 275"/>
                <p:cNvSpPr>
                  <a:spLocks noChangeArrowheads="1"/>
                </p:cNvSpPr>
                <p:nvPr/>
              </p:nvSpPr>
              <p:spPr bwMode="auto">
                <a:xfrm>
                  <a:off x="2934" y="1022"/>
                  <a:ext cx="660" cy="660"/>
                </a:xfrm>
                <a:prstGeom prst="ellipse">
                  <a:avLst/>
                </a:prstGeom>
                <a:solidFill>
                  <a:srgbClr val="FF9900"/>
                </a:solidFill>
                <a:ln w="9525">
                  <a:noFill/>
                  <a:round/>
                  <a:headEnd/>
                  <a:tailEnd/>
                </a:ln>
              </p:spPr>
              <p:txBody>
                <a:bodyPr/>
                <a:lstStyle/>
                <a:p>
                  <a:endParaRPr lang="en-US"/>
                </a:p>
              </p:txBody>
            </p:sp>
            <p:sp>
              <p:nvSpPr>
                <p:cNvPr id="28792" name="Oval 276"/>
                <p:cNvSpPr>
                  <a:spLocks noChangeArrowheads="1"/>
                </p:cNvSpPr>
                <p:nvPr/>
              </p:nvSpPr>
              <p:spPr bwMode="auto">
                <a:xfrm>
                  <a:off x="1301" y="1591"/>
                  <a:ext cx="660" cy="660"/>
                </a:xfrm>
                <a:prstGeom prst="ellipse">
                  <a:avLst/>
                </a:prstGeom>
                <a:solidFill>
                  <a:srgbClr val="FF9900"/>
                </a:solidFill>
                <a:ln w="9525">
                  <a:noFill/>
                  <a:round/>
                  <a:headEnd/>
                  <a:tailEnd/>
                </a:ln>
              </p:spPr>
              <p:txBody>
                <a:bodyPr/>
                <a:lstStyle/>
                <a:p>
                  <a:endParaRPr lang="en-US"/>
                </a:p>
              </p:txBody>
            </p:sp>
            <p:sp>
              <p:nvSpPr>
                <p:cNvPr id="28793" name="Oval 277"/>
                <p:cNvSpPr>
                  <a:spLocks noChangeArrowheads="1"/>
                </p:cNvSpPr>
                <p:nvPr/>
              </p:nvSpPr>
              <p:spPr bwMode="auto">
                <a:xfrm>
                  <a:off x="1023" y="2436"/>
                  <a:ext cx="660" cy="660"/>
                </a:xfrm>
                <a:prstGeom prst="ellipse">
                  <a:avLst/>
                </a:prstGeom>
                <a:solidFill>
                  <a:srgbClr val="FF9900"/>
                </a:solidFill>
                <a:ln w="9525">
                  <a:noFill/>
                  <a:round/>
                  <a:headEnd/>
                  <a:tailEnd/>
                </a:ln>
              </p:spPr>
              <p:txBody>
                <a:bodyPr/>
                <a:lstStyle/>
                <a:p>
                  <a:endParaRPr lang="en-US"/>
                </a:p>
              </p:txBody>
            </p:sp>
            <p:sp>
              <p:nvSpPr>
                <p:cNvPr id="28794" name="Oval 278"/>
                <p:cNvSpPr>
                  <a:spLocks noChangeArrowheads="1"/>
                </p:cNvSpPr>
                <p:nvPr/>
              </p:nvSpPr>
              <p:spPr bwMode="auto">
                <a:xfrm>
                  <a:off x="1339" y="3300"/>
                  <a:ext cx="660" cy="660"/>
                </a:xfrm>
                <a:prstGeom prst="ellipse">
                  <a:avLst/>
                </a:prstGeom>
                <a:solidFill>
                  <a:srgbClr val="FF9900"/>
                </a:solidFill>
                <a:ln w="9525">
                  <a:noFill/>
                  <a:round/>
                  <a:headEnd/>
                  <a:tailEnd/>
                </a:ln>
              </p:spPr>
              <p:txBody>
                <a:bodyPr/>
                <a:lstStyle/>
                <a:p>
                  <a:endParaRPr lang="en-US"/>
                </a:p>
              </p:txBody>
            </p:sp>
            <p:sp>
              <p:nvSpPr>
                <p:cNvPr id="28795" name="Oval 279"/>
                <p:cNvSpPr>
                  <a:spLocks noChangeArrowheads="1"/>
                </p:cNvSpPr>
                <p:nvPr/>
              </p:nvSpPr>
              <p:spPr bwMode="auto">
                <a:xfrm>
                  <a:off x="2031" y="3790"/>
                  <a:ext cx="660" cy="660"/>
                </a:xfrm>
                <a:prstGeom prst="ellipse">
                  <a:avLst/>
                </a:prstGeom>
                <a:solidFill>
                  <a:srgbClr val="FF9900"/>
                </a:solidFill>
                <a:ln w="9525">
                  <a:noFill/>
                  <a:round/>
                  <a:headEnd/>
                  <a:tailEnd/>
                </a:ln>
              </p:spPr>
              <p:txBody>
                <a:bodyPr/>
                <a:lstStyle/>
                <a:p>
                  <a:endParaRPr lang="en-US"/>
                </a:p>
              </p:txBody>
            </p:sp>
            <p:sp>
              <p:nvSpPr>
                <p:cNvPr id="28796" name="Oval 280"/>
                <p:cNvSpPr>
                  <a:spLocks noChangeArrowheads="1"/>
                </p:cNvSpPr>
                <p:nvPr/>
              </p:nvSpPr>
              <p:spPr bwMode="auto">
                <a:xfrm>
                  <a:off x="2895" y="3818"/>
                  <a:ext cx="660" cy="660"/>
                </a:xfrm>
                <a:prstGeom prst="ellipse">
                  <a:avLst/>
                </a:prstGeom>
                <a:solidFill>
                  <a:srgbClr val="FF9900"/>
                </a:solidFill>
                <a:ln w="9525">
                  <a:noFill/>
                  <a:round/>
                  <a:headEnd/>
                  <a:tailEnd/>
                </a:ln>
              </p:spPr>
              <p:txBody>
                <a:bodyPr/>
                <a:lstStyle/>
                <a:p>
                  <a:endParaRPr lang="en-US"/>
                </a:p>
              </p:txBody>
            </p:sp>
            <p:sp>
              <p:nvSpPr>
                <p:cNvPr id="28797" name="Oval 281"/>
                <p:cNvSpPr>
                  <a:spLocks noChangeArrowheads="1"/>
                </p:cNvSpPr>
                <p:nvPr/>
              </p:nvSpPr>
              <p:spPr bwMode="auto">
                <a:xfrm>
                  <a:off x="3682" y="3280"/>
                  <a:ext cx="660" cy="660"/>
                </a:xfrm>
                <a:prstGeom prst="ellipse">
                  <a:avLst/>
                </a:prstGeom>
                <a:solidFill>
                  <a:srgbClr val="FF9900"/>
                </a:solidFill>
                <a:ln w="9525">
                  <a:noFill/>
                  <a:round/>
                  <a:headEnd/>
                  <a:tailEnd/>
                </a:ln>
              </p:spPr>
              <p:txBody>
                <a:bodyPr/>
                <a:lstStyle/>
                <a:p>
                  <a:endParaRPr lang="en-US"/>
                </a:p>
              </p:txBody>
            </p:sp>
            <p:sp>
              <p:nvSpPr>
                <p:cNvPr id="28798" name="Oval 282"/>
                <p:cNvSpPr>
                  <a:spLocks noChangeArrowheads="1"/>
                </p:cNvSpPr>
                <p:nvPr/>
              </p:nvSpPr>
              <p:spPr bwMode="auto">
                <a:xfrm>
                  <a:off x="3940" y="2387"/>
                  <a:ext cx="660" cy="660"/>
                </a:xfrm>
                <a:prstGeom prst="ellipse">
                  <a:avLst/>
                </a:prstGeom>
                <a:solidFill>
                  <a:srgbClr val="FF9900"/>
                </a:solidFill>
                <a:ln w="9525">
                  <a:noFill/>
                  <a:round/>
                  <a:headEnd/>
                  <a:tailEnd/>
                </a:ln>
              </p:spPr>
              <p:txBody>
                <a:bodyPr/>
                <a:lstStyle/>
                <a:p>
                  <a:endParaRPr lang="en-US"/>
                </a:p>
              </p:txBody>
            </p:sp>
            <p:sp>
              <p:nvSpPr>
                <p:cNvPr id="28799" name="Oval 283"/>
                <p:cNvSpPr>
                  <a:spLocks noChangeArrowheads="1"/>
                </p:cNvSpPr>
                <p:nvPr/>
              </p:nvSpPr>
              <p:spPr bwMode="auto">
                <a:xfrm>
                  <a:off x="3624" y="1523"/>
                  <a:ext cx="660" cy="660"/>
                </a:xfrm>
                <a:prstGeom prst="ellipse">
                  <a:avLst/>
                </a:prstGeom>
                <a:solidFill>
                  <a:srgbClr val="FF9900"/>
                </a:solidFill>
                <a:ln w="9525">
                  <a:noFill/>
                  <a:round/>
                  <a:headEnd/>
                  <a:tailEnd/>
                </a:ln>
              </p:spPr>
              <p:txBody>
                <a:bodyPr/>
                <a:lstStyle/>
                <a:p>
                  <a:endParaRPr lang="en-US"/>
                </a:p>
              </p:txBody>
            </p:sp>
          </p:grpSp>
        </p:grpSp>
        <p:grpSp>
          <p:nvGrpSpPr>
            <p:cNvPr id="28789" name="Group 284"/>
            <p:cNvGrpSpPr>
              <a:grpSpLocks/>
            </p:cNvGrpSpPr>
            <p:nvPr/>
          </p:nvGrpSpPr>
          <p:grpSpPr bwMode="auto">
            <a:xfrm>
              <a:off x="8318" y="8423"/>
              <a:ext cx="990" cy="990"/>
              <a:chOff x="811" y="743"/>
              <a:chExt cx="4043" cy="4043"/>
            </a:xfrm>
          </p:grpSpPr>
          <p:grpSp>
            <p:nvGrpSpPr>
              <p:cNvPr id="28802" name="Group 285"/>
              <p:cNvGrpSpPr>
                <a:grpSpLocks/>
              </p:cNvGrpSpPr>
              <p:nvPr/>
            </p:nvGrpSpPr>
            <p:grpSpPr bwMode="auto">
              <a:xfrm>
                <a:off x="811" y="743"/>
                <a:ext cx="4043" cy="4043"/>
                <a:chOff x="6201" y="2068"/>
                <a:chExt cx="2442" cy="2442"/>
              </a:xfrm>
            </p:grpSpPr>
            <p:sp>
              <p:nvSpPr>
                <p:cNvPr id="28786" name="Oval 286"/>
                <p:cNvSpPr>
                  <a:spLocks noChangeArrowheads="1"/>
                </p:cNvSpPr>
                <p:nvPr/>
              </p:nvSpPr>
              <p:spPr bwMode="auto">
                <a:xfrm>
                  <a:off x="6201" y="2068"/>
                  <a:ext cx="2442" cy="2442"/>
                </a:xfrm>
                <a:prstGeom prst="ellipse">
                  <a:avLst/>
                </a:prstGeom>
                <a:solidFill>
                  <a:srgbClr val="FF0000"/>
                </a:solidFill>
                <a:ln w="9525">
                  <a:noFill/>
                  <a:round/>
                  <a:headEnd/>
                  <a:tailEnd/>
                </a:ln>
              </p:spPr>
              <p:txBody>
                <a:bodyPr/>
                <a:lstStyle/>
                <a:p>
                  <a:endParaRPr lang="en-US"/>
                </a:p>
              </p:txBody>
            </p:sp>
            <p:sp>
              <p:nvSpPr>
                <p:cNvPr id="28787" name="Oval 287"/>
                <p:cNvSpPr>
                  <a:spLocks noChangeArrowheads="1"/>
                </p:cNvSpPr>
                <p:nvPr/>
              </p:nvSpPr>
              <p:spPr bwMode="auto">
                <a:xfrm>
                  <a:off x="6874" y="2741"/>
                  <a:ext cx="1096" cy="1096"/>
                </a:xfrm>
                <a:prstGeom prst="ellipse">
                  <a:avLst/>
                </a:prstGeom>
                <a:solidFill>
                  <a:srgbClr val="0070C0"/>
                </a:solidFill>
                <a:ln w="9525">
                  <a:noFill/>
                  <a:round/>
                  <a:headEnd/>
                  <a:tailEnd/>
                </a:ln>
              </p:spPr>
              <p:txBody>
                <a:bodyPr/>
                <a:lstStyle/>
                <a:p>
                  <a:endParaRPr lang="en-US"/>
                </a:p>
              </p:txBody>
            </p:sp>
          </p:grpSp>
          <p:grpSp>
            <p:nvGrpSpPr>
              <p:cNvPr id="28803" name="Group 288"/>
              <p:cNvGrpSpPr>
                <a:grpSpLocks/>
              </p:cNvGrpSpPr>
              <p:nvPr/>
            </p:nvGrpSpPr>
            <p:grpSpPr bwMode="auto">
              <a:xfrm>
                <a:off x="1020" y="1022"/>
                <a:ext cx="3577" cy="3456"/>
                <a:chOff x="1023" y="1022"/>
                <a:chExt cx="3577" cy="3456"/>
              </a:xfrm>
            </p:grpSpPr>
            <p:sp>
              <p:nvSpPr>
                <p:cNvPr id="28776" name="Oval 289"/>
                <p:cNvSpPr>
                  <a:spLocks noChangeArrowheads="1"/>
                </p:cNvSpPr>
                <p:nvPr/>
              </p:nvSpPr>
              <p:spPr bwMode="auto">
                <a:xfrm>
                  <a:off x="2048" y="1051"/>
                  <a:ext cx="660" cy="660"/>
                </a:xfrm>
                <a:prstGeom prst="ellipse">
                  <a:avLst/>
                </a:prstGeom>
                <a:solidFill>
                  <a:srgbClr val="FF9900"/>
                </a:solidFill>
                <a:ln w="9525">
                  <a:noFill/>
                  <a:round/>
                  <a:headEnd/>
                  <a:tailEnd/>
                </a:ln>
              </p:spPr>
              <p:txBody>
                <a:bodyPr/>
                <a:lstStyle/>
                <a:p>
                  <a:endParaRPr lang="en-US"/>
                </a:p>
              </p:txBody>
            </p:sp>
            <p:sp>
              <p:nvSpPr>
                <p:cNvPr id="28777" name="Oval 290"/>
                <p:cNvSpPr>
                  <a:spLocks noChangeArrowheads="1"/>
                </p:cNvSpPr>
                <p:nvPr/>
              </p:nvSpPr>
              <p:spPr bwMode="auto">
                <a:xfrm>
                  <a:off x="2934" y="1022"/>
                  <a:ext cx="660" cy="660"/>
                </a:xfrm>
                <a:prstGeom prst="ellipse">
                  <a:avLst/>
                </a:prstGeom>
                <a:solidFill>
                  <a:srgbClr val="FF9900"/>
                </a:solidFill>
                <a:ln w="9525">
                  <a:noFill/>
                  <a:round/>
                  <a:headEnd/>
                  <a:tailEnd/>
                </a:ln>
              </p:spPr>
              <p:txBody>
                <a:bodyPr/>
                <a:lstStyle/>
                <a:p>
                  <a:endParaRPr lang="en-US"/>
                </a:p>
              </p:txBody>
            </p:sp>
            <p:sp>
              <p:nvSpPr>
                <p:cNvPr id="28778" name="Oval 291"/>
                <p:cNvSpPr>
                  <a:spLocks noChangeArrowheads="1"/>
                </p:cNvSpPr>
                <p:nvPr/>
              </p:nvSpPr>
              <p:spPr bwMode="auto">
                <a:xfrm>
                  <a:off x="1301" y="1591"/>
                  <a:ext cx="660" cy="660"/>
                </a:xfrm>
                <a:prstGeom prst="ellipse">
                  <a:avLst/>
                </a:prstGeom>
                <a:solidFill>
                  <a:srgbClr val="FF9900"/>
                </a:solidFill>
                <a:ln w="9525">
                  <a:noFill/>
                  <a:round/>
                  <a:headEnd/>
                  <a:tailEnd/>
                </a:ln>
              </p:spPr>
              <p:txBody>
                <a:bodyPr/>
                <a:lstStyle/>
                <a:p>
                  <a:endParaRPr lang="en-US"/>
                </a:p>
              </p:txBody>
            </p:sp>
            <p:sp>
              <p:nvSpPr>
                <p:cNvPr id="28779" name="Oval 292"/>
                <p:cNvSpPr>
                  <a:spLocks noChangeArrowheads="1"/>
                </p:cNvSpPr>
                <p:nvPr/>
              </p:nvSpPr>
              <p:spPr bwMode="auto">
                <a:xfrm>
                  <a:off x="1023" y="2436"/>
                  <a:ext cx="660" cy="660"/>
                </a:xfrm>
                <a:prstGeom prst="ellipse">
                  <a:avLst/>
                </a:prstGeom>
                <a:solidFill>
                  <a:srgbClr val="FF9900"/>
                </a:solidFill>
                <a:ln w="9525">
                  <a:noFill/>
                  <a:round/>
                  <a:headEnd/>
                  <a:tailEnd/>
                </a:ln>
              </p:spPr>
              <p:txBody>
                <a:bodyPr/>
                <a:lstStyle/>
                <a:p>
                  <a:endParaRPr lang="en-US"/>
                </a:p>
              </p:txBody>
            </p:sp>
            <p:sp>
              <p:nvSpPr>
                <p:cNvPr id="28780" name="Oval 293"/>
                <p:cNvSpPr>
                  <a:spLocks noChangeArrowheads="1"/>
                </p:cNvSpPr>
                <p:nvPr/>
              </p:nvSpPr>
              <p:spPr bwMode="auto">
                <a:xfrm>
                  <a:off x="1339" y="3300"/>
                  <a:ext cx="660" cy="660"/>
                </a:xfrm>
                <a:prstGeom prst="ellipse">
                  <a:avLst/>
                </a:prstGeom>
                <a:solidFill>
                  <a:srgbClr val="FF9900"/>
                </a:solidFill>
                <a:ln w="9525">
                  <a:noFill/>
                  <a:round/>
                  <a:headEnd/>
                  <a:tailEnd/>
                </a:ln>
              </p:spPr>
              <p:txBody>
                <a:bodyPr/>
                <a:lstStyle/>
                <a:p>
                  <a:endParaRPr lang="en-US"/>
                </a:p>
              </p:txBody>
            </p:sp>
            <p:sp>
              <p:nvSpPr>
                <p:cNvPr id="28781" name="Oval 294"/>
                <p:cNvSpPr>
                  <a:spLocks noChangeArrowheads="1"/>
                </p:cNvSpPr>
                <p:nvPr/>
              </p:nvSpPr>
              <p:spPr bwMode="auto">
                <a:xfrm>
                  <a:off x="2031" y="3790"/>
                  <a:ext cx="660" cy="660"/>
                </a:xfrm>
                <a:prstGeom prst="ellipse">
                  <a:avLst/>
                </a:prstGeom>
                <a:solidFill>
                  <a:srgbClr val="FF9900"/>
                </a:solidFill>
                <a:ln w="9525">
                  <a:noFill/>
                  <a:round/>
                  <a:headEnd/>
                  <a:tailEnd/>
                </a:ln>
              </p:spPr>
              <p:txBody>
                <a:bodyPr/>
                <a:lstStyle/>
                <a:p>
                  <a:endParaRPr lang="en-US"/>
                </a:p>
              </p:txBody>
            </p:sp>
            <p:sp>
              <p:nvSpPr>
                <p:cNvPr id="28782" name="Oval 295"/>
                <p:cNvSpPr>
                  <a:spLocks noChangeArrowheads="1"/>
                </p:cNvSpPr>
                <p:nvPr/>
              </p:nvSpPr>
              <p:spPr bwMode="auto">
                <a:xfrm>
                  <a:off x="2895" y="3818"/>
                  <a:ext cx="660" cy="660"/>
                </a:xfrm>
                <a:prstGeom prst="ellipse">
                  <a:avLst/>
                </a:prstGeom>
                <a:solidFill>
                  <a:srgbClr val="FF9900"/>
                </a:solidFill>
                <a:ln w="9525">
                  <a:noFill/>
                  <a:round/>
                  <a:headEnd/>
                  <a:tailEnd/>
                </a:ln>
              </p:spPr>
              <p:txBody>
                <a:bodyPr/>
                <a:lstStyle/>
                <a:p>
                  <a:endParaRPr lang="en-US"/>
                </a:p>
              </p:txBody>
            </p:sp>
            <p:sp>
              <p:nvSpPr>
                <p:cNvPr id="28783" name="Oval 296"/>
                <p:cNvSpPr>
                  <a:spLocks noChangeArrowheads="1"/>
                </p:cNvSpPr>
                <p:nvPr/>
              </p:nvSpPr>
              <p:spPr bwMode="auto">
                <a:xfrm>
                  <a:off x="3682" y="3280"/>
                  <a:ext cx="660" cy="660"/>
                </a:xfrm>
                <a:prstGeom prst="ellipse">
                  <a:avLst/>
                </a:prstGeom>
                <a:solidFill>
                  <a:srgbClr val="FF9900"/>
                </a:solidFill>
                <a:ln w="9525">
                  <a:noFill/>
                  <a:round/>
                  <a:headEnd/>
                  <a:tailEnd/>
                </a:ln>
              </p:spPr>
              <p:txBody>
                <a:bodyPr/>
                <a:lstStyle/>
                <a:p>
                  <a:endParaRPr lang="en-US"/>
                </a:p>
              </p:txBody>
            </p:sp>
            <p:sp>
              <p:nvSpPr>
                <p:cNvPr id="28784" name="Oval 297"/>
                <p:cNvSpPr>
                  <a:spLocks noChangeArrowheads="1"/>
                </p:cNvSpPr>
                <p:nvPr/>
              </p:nvSpPr>
              <p:spPr bwMode="auto">
                <a:xfrm>
                  <a:off x="3940" y="2387"/>
                  <a:ext cx="660" cy="660"/>
                </a:xfrm>
                <a:prstGeom prst="ellipse">
                  <a:avLst/>
                </a:prstGeom>
                <a:solidFill>
                  <a:srgbClr val="FF9900"/>
                </a:solidFill>
                <a:ln w="9525">
                  <a:noFill/>
                  <a:round/>
                  <a:headEnd/>
                  <a:tailEnd/>
                </a:ln>
              </p:spPr>
              <p:txBody>
                <a:bodyPr/>
                <a:lstStyle/>
                <a:p>
                  <a:endParaRPr lang="en-US"/>
                </a:p>
              </p:txBody>
            </p:sp>
            <p:sp>
              <p:nvSpPr>
                <p:cNvPr id="28785" name="Oval 298"/>
                <p:cNvSpPr>
                  <a:spLocks noChangeArrowheads="1"/>
                </p:cNvSpPr>
                <p:nvPr/>
              </p:nvSpPr>
              <p:spPr bwMode="auto">
                <a:xfrm>
                  <a:off x="3624" y="1523"/>
                  <a:ext cx="660" cy="660"/>
                </a:xfrm>
                <a:prstGeom prst="ellipse">
                  <a:avLst/>
                </a:prstGeom>
                <a:solidFill>
                  <a:srgbClr val="FF9900"/>
                </a:solidFill>
                <a:ln w="9525">
                  <a:noFill/>
                  <a:round/>
                  <a:headEnd/>
                  <a:tailEnd/>
                </a:ln>
              </p:spPr>
              <p:txBody>
                <a:bodyPr/>
                <a:lstStyle/>
                <a:p>
                  <a:endParaRPr lang="en-US"/>
                </a:p>
              </p:txBody>
            </p:sp>
          </p:grpSp>
        </p:grpSp>
        <p:grpSp>
          <p:nvGrpSpPr>
            <p:cNvPr id="28816" name="Group 299"/>
            <p:cNvGrpSpPr>
              <a:grpSpLocks/>
            </p:cNvGrpSpPr>
            <p:nvPr/>
          </p:nvGrpSpPr>
          <p:grpSpPr bwMode="auto">
            <a:xfrm>
              <a:off x="9283" y="8423"/>
              <a:ext cx="990" cy="990"/>
              <a:chOff x="811" y="743"/>
              <a:chExt cx="4043" cy="4043"/>
            </a:xfrm>
          </p:grpSpPr>
          <p:grpSp>
            <p:nvGrpSpPr>
              <p:cNvPr id="28817" name="Group 300"/>
              <p:cNvGrpSpPr>
                <a:grpSpLocks/>
              </p:cNvGrpSpPr>
              <p:nvPr/>
            </p:nvGrpSpPr>
            <p:grpSpPr bwMode="auto">
              <a:xfrm>
                <a:off x="811" y="743"/>
                <a:ext cx="4043" cy="4043"/>
                <a:chOff x="6201" y="2068"/>
                <a:chExt cx="2442" cy="2442"/>
              </a:xfrm>
            </p:grpSpPr>
            <p:sp>
              <p:nvSpPr>
                <p:cNvPr id="28772" name="Oval 301"/>
                <p:cNvSpPr>
                  <a:spLocks noChangeArrowheads="1"/>
                </p:cNvSpPr>
                <p:nvPr/>
              </p:nvSpPr>
              <p:spPr bwMode="auto">
                <a:xfrm>
                  <a:off x="6201" y="2068"/>
                  <a:ext cx="2442" cy="2442"/>
                </a:xfrm>
                <a:prstGeom prst="ellipse">
                  <a:avLst/>
                </a:prstGeom>
                <a:solidFill>
                  <a:srgbClr val="FF0000"/>
                </a:solidFill>
                <a:ln w="9525">
                  <a:noFill/>
                  <a:round/>
                  <a:headEnd/>
                  <a:tailEnd/>
                </a:ln>
              </p:spPr>
              <p:txBody>
                <a:bodyPr/>
                <a:lstStyle/>
                <a:p>
                  <a:endParaRPr lang="en-US"/>
                </a:p>
              </p:txBody>
            </p:sp>
            <p:sp>
              <p:nvSpPr>
                <p:cNvPr id="28773" name="Oval 302"/>
                <p:cNvSpPr>
                  <a:spLocks noChangeArrowheads="1"/>
                </p:cNvSpPr>
                <p:nvPr/>
              </p:nvSpPr>
              <p:spPr bwMode="auto">
                <a:xfrm>
                  <a:off x="6874" y="2741"/>
                  <a:ext cx="1096" cy="1096"/>
                </a:xfrm>
                <a:prstGeom prst="ellipse">
                  <a:avLst/>
                </a:prstGeom>
                <a:solidFill>
                  <a:srgbClr val="0070C0"/>
                </a:solidFill>
                <a:ln w="9525">
                  <a:noFill/>
                  <a:round/>
                  <a:headEnd/>
                  <a:tailEnd/>
                </a:ln>
              </p:spPr>
              <p:txBody>
                <a:bodyPr/>
                <a:lstStyle/>
                <a:p>
                  <a:endParaRPr lang="en-US"/>
                </a:p>
              </p:txBody>
            </p:sp>
          </p:grpSp>
          <p:grpSp>
            <p:nvGrpSpPr>
              <p:cNvPr id="28830" name="Group 303"/>
              <p:cNvGrpSpPr>
                <a:grpSpLocks/>
              </p:cNvGrpSpPr>
              <p:nvPr/>
            </p:nvGrpSpPr>
            <p:grpSpPr bwMode="auto">
              <a:xfrm>
                <a:off x="1020" y="1022"/>
                <a:ext cx="3577" cy="3456"/>
                <a:chOff x="1023" y="1022"/>
                <a:chExt cx="3577" cy="3456"/>
              </a:xfrm>
            </p:grpSpPr>
            <p:sp>
              <p:nvSpPr>
                <p:cNvPr id="28762" name="Oval 304"/>
                <p:cNvSpPr>
                  <a:spLocks noChangeArrowheads="1"/>
                </p:cNvSpPr>
                <p:nvPr/>
              </p:nvSpPr>
              <p:spPr bwMode="auto">
                <a:xfrm>
                  <a:off x="2048" y="1051"/>
                  <a:ext cx="660" cy="660"/>
                </a:xfrm>
                <a:prstGeom prst="ellipse">
                  <a:avLst/>
                </a:prstGeom>
                <a:solidFill>
                  <a:srgbClr val="FF9900"/>
                </a:solidFill>
                <a:ln w="9525">
                  <a:noFill/>
                  <a:round/>
                  <a:headEnd/>
                  <a:tailEnd/>
                </a:ln>
              </p:spPr>
              <p:txBody>
                <a:bodyPr/>
                <a:lstStyle/>
                <a:p>
                  <a:endParaRPr lang="en-US"/>
                </a:p>
              </p:txBody>
            </p:sp>
            <p:sp>
              <p:nvSpPr>
                <p:cNvPr id="28763" name="Oval 305"/>
                <p:cNvSpPr>
                  <a:spLocks noChangeArrowheads="1"/>
                </p:cNvSpPr>
                <p:nvPr/>
              </p:nvSpPr>
              <p:spPr bwMode="auto">
                <a:xfrm>
                  <a:off x="2934" y="1022"/>
                  <a:ext cx="660" cy="660"/>
                </a:xfrm>
                <a:prstGeom prst="ellipse">
                  <a:avLst/>
                </a:prstGeom>
                <a:solidFill>
                  <a:srgbClr val="FF9900"/>
                </a:solidFill>
                <a:ln w="9525">
                  <a:noFill/>
                  <a:round/>
                  <a:headEnd/>
                  <a:tailEnd/>
                </a:ln>
              </p:spPr>
              <p:txBody>
                <a:bodyPr/>
                <a:lstStyle/>
                <a:p>
                  <a:endParaRPr lang="en-US"/>
                </a:p>
              </p:txBody>
            </p:sp>
            <p:sp>
              <p:nvSpPr>
                <p:cNvPr id="28764" name="Oval 306"/>
                <p:cNvSpPr>
                  <a:spLocks noChangeArrowheads="1"/>
                </p:cNvSpPr>
                <p:nvPr/>
              </p:nvSpPr>
              <p:spPr bwMode="auto">
                <a:xfrm>
                  <a:off x="1301" y="1591"/>
                  <a:ext cx="660" cy="660"/>
                </a:xfrm>
                <a:prstGeom prst="ellipse">
                  <a:avLst/>
                </a:prstGeom>
                <a:solidFill>
                  <a:srgbClr val="FF9900"/>
                </a:solidFill>
                <a:ln w="9525">
                  <a:noFill/>
                  <a:round/>
                  <a:headEnd/>
                  <a:tailEnd/>
                </a:ln>
              </p:spPr>
              <p:txBody>
                <a:bodyPr/>
                <a:lstStyle/>
                <a:p>
                  <a:endParaRPr lang="en-US"/>
                </a:p>
              </p:txBody>
            </p:sp>
            <p:sp>
              <p:nvSpPr>
                <p:cNvPr id="28765" name="Oval 307"/>
                <p:cNvSpPr>
                  <a:spLocks noChangeArrowheads="1"/>
                </p:cNvSpPr>
                <p:nvPr/>
              </p:nvSpPr>
              <p:spPr bwMode="auto">
                <a:xfrm>
                  <a:off x="1023" y="2436"/>
                  <a:ext cx="660" cy="660"/>
                </a:xfrm>
                <a:prstGeom prst="ellipse">
                  <a:avLst/>
                </a:prstGeom>
                <a:solidFill>
                  <a:srgbClr val="FF9900"/>
                </a:solidFill>
                <a:ln w="9525">
                  <a:noFill/>
                  <a:round/>
                  <a:headEnd/>
                  <a:tailEnd/>
                </a:ln>
              </p:spPr>
              <p:txBody>
                <a:bodyPr/>
                <a:lstStyle/>
                <a:p>
                  <a:endParaRPr lang="en-US"/>
                </a:p>
              </p:txBody>
            </p:sp>
            <p:sp>
              <p:nvSpPr>
                <p:cNvPr id="28766" name="Oval 308"/>
                <p:cNvSpPr>
                  <a:spLocks noChangeArrowheads="1"/>
                </p:cNvSpPr>
                <p:nvPr/>
              </p:nvSpPr>
              <p:spPr bwMode="auto">
                <a:xfrm>
                  <a:off x="1339" y="3300"/>
                  <a:ext cx="660" cy="660"/>
                </a:xfrm>
                <a:prstGeom prst="ellipse">
                  <a:avLst/>
                </a:prstGeom>
                <a:solidFill>
                  <a:srgbClr val="FF9900"/>
                </a:solidFill>
                <a:ln w="9525">
                  <a:noFill/>
                  <a:round/>
                  <a:headEnd/>
                  <a:tailEnd/>
                </a:ln>
              </p:spPr>
              <p:txBody>
                <a:bodyPr/>
                <a:lstStyle/>
                <a:p>
                  <a:endParaRPr lang="en-US"/>
                </a:p>
              </p:txBody>
            </p:sp>
            <p:sp>
              <p:nvSpPr>
                <p:cNvPr id="28767" name="Oval 309"/>
                <p:cNvSpPr>
                  <a:spLocks noChangeArrowheads="1"/>
                </p:cNvSpPr>
                <p:nvPr/>
              </p:nvSpPr>
              <p:spPr bwMode="auto">
                <a:xfrm>
                  <a:off x="2031" y="3790"/>
                  <a:ext cx="660" cy="660"/>
                </a:xfrm>
                <a:prstGeom prst="ellipse">
                  <a:avLst/>
                </a:prstGeom>
                <a:solidFill>
                  <a:srgbClr val="FF9900"/>
                </a:solidFill>
                <a:ln w="9525">
                  <a:noFill/>
                  <a:round/>
                  <a:headEnd/>
                  <a:tailEnd/>
                </a:ln>
              </p:spPr>
              <p:txBody>
                <a:bodyPr/>
                <a:lstStyle/>
                <a:p>
                  <a:endParaRPr lang="en-US"/>
                </a:p>
              </p:txBody>
            </p:sp>
            <p:sp>
              <p:nvSpPr>
                <p:cNvPr id="28768" name="Oval 310"/>
                <p:cNvSpPr>
                  <a:spLocks noChangeArrowheads="1"/>
                </p:cNvSpPr>
                <p:nvPr/>
              </p:nvSpPr>
              <p:spPr bwMode="auto">
                <a:xfrm>
                  <a:off x="2895" y="3818"/>
                  <a:ext cx="660" cy="660"/>
                </a:xfrm>
                <a:prstGeom prst="ellipse">
                  <a:avLst/>
                </a:prstGeom>
                <a:solidFill>
                  <a:srgbClr val="FF9900"/>
                </a:solidFill>
                <a:ln w="9525">
                  <a:noFill/>
                  <a:round/>
                  <a:headEnd/>
                  <a:tailEnd/>
                </a:ln>
              </p:spPr>
              <p:txBody>
                <a:bodyPr/>
                <a:lstStyle/>
                <a:p>
                  <a:endParaRPr lang="en-US"/>
                </a:p>
              </p:txBody>
            </p:sp>
            <p:sp>
              <p:nvSpPr>
                <p:cNvPr id="28769" name="Oval 311"/>
                <p:cNvSpPr>
                  <a:spLocks noChangeArrowheads="1"/>
                </p:cNvSpPr>
                <p:nvPr/>
              </p:nvSpPr>
              <p:spPr bwMode="auto">
                <a:xfrm>
                  <a:off x="3682" y="3280"/>
                  <a:ext cx="660" cy="660"/>
                </a:xfrm>
                <a:prstGeom prst="ellipse">
                  <a:avLst/>
                </a:prstGeom>
                <a:solidFill>
                  <a:srgbClr val="FF9900"/>
                </a:solidFill>
                <a:ln w="9525">
                  <a:noFill/>
                  <a:round/>
                  <a:headEnd/>
                  <a:tailEnd/>
                </a:ln>
              </p:spPr>
              <p:txBody>
                <a:bodyPr/>
                <a:lstStyle/>
                <a:p>
                  <a:endParaRPr lang="en-US"/>
                </a:p>
              </p:txBody>
            </p:sp>
            <p:sp>
              <p:nvSpPr>
                <p:cNvPr id="28770" name="Oval 312"/>
                <p:cNvSpPr>
                  <a:spLocks noChangeArrowheads="1"/>
                </p:cNvSpPr>
                <p:nvPr/>
              </p:nvSpPr>
              <p:spPr bwMode="auto">
                <a:xfrm>
                  <a:off x="3940" y="2387"/>
                  <a:ext cx="660" cy="660"/>
                </a:xfrm>
                <a:prstGeom prst="ellipse">
                  <a:avLst/>
                </a:prstGeom>
                <a:solidFill>
                  <a:srgbClr val="FF9900"/>
                </a:solidFill>
                <a:ln w="9525">
                  <a:noFill/>
                  <a:round/>
                  <a:headEnd/>
                  <a:tailEnd/>
                </a:ln>
              </p:spPr>
              <p:txBody>
                <a:bodyPr/>
                <a:lstStyle/>
                <a:p>
                  <a:endParaRPr lang="en-US"/>
                </a:p>
              </p:txBody>
            </p:sp>
            <p:sp>
              <p:nvSpPr>
                <p:cNvPr id="28771" name="Oval 313"/>
                <p:cNvSpPr>
                  <a:spLocks noChangeArrowheads="1"/>
                </p:cNvSpPr>
                <p:nvPr/>
              </p:nvSpPr>
              <p:spPr bwMode="auto">
                <a:xfrm>
                  <a:off x="3624" y="1523"/>
                  <a:ext cx="660" cy="660"/>
                </a:xfrm>
                <a:prstGeom prst="ellipse">
                  <a:avLst/>
                </a:prstGeom>
                <a:solidFill>
                  <a:srgbClr val="FF9900"/>
                </a:solidFill>
                <a:ln w="9525">
                  <a:noFill/>
                  <a:round/>
                  <a:headEnd/>
                  <a:tailEnd/>
                </a:ln>
              </p:spPr>
              <p:txBody>
                <a:bodyPr/>
                <a:lstStyle/>
                <a:p>
                  <a:endParaRPr lang="en-US"/>
                </a:p>
              </p:txBody>
            </p:sp>
          </p:grpSp>
        </p:grpSp>
        <p:grpSp>
          <p:nvGrpSpPr>
            <p:cNvPr id="28831" name="Group 314"/>
            <p:cNvGrpSpPr>
              <a:grpSpLocks/>
            </p:cNvGrpSpPr>
            <p:nvPr/>
          </p:nvGrpSpPr>
          <p:grpSpPr bwMode="auto">
            <a:xfrm>
              <a:off x="6388" y="8423"/>
              <a:ext cx="990" cy="990"/>
              <a:chOff x="811" y="743"/>
              <a:chExt cx="4043" cy="4043"/>
            </a:xfrm>
          </p:grpSpPr>
          <p:grpSp>
            <p:nvGrpSpPr>
              <p:cNvPr id="28844" name="Group 315"/>
              <p:cNvGrpSpPr>
                <a:grpSpLocks/>
              </p:cNvGrpSpPr>
              <p:nvPr/>
            </p:nvGrpSpPr>
            <p:grpSpPr bwMode="auto">
              <a:xfrm>
                <a:off x="811" y="743"/>
                <a:ext cx="4043" cy="4043"/>
                <a:chOff x="6201" y="2068"/>
                <a:chExt cx="2442" cy="2442"/>
              </a:xfrm>
            </p:grpSpPr>
            <p:sp>
              <p:nvSpPr>
                <p:cNvPr id="28758" name="Oval 316"/>
                <p:cNvSpPr>
                  <a:spLocks noChangeArrowheads="1"/>
                </p:cNvSpPr>
                <p:nvPr/>
              </p:nvSpPr>
              <p:spPr bwMode="auto">
                <a:xfrm>
                  <a:off x="6201" y="2068"/>
                  <a:ext cx="2442" cy="2442"/>
                </a:xfrm>
                <a:prstGeom prst="ellipse">
                  <a:avLst/>
                </a:prstGeom>
                <a:solidFill>
                  <a:srgbClr val="FF0000"/>
                </a:solidFill>
                <a:ln w="9525">
                  <a:noFill/>
                  <a:round/>
                  <a:headEnd/>
                  <a:tailEnd/>
                </a:ln>
              </p:spPr>
              <p:txBody>
                <a:bodyPr/>
                <a:lstStyle/>
                <a:p>
                  <a:endParaRPr lang="en-US"/>
                </a:p>
              </p:txBody>
            </p:sp>
            <p:sp>
              <p:nvSpPr>
                <p:cNvPr id="28759" name="Oval 317"/>
                <p:cNvSpPr>
                  <a:spLocks noChangeArrowheads="1"/>
                </p:cNvSpPr>
                <p:nvPr/>
              </p:nvSpPr>
              <p:spPr bwMode="auto">
                <a:xfrm>
                  <a:off x="6874" y="2741"/>
                  <a:ext cx="1096" cy="1096"/>
                </a:xfrm>
                <a:prstGeom prst="ellipse">
                  <a:avLst/>
                </a:prstGeom>
                <a:solidFill>
                  <a:srgbClr val="0070C0"/>
                </a:solidFill>
                <a:ln w="9525">
                  <a:noFill/>
                  <a:round/>
                  <a:headEnd/>
                  <a:tailEnd/>
                </a:ln>
              </p:spPr>
              <p:txBody>
                <a:bodyPr/>
                <a:lstStyle/>
                <a:p>
                  <a:endParaRPr lang="en-US"/>
                </a:p>
              </p:txBody>
            </p:sp>
          </p:grpSp>
          <p:grpSp>
            <p:nvGrpSpPr>
              <p:cNvPr id="28845" name="Group 318"/>
              <p:cNvGrpSpPr>
                <a:grpSpLocks/>
              </p:cNvGrpSpPr>
              <p:nvPr/>
            </p:nvGrpSpPr>
            <p:grpSpPr bwMode="auto">
              <a:xfrm>
                <a:off x="1020" y="1022"/>
                <a:ext cx="3577" cy="3456"/>
                <a:chOff x="1023" y="1022"/>
                <a:chExt cx="3577" cy="3456"/>
              </a:xfrm>
            </p:grpSpPr>
            <p:sp>
              <p:nvSpPr>
                <p:cNvPr id="28748" name="Oval 319"/>
                <p:cNvSpPr>
                  <a:spLocks noChangeArrowheads="1"/>
                </p:cNvSpPr>
                <p:nvPr/>
              </p:nvSpPr>
              <p:spPr bwMode="auto">
                <a:xfrm>
                  <a:off x="2048" y="1051"/>
                  <a:ext cx="660" cy="660"/>
                </a:xfrm>
                <a:prstGeom prst="ellipse">
                  <a:avLst/>
                </a:prstGeom>
                <a:solidFill>
                  <a:srgbClr val="FF9900"/>
                </a:solidFill>
                <a:ln w="9525">
                  <a:noFill/>
                  <a:round/>
                  <a:headEnd/>
                  <a:tailEnd/>
                </a:ln>
              </p:spPr>
              <p:txBody>
                <a:bodyPr/>
                <a:lstStyle/>
                <a:p>
                  <a:endParaRPr lang="en-US"/>
                </a:p>
              </p:txBody>
            </p:sp>
            <p:sp>
              <p:nvSpPr>
                <p:cNvPr id="28749" name="Oval 320"/>
                <p:cNvSpPr>
                  <a:spLocks noChangeArrowheads="1"/>
                </p:cNvSpPr>
                <p:nvPr/>
              </p:nvSpPr>
              <p:spPr bwMode="auto">
                <a:xfrm>
                  <a:off x="2934" y="1022"/>
                  <a:ext cx="660" cy="660"/>
                </a:xfrm>
                <a:prstGeom prst="ellipse">
                  <a:avLst/>
                </a:prstGeom>
                <a:solidFill>
                  <a:srgbClr val="FF9900"/>
                </a:solidFill>
                <a:ln w="9525">
                  <a:noFill/>
                  <a:round/>
                  <a:headEnd/>
                  <a:tailEnd/>
                </a:ln>
              </p:spPr>
              <p:txBody>
                <a:bodyPr/>
                <a:lstStyle/>
                <a:p>
                  <a:endParaRPr lang="en-US"/>
                </a:p>
              </p:txBody>
            </p:sp>
            <p:sp>
              <p:nvSpPr>
                <p:cNvPr id="28750" name="Oval 321"/>
                <p:cNvSpPr>
                  <a:spLocks noChangeArrowheads="1"/>
                </p:cNvSpPr>
                <p:nvPr/>
              </p:nvSpPr>
              <p:spPr bwMode="auto">
                <a:xfrm>
                  <a:off x="1301" y="1591"/>
                  <a:ext cx="660" cy="660"/>
                </a:xfrm>
                <a:prstGeom prst="ellipse">
                  <a:avLst/>
                </a:prstGeom>
                <a:solidFill>
                  <a:srgbClr val="FF9900"/>
                </a:solidFill>
                <a:ln w="9525">
                  <a:noFill/>
                  <a:round/>
                  <a:headEnd/>
                  <a:tailEnd/>
                </a:ln>
              </p:spPr>
              <p:txBody>
                <a:bodyPr/>
                <a:lstStyle/>
                <a:p>
                  <a:endParaRPr lang="en-US"/>
                </a:p>
              </p:txBody>
            </p:sp>
            <p:sp>
              <p:nvSpPr>
                <p:cNvPr id="28751" name="Oval 322"/>
                <p:cNvSpPr>
                  <a:spLocks noChangeArrowheads="1"/>
                </p:cNvSpPr>
                <p:nvPr/>
              </p:nvSpPr>
              <p:spPr bwMode="auto">
                <a:xfrm>
                  <a:off x="1023" y="2436"/>
                  <a:ext cx="660" cy="660"/>
                </a:xfrm>
                <a:prstGeom prst="ellipse">
                  <a:avLst/>
                </a:prstGeom>
                <a:solidFill>
                  <a:srgbClr val="FF9900"/>
                </a:solidFill>
                <a:ln w="9525">
                  <a:noFill/>
                  <a:round/>
                  <a:headEnd/>
                  <a:tailEnd/>
                </a:ln>
              </p:spPr>
              <p:txBody>
                <a:bodyPr/>
                <a:lstStyle/>
                <a:p>
                  <a:endParaRPr lang="en-US"/>
                </a:p>
              </p:txBody>
            </p:sp>
            <p:sp>
              <p:nvSpPr>
                <p:cNvPr id="28752" name="Oval 323"/>
                <p:cNvSpPr>
                  <a:spLocks noChangeArrowheads="1"/>
                </p:cNvSpPr>
                <p:nvPr/>
              </p:nvSpPr>
              <p:spPr bwMode="auto">
                <a:xfrm>
                  <a:off x="1339" y="3300"/>
                  <a:ext cx="660" cy="660"/>
                </a:xfrm>
                <a:prstGeom prst="ellipse">
                  <a:avLst/>
                </a:prstGeom>
                <a:solidFill>
                  <a:srgbClr val="FF9900"/>
                </a:solidFill>
                <a:ln w="9525">
                  <a:noFill/>
                  <a:round/>
                  <a:headEnd/>
                  <a:tailEnd/>
                </a:ln>
              </p:spPr>
              <p:txBody>
                <a:bodyPr/>
                <a:lstStyle/>
                <a:p>
                  <a:endParaRPr lang="en-US"/>
                </a:p>
              </p:txBody>
            </p:sp>
            <p:sp>
              <p:nvSpPr>
                <p:cNvPr id="28753" name="Oval 324"/>
                <p:cNvSpPr>
                  <a:spLocks noChangeArrowheads="1"/>
                </p:cNvSpPr>
                <p:nvPr/>
              </p:nvSpPr>
              <p:spPr bwMode="auto">
                <a:xfrm>
                  <a:off x="2031" y="3790"/>
                  <a:ext cx="660" cy="660"/>
                </a:xfrm>
                <a:prstGeom prst="ellipse">
                  <a:avLst/>
                </a:prstGeom>
                <a:solidFill>
                  <a:srgbClr val="FF9900"/>
                </a:solidFill>
                <a:ln w="9525">
                  <a:noFill/>
                  <a:round/>
                  <a:headEnd/>
                  <a:tailEnd/>
                </a:ln>
              </p:spPr>
              <p:txBody>
                <a:bodyPr/>
                <a:lstStyle/>
                <a:p>
                  <a:endParaRPr lang="en-US"/>
                </a:p>
              </p:txBody>
            </p:sp>
            <p:sp>
              <p:nvSpPr>
                <p:cNvPr id="28754" name="Oval 325"/>
                <p:cNvSpPr>
                  <a:spLocks noChangeArrowheads="1"/>
                </p:cNvSpPr>
                <p:nvPr/>
              </p:nvSpPr>
              <p:spPr bwMode="auto">
                <a:xfrm>
                  <a:off x="2895" y="3818"/>
                  <a:ext cx="660" cy="660"/>
                </a:xfrm>
                <a:prstGeom prst="ellipse">
                  <a:avLst/>
                </a:prstGeom>
                <a:solidFill>
                  <a:srgbClr val="FF9900"/>
                </a:solidFill>
                <a:ln w="9525">
                  <a:noFill/>
                  <a:round/>
                  <a:headEnd/>
                  <a:tailEnd/>
                </a:ln>
              </p:spPr>
              <p:txBody>
                <a:bodyPr/>
                <a:lstStyle/>
                <a:p>
                  <a:endParaRPr lang="en-US"/>
                </a:p>
              </p:txBody>
            </p:sp>
            <p:sp>
              <p:nvSpPr>
                <p:cNvPr id="28755" name="Oval 326"/>
                <p:cNvSpPr>
                  <a:spLocks noChangeArrowheads="1"/>
                </p:cNvSpPr>
                <p:nvPr/>
              </p:nvSpPr>
              <p:spPr bwMode="auto">
                <a:xfrm>
                  <a:off x="3682" y="3280"/>
                  <a:ext cx="660" cy="660"/>
                </a:xfrm>
                <a:prstGeom prst="ellipse">
                  <a:avLst/>
                </a:prstGeom>
                <a:solidFill>
                  <a:srgbClr val="FF9900"/>
                </a:solidFill>
                <a:ln w="9525">
                  <a:noFill/>
                  <a:round/>
                  <a:headEnd/>
                  <a:tailEnd/>
                </a:ln>
              </p:spPr>
              <p:txBody>
                <a:bodyPr/>
                <a:lstStyle/>
                <a:p>
                  <a:endParaRPr lang="en-US"/>
                </a:p>
              </p:txBody>
            </p:sp>
            <p:sp>
              <p:nvSpPr>
                <p:cNvPr id="28756" name="Oval 327"/>
                <p:cNvSpPr>
                  <a:spLocks noChangeArrowheads="1"/>
                </p:cNvSpPr>
                <p:nvPr/>
              </p:nvSpPr>
              <p:spPr bwMode="auto">
                <a:xfrm>
                  <a:off x="3940" y="2387"/>
                  <a:ext cx="660" cy="660"/>
                </a:xfrm>
                <a:prstGeom prst="ellipse">
                  <a:avLst/>
                </a:prstGeom>
                <a:solidFill>
                  <a:srgbClr val="FF9900"/>
                </a:solidFill>
                <a:ln w="9525">
                  <a:noFill/>
                  <a:round/>
                  <a:headEnd/>
                  <a:tailEnd/>
                </a:ln>
              </p:spPr>
              <p:txBody>
                <a:bodyPr/>
                <a:lstStyle/>
                <a:p>
                  <a:endParaRPr lang="en-US"/>
                </a:p>
              </p:txBody>
            </p:sp>
            <p:sp>
              <p:nvSpPr>
                <p:cNvPr id="28757" name="Oval 328"/>
                <p:cNvSpPr>
                  <a:spLocks noChangeArrowheads="1"/>
                </p:cNvSpPr>
                <p:nvPr/>
              </p:nvSpPr>
              <p:spPr bwMode="auto">
                <a:xfrm>
                  <a:off x="3624" y="1523"/>
                  <a:ext cx="660" cy="660"/>
                </a:xfrm>
                <a:prstGeom prst="ellipse">
                  <a:avLst/>
                </a:prstGeom>
                <a:solidFill>
                  <a:srgbClr val="FF9900"/>
                </a:solidFill>
                <a:ln w="9525">
                  <a:noFill/>
                  <a:round/>
                  <a:headEnd/>
                  <a:tailEnd/>
                </a:ln>
              </p:spPr>
              <p:txBody>
                <a:bodyPr/>
                <a:lstStyle/>
                <a:p>
                  <a:endParaRPr lang="en-US"/>
                </a:p>
              </p:txBody>
            </p:sp>
          </p:grpSp>
        </p:grpSp>
        <p:grpSp>
          <p:nvGrpSpPr>
            <p:cNvPr id="28858" name="Group 329"/>
            <p:cNvGrpSpPr>
              <a:grpSpLocks/>
            </p:cNvGrpSpPr>
            <p:nvPr/>
          </p:nvGrpSpPr>
          <p:grpSpPr bwMode="auto">
            <a:xfrm>
              <a:off x="6873" y="9267"/>
              <a:ext cx="990" cy="990"/>
              <a:chOff x="811" y="743"/>
              <a:chExt cx="4043" cy="4043"/>
            </a:xfrm>
          </p:grpSpPr>
          <p:grpSp>
            <p:nvGrpSpPr>
              <p:cNvPr id="28859" name="Group 330"/>
              <p:cNvGrpSpPr>
                <a:grpSpLocks/>
              </p:cNvGrpSpPr>
              <p:nvPr/>
            </p:nvGrpSpPr>
            <p:grpSpPr bwMode="auto">
              <a:xfrm>
                <a:off x="811" y="743"/>
                <a:ext cx="4043" cy="4043"/>
                <a:chOff x="6201" y="2068"/>
                <a:chExt cx="2442" cy="2442"/>
              </a:xfrm>
            </p:grpSpPr>
            <p:sp>
              <p:nvSpPr>
                <p:cNvPr id="28744" name="Oval 331"/>
                <p:cNvSpPr>
                  <a:spLocks noChangeArrowheads="1"/>
                </p:cNvSpPr>
                <p:nvPr/>
              </p:nvSpPr>
              <p:spPr bwMode="auto">
                <a:xfrm>
                  <a:off x="6201" y="2068"/>
                  <a:ext cx="2442" cy="2442"/>
                </a:xfrm>
                <a:prstGeom prst="ellipse">
                  <a:avLst/>
                </a:prstGeom>
                <a:solidFill>
                  <a:srgbClr val="FF0000"/>
                </a:solidFill>
                <a:ln w="9525">
                  <a:noFill/>
                  <a:round/>
                  <a:headEnd/>
                  <a:tailEnd/>
                </a:ln>
              </p:spPr>
              <p:txBody>
                <a:bodyPr/>
                <a:lstStyle/>
                <a:p>
                  <a:endParaRPr lang="en-US"/>
                </a:p>
              </p:txBody>
            </p:sp>
            <p:sp>
              <p:nvSpPr>
                <p:cNvPr id="28745" name="Oval 332"/>
                <p:cNvSpPr>
                  <a:spLocks noChangeArrowheads="1"/>
                </p:cNvSpPr>
                <p:nvPr/>
              </p:nvSpPr>
              <p:spPr bwMode="auto">
                <a:xfrm>
                  <a:off x="6874" y="2741"/>
                  <a:ext cx="1096" cy="1096"/>
                </a:xfrm>
                <a:prstGeom prst="ellipse">
                  <a:avLst/>
                </a:prstGeom>
                <a:solidFill>
                  <a:srgbClr val="0070C0"/>
                </a:solidFill>
                <a:ln w="9525">
                  <a:noFill/>
                  <a:round/>
                  <a:headEnd/>
                  <a:tailEnd/>
                </a:ln>
              </p:spPr>
              <p:txBody>
                <a:bodyPr/>
                <a:lstStyle/>
                <a:p>
                  <a:endParaRPr lang="en-US"/>
                </a:p>
              </p:txBody>
            </p:sp>
          </p:grpSp>
          <p:grpSp>
            <p:nvGrpSpPr>
              <p:cNvPr id="28872" name="Group 333"/>
              <p:cNvGrpSpPr>
                <a:grpSpLocks/>
              </p:cNvGrpSpPr>
              <p:nvPr/>
            </p:nvGrpSpPr>
            <p:grpSpPr bwMode="auto">
              <a:xfrm>
                <a:off x="1020" y="1022"/>
                <a:ext cx="3577" cy="3456"/>
                <a:chOff x="1023" y="1022"/>
                <a:chExt cx="3577" cy="3456"/>
              </a:xfrm>
            </p:grpSpPr>
            <p:sp>
              <p:nvSpPr>
                <p:cNvPr id="28734" name="Oval 334"/>
                <p:cNvSpPr>
                  <a:spLocks noChangeArrowheads="1"/>
                </p:cNvSpPr>
                <p:nvPr/>
              </p:nvSpPr>
              <p:spPr bwMode="auto">
                <a:xfrm>
                  <a:off x="2048" y="1051"/>
                  <a:ext cx="660" cy="660"/>
                </a:xfrm>
                <a:prstGeom prst="ellipse">
                  <a:avLst/>
                </a:prstGeom>
                <a:solidFill>
                  <a:srgbClr val="FF9900"/>
                </a:solidFill>
                <a:ln w="9525">
                  <a:noFill/>
                  <a:round/>
                  <a:headEnd/>
                  <a:tailEnd/>
                </a:ln>
              </p:spPr>
              <p:txBody>
                <a:bodyPr/>
                <a:lstStyle/>
                <a:p>
                  <a:endParaRPr lang="en-US"/>
                </a:p>
              </p:txBody>
            </p:sp>
            <p:sp>
              <p:nvSpPr>
                <p:cNvPr id="28735" name="Oval 335"/>
                <p:cNvSpPr>
                  <a:spLocks noChangeArrowheads="1"/>
                </p:cNvSpPr>
                <p:nvPr/>
              </p:nvSpPr>
              <p:spPr bwMode="auto">
                <a:xfrm>
                  <a:off x="2934" y="1022"/>
                  <a:ext cx="660" cy="660"/>
                </a:xfrm>
                <a:prstGeom prst="ellipse">
                  <a:avLst/>
                </a:prstGeom>
                <a:solidFill>
                  <a:srgbClr val="FF9900"/>
                </a:solidFill>
                <a:ln w="9525">
                  <a:noFill/>
                  <a:round/>
                  <a:headEnd/>
                  <a:tailEnd/>
                </a:ln>
              </p:spPr>
              <p:txBody>
                <a:bodyPr/>
                <a:lstStyle/>
                <a:p>
                  <a:endParaRPr lang="en-US"/>
                </a:p>
              </p:txBody>
            </p:sp>
            <p:sp>
              <p:nvSpPr>
                <p:cNvPr id="28736" name="Oval 336"/>
                <p:cNvSpPr>
                  <a:spLocks noChangeArrowheads="1"/>
                </p:cNvSpPr>
                <p:nvPr/>
              </p:nvSpPr>
              <p:spPr bwMode="auto">
                <a:xfrm>
                  <a:off x="1301" y="1591"/>
                  <a:ext cx="660" cy="660"/>
                </a:xfrm>
                <a:prstGeom prst="ellipse">
                  <a:avLst/>
                </a:prstGeom>
                <a:solidFill>
                  <a:srgbClr val="FF9900"/>
                </a:solidFill>
                <a:ln w="9525">
                  <a:noFill/>
                  <a:round/>
                  <a:headEnd/>
                  <a:tailEnd/>
                </a:ln>
              </p:spPr>
              <p:txBody>
                <a:bodyPr/>
                <a:lstStyle/>
                <a:p>
                  <a:endParaRPr lang="en-US"/>
                </a:p>
              </p:txBody>
            </p:sp>
            <p:sp>
              <p:nvSpPr>
                <p:cNvPr id="28737" name="Oval 337"/>
                <p:cNvSpPr>
                  <a:spLocks noChangeArrowheads="1"/>
                </p:cNvSpPr>
                <p:nvPr/>
              </p:nvSpPr>
              <p:spPr bwMode="auto">
                <a:xfrm>
                  <a:off x="1023" y="2436"/>
                  <a:ext cx="660" cy="660"/>
                </a:xfrm>
                <a:prstGeom prst="ellipse">
                  <a:avLst/>
                </a:prstGeom>
                <a:solidFill>
                  <a:srgbClr val="FF9900"/>
                </a:solidFill>
                <a:ln w="9525">
                  <a:noFill/>
                  <a:round/>
                  <a:headEnd/>
                  <a:tailEnd/>
                </a:ln>
              </p:spPr>
              <p:txBody>
                <a:bodyPr/>
                <a:lstStyle/>
                <a:p>
                  <a:endParaRPr lang="en-US"/>
                </a:p>
              </p:txBody>
            </p:sp>
            <p:sp>
              <p:nvSpPr>
                <p:cNvPr id="28738" name="Oval 338"/>
                <p:cNvSpPr>
                  <a:spLocks noChangeArrowheads="1"/>
                </p:cNvSpPr>
                <p:nvPr/>
              </p:nvSpPr>
              <p:spPr bwMode="auto">
                <a:xfrm>
                  <a:off x="1339" y="3300"/>
                  <a:ext cx="660" cy="660"/>
                </a:xfrm>
                <a:prstGeom prst="ellipse">
                  <a:avLst/>
                </a:prstGeom>
                <a:solidFill>
                  <a:srgbClr val="FF9900"/>
                </a:solidFill>
                <a:ln w="9525">
                  <a:noFill/>
                  <a:round/>
                  <a:headEnd/>
                  <a:tailEnd/>
                </a:ln>
              </p:spPr>
              <p:txBody>
                <a:bodyPr/>
                <a:lstStyle/>
                <a:p>
                  <a:endParaRPr lang="en-US"/>
                </a:p>
              </p:txBody>
            </p:sp>
            <p:sp>
              <p:nvSpPr>
                <p:cNvPr id="28739" name="Oval 339"/>
                <p:cNvSpPr>
                  <a:spLocks noChangeArrowheads="1"/>
                </p:cNvSpPr>
                <p:nvPr/>
              </p:nvSpPr>
              <p:spPr bwMode="auto">
                <a:xfrm>
                  <a:off x="2031" y="3790"/>
                  <a:ext cx="660" cy="660"/>
                </a:xfrm>
                <a:prstGeom prst="ellipse">
                  <a:avLst/>
                </a:prstGeom>
                <a:solidFill>
                  <a:srgbClr val="FF9900"/>
                </a:solidFill>
                <a:ln w="9525">
                  <a:noFill/>
                  <a:round/>
                  <a:headEnd/>
                  <a:tailEnd/>
                </a:ln>
              </p:spPr>
              <p:txBody>
                <a:bodyPr/>
                <a:lstStyle/>
                <a:p>
                  <a:endParaRPr lang="en-US"/>
                </a:p>
              </p:txBody>
            </p:sp>
            <p:sp>
              <p:nvSpPr>
                <p:cNvPr id="28740" name="Oval 340"/>
                <p:cNvSpPr>
                  <a:spLocks noChangeArrowheads="1"/>
                </p:cNvSpPr>
                <p:nvPr/>
              </p:nvSpPr>
              <p:spPr bwMode="auto">
                <a:xfrm>
                  <a:off x="2895" y="3818"/>
                  <a:ext cx="660" cy="660"/>
                </a:xfrm>
                <a:prstGeom prst="ellipse">
                  <a:avLst/>
                </a:prstGeom>
                <a:solidFill>
                  <a:srgbClr val="FF9900"/>
                </a:solidFill>
                <a:ln w="9525">
                  <a:noFill/>
                  <a:round/>
                  <a:headEnd/>
                  <a:tailEnd/>
                </a:ln>
              </p:spPr>
              <p:txBody>
                <a:bodyPr/>
                <a:lstStyle/>
                <a:p>
                  <a:endParaRPr lang="en-US"/>
                </a:p>
              </p:txBody>
            </p:sp>
            <p:sp>
              <p:nvSpPr>
                <p:cNvPr id="28741" name="Oval 341"/>
                <p:cNvSpPr>
                  <a:spLocks noChangeArrowheads="1"/>
                </p:cNvSpPr>
                <p:nvPr/>
              </p:nvSpPr>
              <p:spPr bwMode="auto">
                <a:xfrm>
                  <a:off x="3682" y="3280"/>
                  <a:ext cx="660" cy="660"/>
                </a:xfrm>
                <a:prstGeom prst="ellipse">
                  <a:avLst/>
                </a:prstGeom>
                <a:solidFill>
                  <a:srgbClr val="FF9900"/>
                </a:solidFill>
                <a:ln w="9525">
                  <a:noFill/>
                  <a:round/>
                  <a:headEnd/>
                  <a:tailEnd/>
                </a:ln>
              </p:spPr>
              <p:txBody>
                <a:bodyPr/>
                <a:lstStyle/>
                <a:p>
                  <a:endParaRPr lang="en-US"/>
                </a:p>
              </p:txBody>
            </p:sp>
            <p:sp>
              <p:nvSpPr>
                <p:cNvPr id="28742" name="Oval 342"/>
                <p:cNvSpPr>
                  <a:spLocks noChangeArrowheads="1"/>
                </p:cNvSpPr>
                <p:nvPr/>
              </p:nvSpPr>
              <p:spPr bwMode="auto">
                <a:xfrm>
                  <a:off x="3940" y="2387"/>
                  <a:ext cx="660" cy="660"/>
                </a:xfrm>
                <a:prstGeom prst="ellipse">
                  <a:avLst/>
                </a:prstGeom>
                <a:solidFill>
                  <a:srgbClr val="FF9900"/>
                </a:solidFill>
                <a:ln w="9525">
                  <a:noFill/>
                  <a:round/>
                  <a:headEnd/>
                  <a:tailEnd/>
                </a:ln>
              </p:spPr>
              <p:txBody>
                <a:bodyPr/>
                <a:lstStyle/>
                <a:p>
                  <a:endParaRPr lang="en-US"/>
                </a:p>
              </p:txBody>
            </p:sp>
            <p:sp>
              <p:nvSpPr>
                <p:cNvPr id="28743" name="Oval 343"/>
                <p:cNvSpPr>
                  <a:spLocks noChangeArrowheads="1"/>
                </p:cNvSpPr>
                <p:nvPr/>
              </p:nvSpPr>
              <p:spPr bwMode="auto">
                <a:xfrm>
                  <a:off x="3624" y="1523"/>
                  <a:ext cx="660" cy="660"/>
                </a:xfrm>
                <a:prstGeom prst="ellipse">
                  <a:avLst/>
                </a:prstGeom>
                <a:solidFill>
                  <a:srgbClr val="FF9900"/>
                </a:solidFill>
                <a:ln w="9525">
                  <a:noFill/>
                  <a:round/>
                  <a:headEnd/>
                  <a:tailEnd/>
                </a:ln>
              </p:spPr>
              <p:txBody>
                <a:bodyPr/>
                <a:lstStyle/>
                <a:p>
                  <a:endParaRPr lang="en-US"/>
                </a:p>
              </p:txBody>
            </p:sp>
          </p:grpSp>
        </p:grpSp>
        <p:grpSp>
          <p:nvGrpSpPr>
            <p:cNvPr id="28873" name="Group 344"/>
            <p:cNvGrpSpPr>
              <a:grpSpLocks/>
            </p:cNvGrpSpPr>
            <p:nvPr/>
          </p:nvGrpSpPr>
          <p:grpSpPr bwMode="auto">
            <a:xfrm>
              <a:off x="7838" y="9267"/>
              <a:ext cx="990" cy="990"/>
              <a:chOff x="811" y="743"/>
              <a:chExt cx="4043" cy="4043"/>
            </a:xfrm>
          </p:grpSpPr>
          <p:grpSp>
            <p:nvGrpSpPr>
              <p:cNvPr id="28886" name="Group 345"/>
              <p:cNvGrpSpPr>
                <a:grpSpLocks/>
              </p:cNvGrpSpPr>
              <p:nvPr/>
            </p:nvGrpSpPr>
            <p:grpSpPr bwMode="auto">
              <a:xfrm>
                <a:off x="811" y="743"/>
                <a:ext cx="4043" cy="4043"/>
                <a:chOff x="6201" y="2068"/>
                <a:chExt cx="2442" cy="2442"/>
              </a:xfrm>
            </p:grpSpPr>
            <p:sp>
              <p:nvSpPr>
                <p:cNvPr id="28730" name="Oval 346"/>
                <p:cNvSpPr>
                  <a:spLocks noChangeArrowheads="1"/>
                </p:cNvSpPr>
                <p:nvPr/>
              </p:nvSpPr>
              <p:spPr bwMode="auto">
                <a:xfrm>
                  <a:off x="6201" y="2068"/>
                  <a:ext cx="2442" cy="2442"/>
                </a:xfrm>
                <a:prstGeom prst="ellipse">
                  <a:avLst/>
                </a:prstGeom>
                <a:solidFill>
                  <a:srgbClr val="FF0000"/>
                </a:solidFill>
                <a:ln w="9525">
                  <a:noFill/>
                  <a:round/>
                  <a:headEnd/>
                  <a:tailEnd/>
                </a:ln>
              </p:spPr>
              <p:txBody>
                <a:bodyPr/>
                <a:lstStyle/>
                <a:p>
                  <a:endParaRPr lang="en-US"/>
                </a:p>
              </p:txBody>
            </p:sp>
            <p:sp>
              <p:nvSpPr>
                <p:cNvPr id="28731" name="Oval 347"/>
                <p:cNvSpPr>
                  <a:spLocks noChangeArrowheads="1"/>
                </p:cNvSpPr>
                <p:nvPr/>
              </p:nvSpPr>
              <p:spPr bwMode="auto">
                <a:xfrm>
                  <a:off x="6874" y="2741"/>
                  <a:ext cx="1096" cy="1096"/>
                </a:xfrm>
                <a:prstGeom prst="ellipse">
                  <a:avLst/>
                </a:prstGeom>
                <a:solidFill>
                  <a:srgbClr val="0070C0"/>
                </a:solidFill>
                <a:ln w="9525">
                  <a:noFill/>
                  <a:round/>
                  <a:headEnd/>
                  <a:tailEnd/>
                </a:ln>
              </p:spPr>
              <p:txBody>
                <a:bodyPr/>
                <a:lstStyle/>
                <a:p>
                  <a:endParaRPr lang="en-US"/>
                </a:p>
              </p:txBody>
            </p:sp>
          </p:grpSp>
          <p:grpSp>
            <p:nvGrpSpPr>
              <p:cNvPr id="28887" name="Group 348"/>
              <p:cNvGrpSpPr>
                <a:grpSpLocks/>
              </p:cNvGrpSpPr>
              <p:nvPr/>
            </p:nvGrpSpPr>
            <p:grpSpPr bwMode="auto">
              <a:xfrm>
                <a:off x="1020" y="1022"/>
                <a:ext cx="3577" cy="3456"/>
                <a:chOff x="1023" y="1022"/>
                <a:chExt cx="3577" cy="3456"/>
              </a:xfrm>
            </p:grpSpPr>
            <p:sp>
              <p:nvSpPr>
                <p:cNvPr id="28720" name="Oval 349"/>
                <p:cNvSpPr>
                  <a:spLocks noChangeArrowheads="1"/>
                </p:cNvSpPr>
                <p:nvPr/>
              </p:nvSpPr>
              <p:spPr bwMode="auto">
                <a:xfrm>
                  <a:off x="2048" y="1051"/>
                  <a:ext cx="660" cy="660"/>
                </a:xfrm>
                <a:prstGeom prst="ellipse">
                  <a:avLst/>
                </a:prstGeom>
                <a:solidFill>
                  <a:srgbClr val="FF9900"/>
                </a:solidFill>
                <a:ln w="9525">
                  <a:noFill/>
                  <a:round/>
                  <a:headEnd/>
                  <a:tailEnd/>
                </a:ln>
              </p:spPr>
              <p:txBody>
                <a:bodyPr/>
                <a:lstStyle/>
                <a:p>
                  <a:endParaRPr lang="en-US"/>
                </a:p>
              </p:txBody>
            </p:sp>
            <p:sp>
              <p:nvSpPr>
                <p:cNvPr id="28721" name="Oval 350"/>
                <p:cNvSpPr>
                  <a:spLocks noChangeArrowheads="1"/>
                </p:cNvSpPr>
                <p:nvPr/>
              </p:nvSpPr>
              <p:spPr bwMode="auto">
                <a:xfrm>
                  <a:off x="2934" y="1022"/>
                  <a:ext cx="660" cy="660"/>
                </a:xfrm>
                <a:prstGeom prst="ellipse">
                  <a:avLst/>
                </a:prstGeom>
                <a:solidFill>
                  <a:srgbClr val="FF9900"/>
                </a:solidFill>
                <a:ln w="9525">
                  <a:noFill/>
                  <a:round/>
                  <a:headEnd/>
                  <a:tailEnd/>
                </a:ln>
              </p:spPr>
              <p:txBody>
                <a:bodyPr/>
                <a:lstStyle/>
                <a:p>
                  <a:endParaRPr lang="en-US"/>
                </a:p>
              </p:txBody>
            </p:sp>
            <p:sp>
              <p:nvSpPr>
                <p:cNvPr id="28722" name="Oval 351"/>
                <p:cNvSpPr>
                  <a:spLocks noChangeArrowheads="1"/>
                </p:cNvSpPr>
                <p:nvPr/>
              </p:nvSpPr>
              <p:spPr bwMode="auto">
                <a:xfrm>
                  <a:off x="1301" y="1591"/>
                  <a:ext cx="660" cy="660"/>
                </a:xfrm>
                <a:prstGeom prst="ellipse">
                  <a:avLst/>
                </a:prstGeom>
                <a:solidFill>
                  <a:srgbClr val="FF9900"/>
                </a:solidFill>
                <a:ln w="9525">
                  <a:noFill/>
                  <a:round/>
                  <a:headEnd/>
                  <a:tailEnd/>
                </a:ln>
              </p:spPr>
              <p:txBody>
                <a:bodyPr/>
                <a:lstStyle/>
                <a:p>
                  <a:endParaRPr lang="en-US"/>
                </a:p>
              </p:txBody>
            </p:sp>
            <p:sp>
              <p:nvSpPr>
                <p:cNvPr id="28723" name="Oval 352"/>
                <p:cNvSpPr>
                  <a:spLocks noChangeArrowheads="1"/>
                </p:cNvSpPr>
                <p:nvPr/>
              </p:nvSpPr>
              <p:spPr bwMode="auto">
                <a:xfrm>
                  <a:off x="1023" y="2436"/>
                  <a:ext cx="660" cy="660"/>
                </a:xfrm>
                <a:prstGeom prst="ellipse">
                  <a:avLst/>
                </a:prstGeom>
                <a:solidFill>
                  <a:srgbClr val="FF9900"/>
                </a:solidFill>
                <a:ln w="9525">
                  <a:noFill/>
                  <a:round/>
                  <a:headEnd/>
                  <a:tailEnd/>
                </a:ln>
              </p:spPr>
              <p:txBody>
                <a:bodyPr/>
                <a:lstStyle/>
                <a:p>
                  <a:endParaRPr lang="en-US"/>
                </a:p>
              </p:txBody>
            </p:sp>
            <p:sp>
              <p:nvSpPr>
                <p:cNvPr id="28724" name="Oval 353"/>
                <p:cNvSpPr>
                  <a:spLocks noChangeArrowheads="1"/>
                </p:cNvSpPr>
                <p:nvPr/>
              </p:nvSpPr>
              <p:spPr bwMode="auto">
                <a:xfrm>
                  <a:off x="1339" y="3300"/>
                  <a:ext cx="660" cy="660"/>
                </a:xfrm>
                <a:prstGeom prst="ellipse">
                  <a:avLst/>
                </a:prstGeom>
                <a:solidFill>
                  <a:srgbClr val="FF9900"/>
                </a:solidFill>
                <a:ln w="9525">
                  <a:noFill/>
                  <a:round/>
                  <a:headEnd/>
                  <a:tailEnd/>
                </a:ln>
              </p:spPr>
              <p:txBody>
                <a:bodyPr/>
                <a:lstStyle/>
                <a:p>
                  <a:endParaRPr lang="en-US"/>
                </a:p>
              </p:txBody>
            </p:sp>
            <p:sp>
              <p:nvSpPr>
                <p:cNvPr id="28725" name="Oval 354"/>
                <p:cNvSpPr>
                  <a:spLocks noChangeArrowheads="1"/>
                </p:cNvSpPr>
                <p:nvPr/>
              </p:nvSpPr>
              <p:spPr bwMode="auto">
                <a:xfrm>
                  <a:off x="2031" y="3790"/>
                  <a:ext cx="660" cy="660"/>
                </a:xfrm>
                <a:prstGeom prst="ellipse">
                  <a:avLst/>
                </a:prstGeom>
                <a:solidFill>
                  <a:srgbClr val="FF9900"/>
                </a:solidFill>
                <a:ln w="9525">
                  <a:noFill/>
                  <a:round/>
                  <a:headEnd/>
                  <a:tailEnd/>
                </a:ln>
              </p:spPr>
              <p:txBody>
                <a:bodyPr/>
                <a:lstStyle/>
                <a:p>
                  <a:endParaRPr lang="en-US"/>
                </a:p>
              </p:txBody>
            </p:sp>
            <p:sp>
              <p:nvSpPr>
                <p:cNvPr id="28726" name="Oval 355"/>
                <p:cNvSpPr>
                  <a:spLocks noChangeArrowheads="1"/>
                </p:cNvSpPr>
                <p:nvPr/>
              </p:nvSpPr>
              <p:spPr bwMode="auto">
                <a:xfrm>
                  <a:off x="2895" y="3818"/>
                  <a:ext cx="660" cy="660"/>
                </a:xfrm>
                <a:prstGeom prst="ellipse">
                  <a:avLst/>
                </a:prstGeom>
                <a:solidFill>
                  <a:srgbClr val="FF9900"/>
                </a:solidFill>
                <a:ln w="9525">
                  <a:noFill/>
                  <a:round/>
                  <a:headEnd/>
                  <a:tailEnd/>
                </a:ln>
              </p:spPr>
              <p:txBody>
                <a:bodyPr/>
                <a:lstStyle/>
                <a:p>
                  <a:endParaRPr lang="en-US"/>
                </a:p>
              </p:txBody>
            </p:sp>
            <p:sp>
              <p:nvSpPr>
                <p:cNvPr id="28727" name="Oval 356"/>
                <p:cNvSpPr>
                  <a:spLocks noChangeArrowheads="1"/>
                </p:cNvSpPr>
                <p:nvPr/>
              </p:nvSpPr>
              <p:spPr bwMode="auto">
                <a:xfrm>
                  <a:off x="3682" y="3280"/>
                  <a:ext cx="660" cy="660"/>
                </a:xfrm>
                <a:prstGeom prst="ellipse">
                  <a:avLst/>
                </a:prstGeom>
                <a:solidFill>
                  <a:srgbClr val="FF9900"/>
                </a:solidFill>
                <a:ln w="9525">
                  <a:noFill/>
                  <a:round/>
                  <a:headEnd/>
                  <a:tailEnd/>
                </a:ln>
              </p:spPr>
              <p:txBody>
                <a:bodyPr/>
                <a:lstStyle/>
                <a:p>
                  <a:endParaRPr lang="en-US"/>
                </a:p>
              </p:txBody>
            </p:sp>
            <p:sp>
              <p:nvSpPr>
                <p:cNvPr id="28728" name="Oval 357"/>
                <p:cNvSpPr>
                  <a:spLocks noChangeArrowheads="1"/>
                </p:cNvSpPr>
                <p:nvPr/>
              </p:nvSpPr>
              <p:spPr bwMode="auto">
                <a:xfrm>
                  <a:off x="3940" y="2387"/>
                  <a:ext cx="660" cy="660"/>
                </a:xfrm>
                <a:prstGeom prst="ellipse">
                  <a:avLst/>
                </a:prstGeom>
                <a:solidFill>
                  <a:srgbClr val="FF9900"/>
                </a:solidFill>
                <a:ln w="9525">
                  <a:noFill/>
                  <a:round/>
                  <a:headEnd/>
                  <a:tailEnd/>
                </a:ln>
              </p:spPr>
              <p:txBody>
                <a:bodyPr/>
                <a:lstStyle/>
                <a:p>
                  <a:endParaRPr lang="en-US"/>
                </a:p>
              </p:txBody>
            </p:sp>
            <p:sp>
              <p:nvSpPr>
                <p:cNvPr id="28729" name="Oval 358"/>
                <p:cNvSpPr>
                  <a:spLocks noChangeArrowheads="1"/>
                </p:cNvSpPr>
                <p:nvPr/>
              </p:nvSpPr>
              <p:spPr bwMode="auto">
                <a:xfrm>
                  <a:off x="3624" y="1523"/>
                  <a:ext cx="660" cy="660"/>
                </a:xfrm>
                <a:prstGeom prst="ellipse">
                  <a:avLst/>
                </a:prstGeom>
                <a:solidFill>
                  <a:srgbClr val="FF9900"/>
                </a:solidFill>
                <a:ln w="9525">
                  <a:noFill/>
                  <a:round/>
                  <a:headEnd/>
                  <a:tailEnd/>
                </a:ln>
              </p:spPr>
              <p:txBody>
                <a:bodyPr/>
                <a:lstStyle/>
                <a:p>
                  <a:endParaRPr lang="en-US"/>
                </a:p>
              </p:txBody>
            </p:sp>
          </p:grpSp>
        </p:grpSp>
        <p:grpSp>
          <p:nvGrpSpPr>
            <p:cNvPr id="28900" name="Group 359"/>
            <p:cNvGrpSpPr>
              <a:grpSpLocks/>
            </p:cNvGrpSpPr>
            <p:nvPr/>
          </p:nvGrpSpPr>
          <p:grpSpPr bwMode="auto">
            <a:xfrm>
              <a:off x="8803" y="9267"/>
              <a:ext cx="990" cy="990"/>
              <a:chOff x="811" y="743"/>
              <a:chExt cx="4043" cy="4043"/>
            </a:xfrm>
          </p:grpSpPr>
          <p:grpSp>
            <p:nvGrpSpPr>
              <p:cNvPr id="28901" name="Group 360"/>
              <p:cNvGrpSpPr>
                <a:grpSpLocks/>
              </p:cNvGrpSpPr>
              <p:nvPr/>
            </p:nvGrpSpPr>
            <p:grpSpPr bwMode="auto">
              <a:xfrm>
                <a:off x="811" y="743"/>
                <a:ext cx="4043" cy="4043"/>
                <a:chOff x="6201" y="2068"/>
                <a:chExt cx="2442" cy="2442"/>
              </a:xfrm>
            </p:grpSpPr>
            <p:sp>
              <p:nvSpPr>
                <p:cNvPr id="28716" name="Oval 361"/>
                <p:cNvSpPr>
                  <a:spLocks noChangeArrowheads="1"/>
                </p:cNvSpPr>
                <p:nvPr/>
              </p:nvSpPr>
              <p:spPr bwMode="auto">
                <a:xfrm>
                  <a:off x="6201" y="2068"/>
                  <a:ext cx="2442" cy="2442"/>
                </a:xfrm>
                <a:prstGeom prst="ellipse">
                  <a:avLst/>
                </a:prstGeom>
                <a:solidFill>
                  <a:srgbClr val="FF0000"/>
                </a:solidFill>
                <a:ln w="9525">
                  <a:noFill/>
                  <a:round/>
                  <a:headEnd/>
                  <a:tailEnd/>
                </a:ln>
              </p:spPr>
              <p:txBody>
                <a:bodyPr/>
                <a:lstStyle/>
                <a:p>
                  <a:endParaRPr lang="en-US"/>
                </a:p>
              </p:txBody>
            </p:sp>
            <p:sp>
              <p:nvSpPr>
                <p:cNvPr id="28717" name="Oval 362"/>
                <p:cNvSpPr>
                  <a:spLocks noChangeArrowheads="1"/>
                </p:cNvSpPr>
                <p:nvPr/>
              </p:nvSpPr>
              <p:spPr bwMode="auto">
                <a:xfrm>
                  <a:off x="6874" y="2741"/>
                  <a:ext cx="1096" cy="1096"/>
                </a:xfrm>
                <a:prstGeom prst="ellipse">
                  <a:avLst/>
                </a:prstGeom>
                <a:solidFill>
                  <a:srgbClr val="0070C0"/>
                </a:solidFill>
                <a:ln w="9525">
                  <a:noFill/>
                  <a:round/>
                  <a:headEnd/>
                  <a:tailEnd/>
                </a:ln>
              </p:spPr>
              <p:txBody>
                <a:bodyPr/>
                <a:lstStyle/>
                <a:p>
                  <a:endParaRPr lang="en-US"/>
                </a:p>
              </p:txBody>
            </p:sp>
          </p:grpSp>
          <p:grpSp>
            <p:nvGrpSpPr>
              <p:cNvPr id="28914" name="Group 363"/>
              <p:cNvGrpSpPr>
                <a:grpSpLocks/>
              </p:cNvGrpSpPr>
              <p:nvPr/>
            </p:nvGrpSpPr>
            <p:grpSpPr bwMode="auto">
              <a:xfrm>
                <a:off x="1020" y="1022"/>
                <a:ext cx="3577" cy="3456"/>
                <a:chOff x="1023" y="1022"/>
                <a:chExt cx="3577" cy="3456"/>
              </a:xfrm>
            </p:grpSpPr>
            <p:sp>
              <p:nvSpPr>
                <p:cNvPr id="28706" name="Oval 364"/>
                <p:cNvSpPr>
                  <a:spLocks noChangeArrowheads="1"/>
                </p:cNvSpPr>
                <p:nvPr/>
              </p:nvSpPr>
              <p:spPr bwMode="auto">
                <a:xfrm>
                  <a:off x="2048" y="1051"/>
                  <a:ext cx="660" cy="660"/>
                </a:xfrm>
                <a:prstGeom prst="ellipse">
                  <a:avLst/>
                </a:prstGeom>
                <a:solidFill>
                  <a:srgbClr val="FF9900"/>
                </a:solidFill>
                <a:ln w="9525">
                  <a:noFill/>
                  <a:round/>
                  <a:headEnd/>
                  <a:tailEnd/>
                </a:ln>
              </p:spPr>
              <p:txBody>
                <a:bodyPr/>
                <a:lstStyle/>
                <a:p>
                  <a:endParaRPr lang="en-US"/>
                </a:p>
              </p:txBody>
            </p:sp>
            <p:sp>
              <p:nvSpPr>
                <p:cNvPr id="28707" name="Oval 365"/>
                <p:cNvSpPr>
                  <a:spLocks noChangeArrowheads="1"/>
                </p:cNvSpPr>
                <p:nvPr/>
              </p:nvSpPr>
              <p:spPr bwMode="auto">
                <a:xfrm>
                  <a:off x="2934" y="1022"/>
                  <a:ext cx="660" cy="660"/>
                </a:xfrm>
                <a:prstGeom prst="ellipse">
                  <a:avLst/>
                </a:prstGeom>
                <a:solidFill>
                  <a:srgbClr val="FF9900"/>
                </a:solidFill>
                <a:ln w="9525">
                  <a:noFill/>
                  <a:round/>
                  <a:headEnd/>
                  <a:tailEnd/>
                </a:ln>
              </p:spPr>
              <p:txBody>
                <a:bodyPr/>
                <a:lstStyle/>
                <a:p>
                  <a:endParaRPr lang="en-US"/>
                </a:p>
              </p:txBody>
            </p:sp>
            <p:sp>
              <p:nvSpPr>
                <p:cNvPr id="28708" name="Oval 366"/>
                <p:cNvSpPr>
                  <a:spLocks noChangeArrowheads="1"/>
                </p:cNvSpPr>
                <p:nvPr/>
              </p:nvSpPr>
              <p:spPr bwMode="auto">
                <a:xfrm>
                  <a:off x="1301" y="1591"/>
                  <a:ext cx="660" cy="660"/>
                </a:xfrm>
                <a:prstGeom prst="ellipse">
                  <a:avLst/>
                </a:prstGeom>
                <a:solidFill>
                  <a:srgbClr val="FF9900"/>
                </a:solidFill>
                <a:ln w="9525">
                  <a:noFill/>
                  <a:round/>
                  <a:headEnd/>
                  <a:tailEnd/>
                </a:ln>
              </p:spPr>
              <p:txBody>
                <a:bodyPr/>
                <a:lstStyle/>
                <a:p>
                  <a:endParaRPr lang="en-US"/>
                </a:p>
              </p:txBody>
            </p:sp>
            <p:sp>
              <p:nvSpPr>
                <p:cNvPr id="28709" name="Oval 367"/>
                <p:cNvSpPr>
                  <a:spLocks noChangeArrowheads="1"/>
                </p:cNvSpPr>
                <p:nvPr/>
              </p:nvSpPr>
              <p:spPr bwMode="auto">
                <a:xfrm>
                  <a:off x="1023" y="2436"/>
                  <a:ext cx="660" cy="660"/>
                </a:xfrm>
                <a:prstGeom prst="ellipse">
                  <a:avLst/>
                </a:prstGeom>
                <a:solidFill>
                  <a:srgbClr val="FF9900"/>
                </a:solidFill>
                <a:ln w="9525">
                  <a:noFill/>
                  <a:round/>
                  <a:headEnd/>
                  <a:tailEnd/>
                </a:ln>
              </p:spPr>
              <p:txBody>
                <a:bodyPr/>
                <a:lstStyle/>
                <a:p>
                  <a:endParaRPr lang="en-US"/>
                </a:p>
              </p:txBody>
            </p:sp>
            <p:sp>
              <p:nvSpPr>
                <p:cNvPr id="28710" name="Oval 368"/>
                <p:cNvSpPr>
                  <a:spLocks noChangeArrowheads="1"/>
                </p:cNvSpPr>
                <p:nvPr/>
              </p:nvSpPr>
              <p:spPr bwMode="auto">
                <a:xfrm>
                  <a:off x="1339" y="3300"/>
                  <a:ext cx="660" cy="660"/>
                </a:xfrm>
                <a:prstGeom prst="ellipse">
                  <a:avLst/>
                </a:prstGeom>
                <a:solidFill>
                  <a:srgbClr val="FF9900"/>
                </a:solidFill>
                <a:ln w="9525">
                  <a:noFill/>
                  <a:round/>
                  <a:headEnd/>
                  <a:tailEnd/>
                </a:ln>
              </p:spPr>
              <p:txBody>
                <a:bodyPr/>
                <a:lstStyle/>
                <a:p>
                  <a:endParaRPr lang="en-US"/>
                </a:p>
              </p:txBody>
            </p:sp>
            <p:sp>
              <p:nvSpPr>
                <p:cNvPr id="28711" name="Oval 369"/>
                <p:cNvSpPr>
                  <a:spLocks noChangeArrowheads="1"/>
                </p:cNvSpPr>
                <p:nvPr/>
              </p:nvSpPr>
              <p:spPr bwMode="auto">
                <a:xfrm>
                  <a:off x="2031" y="3790"/>
                  <a:ext cx="660" cy="660"/>
                </a:xfrm>
                <a:prstGeom prst="ellipse">
                  <a:avLst/>
                </a:prstGeom>
                <a:solidFill>
                  <a:srgbClr val="FF9900"/>
                </a:solidFill>
                <a:ln w="9525">
                  <a:noFill/>
                  <a:round/>
                  <a:headEnd/>
                  <a:tailEnd/>
                </a:ln>
              </p:spPr>
              <p:txBody>
                <a:bodyPr/>
                <a:lstStyle/>
                <a:p>
                  <a:endParaRPr lang="en-US"/>
                </a:p>
              </p:txBody>
            </p:sp>
            <p:sp>
              <p:nvSpPr>
                <p:cNvPr id="28712" name="Oval 370"/>
                <p:cNvSpPr>
                  <a:spLocks noChangeArrowheads="1"/>
                </p:cNvSpPr>
                <p:nvPr/>
              </p:nvSpPr>
              <p:spPr bwMode="auto">
                <a:xfrm>
                  <a:off x="2895" y="3818"/>
                  <a:ext cx="660" cy="660"/>
                </a:xfrm>
                <a:prstGeom prst="ellipse">
                  <a:avLst/>
                </a:prstGeom>
                <a:solidFill>
                  <a:srgbClr val="FF9900"/>
                </a:solidFill>
                <a:ln w="9525">
                  <a:noFill/>
                  <a:round/>
                  <a:headEnd/>
                  <a:tailEnd/>
                </a:ln>
              </p:spPr>
              <p:txBody>
                <a:bodyPr/>
                <a:lstStyle/>
                <a:p>
                  <a:endParaRPr lang="en-US"/>
                </a:p>
              </p:txBody>
            </p:sp>
            <p:sp>
              <p:nvSpPr>
                <p:cNvPr id="28713" name="Oval 371"/>
                <p:cNvSpPr>
                  <a:spLocks noChangeArrowheads="1"/>
                </p:cNvSpPr>
                <p:nvPr/>
              </p:nvSpPr>
              <p:spPr bwMode="auto">
                <a:xfrm>
                  <a:off x="3682" y="3280"/>
                  <a:ext cx="660" cy="660"/>
                </a:xfrm>
                <a:prstGeom prst="ellipse">
                  <a:avLst/>
                </a:prstGeom>
                <a:solidFill>
                  <a:srgbClr val="FF9900"/>
                </a:solidFill>
                <a:ln w="9525">
                  <a:noFill/>
                  <a:round/>
                  <a:headEnd/>
                  <a:tailEnd/>
                </a:ln>
              </p:spPr>
              <p:txBody>
                <a:bodyPr/>
                <a:lstStyle/>
                <a:p>
                  <a:endParaRPr lang="en-US"/>
                </a:p>
              </p:txBody>
            </p:sp>
            <p:sp>
              <p:nvSpPr>
                <p:cNvPr id="28714" name="Oval 372"/>
                <p:cNvSpPr>
                  <a:spLocks noChangeArrowheads="1"/>
                </p:cNvSpPr>
                <p:nvPr/>
              </p:nvSpPr>
              <p:spPr bwMode="auto">
                <a:xfrm>
                  <a:off x="3940" y="2387"/>
                  <a:ext cx="660" cy="660"/>
                </a:xfrm>
                <a:prstGeom prst="ellipse">
                  <a:avLst/>
                </a:prstGeom>
                <a:solidFill>
                  <a:srgbClr val="FF9900"/>
                </a:solidFill>
                <a:ln w="9525">
                  <a:noFill/>
                  <a:round/>
                  <a:headEnd/>
                  <a:tailEnd/>
                </a:ln>
              </p:spPr>
              <p:txBody>
                <a:bodyPr/>
                <a:lstStyle/>
                <a:p>
                  <a:endParaRPr lang="en-US"/>
                </a:p>
              </p:txBody>
            </p:sp>
            <p:sp>
              <p:nvSpPr>
                <p:cNvPr id="28715" name="Oval 373"/>
                <p:cNvSpPr>
                  <a:spLocks noChangeArrowheads="1"/>
                </p:cNvSpPr>
                <p:nvPr/>
              </p:nvSpPr>
              <p:spPr bwMode="auto">
                <a:xfrm>
                  <a:off x="3624" y="1523"/>
                  <a:ext cx="660" cy="660"/>
                </a:xfrm>
                <a:prstGeom prst="ellipse">
                  <a:avLst/>
                </a:prstGeom>
                <a:solidFill>
                  <a:srgbClr val="FF9900"/>
                </a:solidFill>
                <a:ln w="9525">
                  <a:noFill/>
                  <a:round/>
                  <a:headEnd/>
                  <a:tailEnd/>
                </a:ln>
              </p:spPr>
              <p:txBody>
                <a:bodyPr/>
                <a:lstStyle/>
                <a:p>
                  <a:endParaRPr lang="en-US"/>
                </a:p>
              </p:txBody>
            </p:sp>
          </p:grpSp>
        </p:grpSp>
      </p:grpSp>
      <p:sp>
        <p:nvSpPr>
          <p:cNvPr id="28680" name="AutoShape 374"/>
          <p:cNvSpPr>
            <a:spLocks/>
          </p:cNvSpPr>
          <p:nvPr/>
        </p:nvSpPr>
        <p:spPr bwMode="auto">
          <a:xfrm flipH="1">
            <a:off x="3784601" y="1822452"/>
            <a:ext cx="1241425" cy="771525"/>
          </a:xfrm>
          <a:prstGeom prst="borderCallout1">
            <a:avLst>
              <a:gd name="adj1" fmla="val 14815"/>
              <a:gd name="adj2" fmla="val 106500"/>
              <a:gd name="adj3" fmla="val 35796"/>
              <a:gd name="adj4" fmla="val 136093"/>
            </a:avLst>
          </a:prstGeom>
          <a:solidFill>
            <a:srgbClr val="FFFFFF"/>
          </a:solidFill>
          <a:ln w="19050">
            <a:solidFill>
              <a:schemeClr val="tx1"/>
            </a:solidFill>
            <a:miter lim="800000"/>
            <a:headEnd/>
            <a:tailEnd/>
          </a:ln>
        </p:spPr>
        <p:txBody>
          <a:bodyPr/>
          <a:lstStyle/>
          <a:p>
            <a:pPr algn="ctr"/>
            <a:r>
              <a:rPr lang="sv-SE" sz="1400" b="1">
                <a:solidFill>
                  <a:srgbClr val="0070C0"/>
                </a:solidFill>
                <a:latin typeface="Arial" charset="0"/>
              </a:rPr>
              <a:t>Minicolumn</a:t>
            </a:r>
          </a:p>
          <a:p>
            <a:pPr algn="ctr"/>
            <a:r>
              <a:rPr lang="sv-SE" sz="1400" b="1">
                <a:solidFill>
                  <a:srgbClr val="0070C0"/>
                </a:solidFill>
                <a:latin typeface="Arial" charset="0"/>
              </a:rPr>
              <a:t>Pyramids</a:t>
            </a:r>
          </a:p>
          <a:p>
            <a:pPr algn="ctr"/>
            <a:r>
              <a:rPr lang="sv-SE" sz="1400" b="1">
                <a:solidFill>
                  <a:srgbClr val="0070C0"/>
                </a:solidFill>
                <a:latin typeface="Arial" charset="0"/>
              </a:rPr>
              <a:t>RSNPs</a:t>
            </a:r>
            <a:endParaRPr lang="en-US">
              <a:solidFill>
                <a:srgbClr val="0070C0"/>
              </a:solidFill>
              <a:latin typeface="Arial" charset="0"/>
            </a:endParaRPr>
          </a:p>
        </p:txBody>
      </p:sp>
      <p:sp>
        <p:nvSpPr>
          <p:cNvPr id="28681" name="AutoShape 375"/>
          <p:cNvSpPr>
            <a:spLocks/>
          </p:cNvSpPr>
          <p:nvPr/>
        </p:nvSpPr>
        <p:spPr bwMode="auto">
          <a:xfrm flipH="1">
            <a:off x="3784600" y="1128715"/>
            <a:ext cx="1011238" cy="561975"/>
          </a:xfrm>
          <a:prstGeom prst="borderCallout1">
            <a:avLst>
              <a:gd name="adj1" fmla="val 20338"/>
              <a:gd name="adj2" fmla="val 107542"/>
              <a:gd name="adj3" fmla="val 172880"/>
              <a:gd name="adj4" fmla="val 164468"/>
            </a:avLst>
          </a:prstGeom>
          <a:solidFill>
            <a:srgbClr val="FFFFFF"/>
          </a:solidFill>
          <a:ln w="19050">
            <a:solidFill>
              <a:schemeClr val="tx1"/>
            </a:solidFill>
            <a:miter lim="800000"/>
            <a:headEnd/>
            <a:tailEnd/>
          </a:ln>
        </p:spPr>
        <p:txBody>
          <a:bodyPr/>
          <a:lstStyle/>
          <a:p>
            <a:pPr algn="ctr"/>
            <a:r>
              <a:rPr lang="sv-SE" sz="1400" b="1">
                <a:solidFill>
                  <a:srgbClr val="0070C0"/>
                </a:solidFill>
                <a:latin typeface="Arial" charset="0"/>
              </a:rPr>
              <a:t>Basket cells</a:t>
            </a:r>
            <a:endParaRPr lang="en-US">
              <a:solidFill>
                <a:srgbClr val="0070C0"/>
              </a:solidFill>
              <a:latin typeface="Arial" charset="0"/>
            </a:endParaRPr>
          </a:p>
        </p:txBody>
      </p:sp>
      <p:sp>
        <p:nvSpPr>
          <p:cNvPr id="28682" name="AutoShape 375"/>
          <p:cNvSpPr>
            <a:spLocks/>
          </p:cNvSpPr>
          <p:nvPr/>
        </p:nvSpPr>
        <p:spPr bwMode="auto">
          <a:xfrm>
            <a:off x="1703388" y="1128715"/>
            <a:ext cx="1011238" cy="561975"/>
          </a:xfrm>
          <a:prstGeom prst="borderCallout1">
            <a:avLst>
              <a:gd name="adj1" fmla="val 20338"/>
              <a:gd name="adj2" fmla="val 107542"/>
              <a:gd name="adj3" fmla="val 122588"/>
              <a:gd name="adj4" fmla="val 130764"/>
            </a:avLst>
          </a:prstGeom>
          <a:solidFill>
            <a:srgbClr val="FFFFFF"/>
          </a:solidFill>
          <a:ln w="19050">
            <a:solidFill>
              <a:schemeClr val="tx1"/>
            </a:solidFill>
            <a:miter lim="800000"/>
            <a:headEnd/>
            <a:tailEnd/>
          </a:ln>
        </p:spPr>
        <p:txBody>
          <a:bodyPr/>
          <a:lstStyle/>
          <a:p>
            <a:pPr algn="ctr"/>
            <a:r>
              <a:rPr lang="sv-SE" sz="1400" b="1">
                <a:solidFill>
                  <a:srgbClr val="0070C0"/>
                </a:solidFill>
                <a:latin typeface="Arial" charset="0"/>
              </a:rPr>
              <a:t>Hyper-column</a:t>
            </a:r>
            <a:endParaRPr lang="en-US">
              <a:solidFill>
                <a:srgbClr val="0070C0"/>
              </a:solidFill>
              <a:latin typeface="Arial" charset="0"/>
            </a:endParaRPr>
          </a:p>
        </p:txBody>
      </p:sp>
      <p:pic>
        <p:nvPicPr>
          <p:cNvPr id="311" name="Picture 8" descr="Spike_volt_plot.png"/>
          <p:cNvPicPr>
            <a:picLocks noChangeAspect="1"/>
          </p:cNvPicPr>
          <p:nvPr/>
        </p:nvPicPr>
        <p:blipFill>
          <a:blip r:embed="rId3" cstate="print"/>
          <a:srcRect b="64842"/>
          <a:stretch>
            <a:fillRect/>
          </a:stretch>
        </p:blipFill>
        <p:spPr bwMode="auto">
          <a:xfrm>
            <a:off x="4700972" y="5121188"/>
            <a:ext cx="3999312" cy="1044116"/>
          </a:xfrm>
          <a:prstGeom prst="rect">
            <a:avLst/>
          </a:prstGeom>
          <a:noFill/>
          <a:ln w="9525">
            <a:noFill/>
            <a:miter lim="800000"/>
            <a:headEnd/>
            <a:tailEnd/>
          </a:ln>
        </p:spPr>
      </p:pic>
      <p:pic>
        <p:nvPicPr>
          <p:cNvPr id="312" name="Picture 8" descr="Spike_volt_plot.png"/>
          <p:cNvPicPr>
            <a:picLocks noChangeAspect="1"/>
          </p:cNvPicPr>
          <p:nvPr/>
        </p:nvPicPr>
        <p:blipFill>
          <a:blip r:embed="rId3" cstate="print"/>
          <a:srcRect t="63174" b="-1239"/>
          <a:stretch>
            <a:fillRect/>
          </a:stretch>
        </p:blipFill>
        <p:spPr bwMode="auto">
          <a:xfrm>
            <a:off x="524508" y="5117825"/>
            <a:ext cx="3999313" cy="1083483"/>
          </a:xfrm>
          <a:prstGeom prst="rect">
            <a:avLst/>
          </a:prstGeom>
          <a:noFill/>
          <a:ln w="9525">
            <a:noFill/>
            <a:miter lim="800000"/>
            <a:headEnd/>
            <a:tailEnd/>
          </a:ln>
        </p:spPr>
      </p:pic>
      <p:sp>
        <p:nvSpPr>
          <p:cNvPr id="316" name="TextBox 315"/>
          <p:cNvSpPr txBox="1"/>
          <p:nvPr/>
        </p:nvSpPr>
        <p:spPr>
          <a:xfrm>
            <a:off x="1352600" y="4715852"/>
            <a:ext cx="6656438" cy="369332"/>
          </a:xfrm>
          <a:prstGeom prst="rect">
            <a:avLst/>
          </a:prstGeom>
          <a:noFill/>
        </p:spPr>
        <p:txBody>
          <a:bodyPr wrap="none" rtlCol="0">
            <a:spAutoFit/>
          </a:bodyPr>
          <a:lstStyle/>
          <a:p>
            <a:r>
              <a:rPr lang="sv-SE" dirty="0" smtClean="0"/>
              <a:t>Average V</a:t>
            </a:r>
            <a:r>
              <a:rPr lang="sv-SE" baseline="-25000" dirty="0" smtClean="0"/>
              <a:t>m</a:t>
            </a:r>
            <a:r>
              <a:rPr lang="sv-SE" dirty="0" smtClean="0"/>
              <a:t> of a minicolumn + own and external spikes</a:t>
            </a:r>
            <a:endParaRPr lang="en-US" dirty="0"/>
          </a:p>
        </p:txBody>
      </p:sp>
      <p:cxnSp>
        <p:nvCxnSpPr>
          <p:cNvPr id="322" name="Straight Connector 321"/>
          <p:cNvCxnSpPr>
            <a:stCxn id="28881" idx="4"/>
            <a:endCxn id="28865" idx="0"/>
          </p:cNvCxnSpPr>
          <p:nvPr/>
        </p:nvCxnSpPr>
        <p:spPr bwMode="auto">
          <a:xfrm rot="16200000" flipH="1">
            <a:off x="1544232" y="3049830"/>
            <a:ext cx="513193" cy="51260"/>
          </a:xfrm>
          <a:prstGeom prst="line">
            <a:avLst/>
          </a:prstGeom>
          <a:solidFill>
            <a:schemeClr val="accent1"/>
          </a:solidFill>
          <a:ln w="19050" cap="flat" cmpd="sng" algn="ctr">
            <a:solidFill>
              <a:srgbClr val="FFFF00"/>
            </a:solidFill>
            <a:prstDash val="solid"/>
            <a:round/>
            <a:headEnd type="none" w="med" len="med"/>
            <a:tailEnd type="none" w="med" len="med"/>
          </a:ln>
          <a:effectLst/>
        </p:spPr>
      </p:cxnSp>
      <p:cxnSp>
        <p:nvCxnSpPr>
          <p:cNvPr id="324" name="Straight Connector 323"/>
          <p:cNvCxnSpPr>
            <a:stCxn id="28881" idx="7"/>
            <a:endCxn id="28951" idx="3"/>
          </p:cNvCxnSpPr>
          <p:nvPr/>
        </p:nvCxnSpPr>
        <p:spPr bwMode="auto">
          <a:xfrm rot="5400000" flipH="1" flipV="1">
            <a:off x="2006770" y="2072670"/>
            <a:ext cx="463321" cy="853899"/>
          </a:xfrm>
          <a:prstGeom prst="line">
            <a:avLst/>
          </a:prstGeom>
          <a:solidFill>
            <a:schemeClr val="accent1"/>
          </a:solidFill>
          <a:ln w="19050" cap="flat" cmpd="sng" algn="ctr">
            <a:solidFill>
              <a:srgbClr val="FFFF00"/>
            </a:solidFill>
            <a:prstDash val="solid"/>
            <a:round/>
            <a:headEnd type="none" w="med" len="med"/>
            <a:tailEnd type="none" w="med" len="med"/>
          </a:ln>
          <a:effectLst/>
        </p:spPr>
      </p:cxnSp>
      <p:cxnSp>
        <p:nvCxnSpPr>
          <p:cNvPr id="326" name="Straight Connector 325"/>
          <p:cNvCxnSpPr>
            <a:stCxn id="28865" idx="5"/>
            <a:endCxn id="28780" idx="1"/>
          </p:cNvCxnSpPr>
          <p:nvPr/>
        </p:nvCxnSpPr>
        <p:spPr bwMode="auto">
          <a:xfrm rot="16200000" flipH="1">
            <a:off x="2034701" y="3247682"/>
            <a:ext cx="387774" cy="731694"/>
          </a:xfrm>
          <a:prstGeom prst="line">
            <a:avLst/>
          </a:prstGeom>
          <a:solidFill>
            <a:schemeClr val="accent1"/>
          </a:solidFill>
          <a:ln w="19050" cap="flat" cmpd="sng" algn="ctr">
            <a:solidFill>
              <a:srgbClr val="FFFF00"/>
            </a:solidFill>
            <a:prstDash val="solid"/>
            <a:round/>
            <a:headEnd type="none" w="med" len="med"/>
            <a:tailEnd type="none" w="med" len="med"/>
          </a:ln>
          <a:effectLst/>
        </p:spPr>
      </p:cxnSp>
      <p:cxnSp>
        <p:nvCxnSpPr>
          <p:cNvPr id="328" name="Straight Connector 327"/>
          <p:cNvCxnSpPr>
            <a:stCxn id="28865" idx="7"/>
            <a:endCxn id="28909" idx="3"/>
          </p:cNvCxnSpPr>
          <p:nvPr/>
        </p:nvCxnSpPr>
        <p:spPr bwMode="auto">
          <a:xfrm rot="5400000" flipH="1" flipV="1">
            <a:off x="2141980" y="2524599"/>
            <a:ext cx="543247" cy="1101724"/>
          </a:xfrm>
          <a:prstGeom prst="line">
            <a:avLst/>
          </a:prstGeom>
          <a:solidFill>
            <a:schemeClr val="accent1"/>
          </a:solidFill>
          <a:ln w="19050" cap="flat" cmpd="sng" algn="ctr">
            <a:solidFill>
              <a:srgbClr val="FFFF00"/>
            </a:solidFill>
            <a:prstDash val="solid"/>
            <a:round/>
            <a:headEnd type="none" w="med" len="med"/>
            <a:tailEnd type="none" w="med" len="med"/>
          </a:ln>
          <a:effectLst/>
        </p:spPr>
      </p:cxnSp>
      <p:cxnSp>
        <p:nvCxnSpPr>
          <p:cNvPr id="330" name="Straight Connector 329"/>
          <p:cNvCxnSpPr>
            <a:stCxn id="28780" idx="6"/>
            <a:endCxn id="28766" idx="2"/>
          </p:cNvCxnSpPr>
          <p:nvPr/>
        </p:nvCxnSpPr>
        <p:spPr bwMode="auto">
          <a:xfrm>
            <a:off x="2682030" y="3843695"/>
            <a:ext cx="510151" cy="0"/>
          </a:xfrm>
          <a:prstGeom prst="line">
            <a:avLst/>
          </a:prstGeom>
          <a:solidFill>
            <a:schemeClr val="accent1"/>
          </a:solidFill>
          <a:ln w="19050" cap="flat" cmpd="sng" algn="ctr">
            <a:solidFill>
              <a:srgbClr val="FFFF00"/>
            </a:solidFill>
            <a:prstDash val="solid"/>
            <a:round/>
            <a:headEnd type="none" w="med" len="med"/>
            <a:tailEnd type="none" w="med" len="med"/>
          </a:ln>
          <a:effectLst/>
        </p:spPr>
      </p:cxnSp>
      <p:cxnSp>
        <p:nvCxnSpPr>
          <p:cNvPr id="332" name="Straight Connector 331"/>
          <p:cNvCxnSpPr>
            <a:stCxn id="28951" idx="5"/>
            <a:endCxn id="28909" idx="1"/>
          </p:cNvCxnSpPr>
          <p:nvPr/>
        </p:nvCxnSpPr>
        <p:spPr bwMode="auto">
          <a:xfrm rot="16200000" flipH="1">
            <a:off x="2619545" y="2386358"/>
            <a:ext cx="463321" cy="226519"/>
          </a:xfrm>
          <a:prstGeom prst="line">
            <a:avLst/>
          </a:prstGeom>
          <a:solidFill>
            <a:schemeClr val="accent1"/>
          </a:solidFill>
          <a:ln w="19050" cap="flat" cmpd="sng" algn="ctr">
            <a:solidFill>
              <a:srgbClr val="FFFF00"/>
            </a:solidFill>
            <a:prstDash val="solid"/>
            <a:round/>
            <a:headEnd type="none" w="med" len="med"/>
            <a:tailEnd type="none" w="med" len="med"/>
          </a:ln>
          <a:effectLst/>
        </p:spPr>
      </p:cxnSp>
      <p:cxnSp>
        <p:nvCxnSpPr>
          <p:cNvPr id="334" name="Straight Connector 333"/>
          <p:cNvCxnSpPr>
            <a:stCxn id="28865" idx="4"/>
            <a:endCxn id="28742" idx="0"/>
          </p:cNvCxnSpPr>
          <p:nvPr/>
        </p:nvCxnSpPr>
        <p:spPr bwMode="auto">
          <a:xfrm rot="16200000" flipH="1">
            <a:off x="1596191" y="3664935"/>
            <a:ext cx="751651" cy="291117"/>
          </a:xfrm>
          <a:prstGeom prst="line">
            <a:avLst/>
          </a:prstGeom>
          <a:solidFill>
            <a:schemeClr val="accent1"/>
          </a:solidFill>
          <a:ln w="19050" cap="flat" cmpd="sng" algn="ctr">
            <a:solidFill>
              <a:srgbClr val="FFFF00"/>
            </a:solidFill>
            <a:prstDash val="solid"/>
            <a:round/>
            <a:headEnd type="none" w="med" len="med"/>
            <a:tailEnd type="none" w="med" len="med"/>
          </a:ln>
          <a:effectLst/>
        </p:spPr>
      </p:cxnSp>
      <p:cxnSp>
        <p:nvCxnSpPr>
          <p:cNvPr id="336" name="Straight Connector 335"/>
          <p:cNvCxnSpPr>
            <a:stCxn id="28742" idx="6"/>
            <a:endCxn id="28766" idx="3"/>
          </p:cNvCxnSpPr>
          <p:nvPr/>
        </p:nvCxnSpPr>
        <p:spPr bwMode="auto">
          <a:xfrm flipV="1">
            <a:off x="2168887" y="3879974"/>
            <a:ext cx="1038323" cy="357652"/>
          </a:xfrm>
          <a:prstGeom prst="line">
            <a:avLst/>
          </a:prstGeom>
          <a:solidFill>
            <a:schemeClr val="accent1"/>
          </a:solidFill>
          <a:ln w="19050" cap="flat" cmpd="sng" algn="ctr">
            <a:solidFill>
              <a:srgbClr val="FFFF00"/>
            </a:solidFill>
            <a:prstDash val="solid"/>
            <a:round/>
            <a:headEnd type="none" w="med" len="med"/>
            <a:tailEnd type="none" w="med" len="med"/>
          </a:ln>
          <a:effectLst/>
        </p:spPr>
      </p:cxnSp>
      <p:cxnSp>
        <p:nvCxnSpPr>
          <p:cNvPr id="338" name="Straight Connector 337"/>
          <p:cNvCxnSpPr>
            <a:stCxn id="28909" idx="5"/>
            <a:endCxn id="28808" idx="1"/>
          </p:cNvCxnSpPr>
          <p:nvPr/>
        </p:nvCxnSpPr>
        <p:spPr bwMode="auto">
          <a:xfrm rot="16200000" flipH="1">
            <a:off x="3045433" y="2795434"/>
            <a:ext cx="467065" cy="483869"/>
          </a:xfrm>
          <a:prstGeom prst="line">
            <a:avLst/>
          </a:prstGeom>
          <a:solidFill>
            <a:schemeClr val="accent1"/>
          </a:solidFill>
          <a:ln w="19050" cap="flat" cmpd="sng" algn="ctr">
            <a:solidFill>
              <a:srgbClr val="FFFF00"/>
            </a:solidFill>
            <a:prstDash val="solid"/>
            <a:round/>
            <a:headEnd type="none" w="med" len="med"/>
            <a:tailEnd type="none" w="med" len="med"/>
          </a:ln>
          <a:effectLst/>
        </p:spPr>
      </p:cxnSp>
      <p:cxnSp>
        <p:nvCxnSpPr>
          <p:cNvPr id="340" name="Straight Connector 339"/>
          <p:cNvCxnSpPr>
            <a:stCxn id="28808" idx="3"/>
            <a:endCxn id="28766" idx="7"/>
          </p:cNvCxnSpPr>
          <p:nvPr/>
        </p:nvCxnSpPr>
        <p:spPr bwMode="auto">
          <a:xfrm rot="5400000">
            <a:off x="3168360" y="3454876"/>
            <a:ext cx="463956" cy="241124"/>
          </a:xfrm>
          <a:prstGeom prst="line">
            <a:avLst/>
          </a:prstGeom>
          <a:solidFill>
            <a:schemeClr val="accent1"/>
          </a:solidFill>
          <a:ln w="19050" cap="flat" cmpd="sng" algn="ctr">
            <a:solidFill>
              <a:srgbClr val="FFFF00"/>
            </a:solidFill>
            <a:prstDash val="solid"/>
            <a:round/>
            <a:headEnd type="none" w="med" len="med"/>
            <a:tailEnd type="none" w="med" len="med"/>
          </a:ln>
          <a:effectLst/>
        </p:spPr>
      </p:cxnSp>
      <p:cxnSp>
        <p:nvCxnSpPr>
          <p:cNvPr id="342" name="Straight Connector 341"/>
          <p:cNvCxnSpPr>
            <a:stCxn id="28909" idx="4"/>
            <a:endCxn id="28766" idx="1"/>
          </p:cNvCxnSpPr>
          <p:nvPr/>
        </p:nvCxnSpPr>
        <p:spPr bwMode="auto">
          <a:xfrm rot="16200000" flipH="1">
            <a:off x="2609703" y="3209909"/>
            <a:ext cx="988552" cy="206462"/>
          </a:xfrm>
          <a:prstGeom prst="line">
            <a:avLst/>
          </a:prstGeom>
          <a:solidFill>
            <a:schemeClr val="accent1"/>
          </a:solidFill>
          <a:ln w="19050" cap="flat" cmpd="sng" algn="ctr">
            <a:solidFill>
              <a:srgbClr val="FFFF00"/>
            </a:solidFill>
            <a:prstDash val="solid"/>
            <a:round/>
            <a:headEnd type="none" w="med" len="med"/>
            <a:tailEnd type="none" w="med" len="med"/>
          </a:ln>
          <a:effectLst/>
        </p:spPr>
      </p:cxnSp>
      <p:cxnSp>
        <p:nvCxnSpPr>
          <p:cNvPr id="344" name="Straight Connector 343"/>
          <p:cNvCxnSpPr>
            <a:endCxn id="28780" idx="0"/>
          </p:cNvCxnSpPr>
          <p:nvPr/>
        </p:nvCxnSpPr>
        <p:spPr bwMode="auto">
          <a:xfrm rot="5400000">
            <a:off x="2318877" y="3128773"/>
            <a:ext cx="975457" cy="351774"/>
          </a:xfrm>
          <a:prstGeom prst="line">
            <a:avLst/>
          </a:prstGeom>
          <a:solidFill>
            <a:schemeClr val="accent1"/>
          </a:solidFill>
          <a:ln w="19050" cap="flat" cmpd="sng" algn="ctr">
            <a:solidFill>
              <a:srgbClr val="FFFF00"/>
            </a:solidFill>
            <a:prstDash val="solid"/>
            <a:round/>
            <a:headEnd type="none" w="med" len="med"/>
            <a:tailEnd type="none" w="med" len="med"/>
          </a:ln>
          <a:effectLst/>
        </p:spPr>
      </p:cxnSp>
      <p:cxnSp>
        <p:nvCxnSpPr>
          <p:cNvPr id="346" name="Straight Connector 345"/>
          <p:cNvCxnSpPr>
            <a:stCxn id="28881" idx="6"/>
            <a:endCxn id="28909" idx="2"/>
          </p:cNvCxnSpPr>
          <p:nvPr/>
        </p:nvCxnSpPr>
        <p:spPr bwMode="auto">
          <a:xfrm>
            <a:off x="1826510" y="2767558"/>
            <a:ext cx="1122926" cy="0"/>
          </a:xfrm>
          <a:prstGeom prst="line">
            <a:avLst/>
          </a:prstGeom>
          <a:solidFill>
            <a:schemeClr val="accent1"/>
          </a:solidFill>
          <a:ln w="19050" cap="flat" cmpd="sng" algn="ctr">
            <a:solidFill>
              <a:srgbClr val="FFFF00"/>
            </a:solidFill>
            <a:prstDash val="solid"/>
            <a:round/>
            <a:headEnd type="none" w="med" len="med"/>
            <a:tailEnd type="none" w="med" len="med"/>
          </a:ln>
          <a:effectLst/>
        </p:spPr>
      </p:cxnSp>
      <p:cxnSp>
        <p:nvCxnSpPr>
          <p:cNvPr id="348" name="Straight Connector 347"/>
          <p:cNvCxnSpPr>
            <a:stCxn id="28780" idx="3"/>
            <a:endCxn id="28742" idx="7"/>
          </p:cNvCxnSpPr>
          <p:nvPr/>
        </p:nvCxnSpPr>
        <p:spPr bwMode="auto">
          <a:xfrm rot="5400000">
            <a:off x="2213461" y="3820372"/>
            <a:ext cx="321373" cy="440577"/>
          </a:xfrm>
          <a:prstGeom prst="line">
            <a:avLst/>
          </a:prstGeom>
          <a:solidFill>
            <a:schemeClr val="accent1"/>
          </a:solidFill>
          <a:ln w="19050" cap="flat" cmpd="sng" algn="ctr">
            <a:solidFill>
              <a:srgbClr val="FFFF00"/>
            </a:solidFill>
            <a:prstDash val="solid"/>
            <a:round/>
            <a:headEnd type="none" w="med" len="med"/>
            <a:tailEnd type="none" w="med" len="med"/>
          </a:ln>
          <a:effectLst/>
        </p:spPr>
      </p:cxnSp>
      <p:sp>
        <p:nvSpPr>
          <p:cNvPr id="315" name="TextBox 314"/>
          <p:cNvSpPr txBox="1"/>
          <p:nvPr/>
        </p:nvSpPr>
        <p:spPr>
          <a:xfrm>
            <a:off x="2144688" y="4681589"/>
            <a:ext cx="4968552" cy="1631216"/>
          </a:xfrm>
          <a:prstGeom prst="rect">
            <a:avLst/>
          </a:prstGeom>
          <a:solidFill>
            <a:schemeClr val="tx1"/>
          </a:solidFill>
        </p:spPr>
        <p:txBody>
          <a:bodyPr wrap="square" rtlCol="0">
            <a:spAutoFit/>
          </a:bodyPr>
          <a:lstStyle/>
          <a:p>
            <a:r>
              <a:rPr lang="sv-SE" sz="2000" b="1" dirty="0" smtClean="0">
                <a:solidFill>
                  <a:srgbClr val="FF6600"/>
                </a:solidFill>
              </a:rPr>
              <a:t>Gamma phaselocking/coherence	No modules </a:t>
            </a:r>
            <a:r>
              <a:rPr lang="sv-SE" sz="2000" b="1" dirty="0" smtClean="0">
                <a:solidFill>
                  <a:srgbClr val="FF6600"/>
                </a:solidFill>
                <a:sym typeface="Wingdings"/>
              </a:rPr>
              <a:t></a:t>
            </a:r>
            <a:r>
              <a:rPr lang="sv-SE" sz="2000" b="1" dirty="0" smtClean="0">
                <a:solidFill>
                  <a:srgbClr val="FF6600"/>
                </a:solidFill>
                <a:sym typeface="Wingdings" pitchFamily="2" charset="2"/>
              </a:rPr>
              <a:t> </a:t>
            </a:r>
            <a:r>
              <a:rPr lang="sv-SE" sz="2000" b="1" dirty="0" smtClean="0">
                <a:solidFill>
                  <a:srgbClr val="FF6600"/>
                </a:solidFill>
              </a:rPr>
              <a:t>high</a:t>
            </a:r>
          </a:p>
          <a:p>
            <a:r>
              <a:rPr lang="sv-SE" sz="2000" b="1" dirty="0" smtClean="0">
                <a:solidFill>
                  <a:srgbClr val="FF6600"/>
                </a:solidFill>
              </a:rPr>
              <a:t>	Modules </a:t>
            </a:r>
            <a:r>
              <a:rPr lang="sv-SE" sz="2000" b="1" dirty="0" smtClean="0">
                <a:solidFill>
                  <a:srgbClr val="FF6600"/>
                </a:solidFill>
                <a:sym typeface="Wingdings"/>
              </a:rPr>
              <a:t></a:t>
            </a:r>
            <a:r>
              <a:rPr lang="sv-SE" sz="2000" b="1" dirty="0" smtClean="0">
                <a:solidFill>
                  <a:srgbClr val="FF6600"/>
                </a:solidFill>
                <a:sym typeface="Wingdings" pitchFamily="2" charset="2"/>
              </a:rPr>
              <a:t> </a:t>
            </a:r>
            <a:r>
              <a:rPr lang="sv-SE" sz="2000" b="1" dirty="0" smtClean="0">
                <a:solidFill>
                  <a:srgbClr val="FF6600"/>
                </a:solidFill>
              </a:rPr>
              <a:t>0.2-0.3</a:t>
            </a:r>
          </a:p>
          <a:p>
            <a:endParaRPr lang="sv-SE" sz="2000" b="1" dirty="0" smtClean="0">
              <a:solidFill>
                <a:srgbClr val="FF6600"/>
              </a:solidFill>
            </a:endParaRPr>
          </a:p>
          <a:p>
            <a:r>
              <a:rPr lang="sv-SE" sz="2000" b="1" dirty="0" smtClean="0">
                <a:solidFill>
                  <a:srgbClr val="FF6600"/>
                </a:solidFill>
              </a:rPr>
              <a:t>NMDA less important for stability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1113" y="128935"/>
            <a:ext cx="7380287" cy="1139825"/>
          </a:xfrm>
        </p:spPr>
        <p:txBody>
          <a:bodyPr/>
          <a:lstStyle/>
          <a:p>
            <a:r>
              <a:rPr lang="sv-SE" sz="4000" dirty="0" smtClean="0"/>
              <a:t>Is attentional blink a by-product of cortical attractors</a:t>
            </a:r>
            <a:br>
              <a:rPr lang="sv-SE" sz="4000" dirty="0" smtClean="0"/>
            </a:br>
            <a:r>
              <a:rPr lang="en-US" sz="1600" dirty="0" smtClean="0"/>
              <a:t>Silverstein, D. and A. Lansner </a:t>
            </a:r>
            <a:r>
              <a:rPr lang="en-US" sz="1600" i="1" dirty="0" smtClean="0"/>
              <a:t>Front </a:t>
            </a:r>
            <a:r>
              <a:rPr lang="en-US" sz="1600" i="1" dirty="0" err="1" smtClean="0"/>
              <a:t>Comput</a:t>
            </a:r>
            <a:r>
              <a:rPr lang="en-US" sz="1600" i="1" dirty="0" smtClean="0"/>
              <a:t> </a:t>
            </a:r>
            <a:r>
              <a:rPr lang="en-US" sz="1600" i="1" dirty="0" err="1" smtClean="0"/>
              <a:t>Neurosci</a:t>
            </a:r>
            <a:r>
              <a:rPr lang="en-US" sz="1600" i="1" dirty="0" smtClean="0"/>
              <a:t> 2011</a:t>
            </a:r>
            <a:endParaRPr lang="en-US" sz="4000" dirty="0"/>
          </a:p>
        </p:txBody>
      </p:sp>
      <p:sp>
        <p:nvSpPr>
          <p:cNvPr id="7" name="Content Placeholder 6"/>
          <p:cNvSpPr>
            <a:spLocks noGrp="1"/>
          </p:cNvSpPr>
          <p:nvPr>
            <p:ph idx="1"/>
          </p:nvPr>
        </p:nvSpPr>
        <p:spPr>
          <a:xfrm>
            <a:off x="380492" y="1600795"/>
            <a:ext cx="3780420" cy="4888545"/>
          </a:xfrm>
        </p:spPr>
        <p:txBody>
          <a:bodyPr/>
          <a:lstStyle/>
          <a:p>
            <a:r>
              <a:rPr lang="sv-SE" sz="2000" b="0" dirty="0" smtClean="0"/>
              <a:t>RSVP of e.g. Letters</a:t>
            </a:r>
          </a:p>
          <a:p>
            <a:pPr lvl="1"/>
            <a:r>
              <a:rPr lang="sv-SE" sz="1600" dirty="0" smtClean="0"/>
              <a:t>Two target letters. T1 &amp; T2</a:t>
            </a:r>
          </a:p>
          <a:p>
            <a:pPr lvl="1"/>
            <a:r>
              <a:rPr lang="sv-SE" sz="1600" b="0" dirty="0" smtClean="0"/>
              <a:t>T2 missed if too close</a:t>
            </a:r>
          </a:p>
          <a:p>
            <a:endParaRPr lang="sv-SE" sz="2000" dirty="0" smtClean="0"/>
          </a:p>
          <a:p>
            <a:r>
              <a:rPr lang="sv-SE" sz="2000" b="0" dirty="0" smtClean="0"/>
              <a:t>After-activity 300-500 ms, suppressing perception of T2?</a:t>
            </a:r>
          </a:p>
          <a:p>
            <a:endParaRPr lang="en-US" sz="2000" dirty="0" smtClean="0"/>
          </a:p>
          <a:p>
            <a:r>
              <a:rPr lang="sv-SE" sz="2000" dirty="0" smtClean="0"/>
              <a:t>Spiking H-H attractor network model</a:t>
            </a:r>
            <a:endParaRPr lang="en-US" sz="2000" b="0" dirty="0" smtClean="0"/>
          </a:p>
          <a:p>
            <a:r>
              <a:rPr lang="sv-SE" sz="2000" dirty="0" smtClean="0"/>
              <a:t>Attractors stored for each item</a:t>
            </a:r>
          </a:p>
          <a:p>
            <a:pPr lvl="1"/>
            <a:r>
              <a:rPr lang="sv-SE" sz="1600" dirty="0" smtClean="0"/>
              <a:t>T1, T2 depolarized</a:t>
            </a:r>
          </a:p>
          <a:p>
            <a:pPr lvl="1"/>
            <a:r>
              <a:rPr lang="sv-SE" sz="1600" dirty="0" smtClean="0"/>
              <a:t>Distractors hyperpolarized</a:t>
            </a:r>
          </a:p>
          <a:p>
            <a:pPr lvl="1"/>
            <a:r>
              <a:rPr lang="sv-SE" sz="1600" dirty="0" smtClean="0"/>
              <a:t>±1 mV</a:t>
            </a:r>
          </a:p>
          <a:p>
            <a:endParaRPr lang="en-US" sz="2000" dirty="0"/>
          </a:p>
        </p:txBody>
      </p:sp>
      <p:sp>
        <p:nvSpPr>
          <p:cNvPr id="3" name="Footer Placeholder 2"/>
          <p:cNvSpPr>
            <a:spLocks noGrp="1"/>
          </p:cNvSpPr>
          <p:nvPr>
            <p:ph type="ftr" sz="quarter" idx="11"/>
          </p:nvPr>
        </p:nvSpPr>
        <p:spPr/>
        <p:txBody>
          <a:bodyPr/>
          <a:lstStyle/>
          <a:p>
            <a:r>
              <a:rPr lang="en-US" smtClean="0"/>
              <a:t>CNS Stockholm July 25 2011</a:t>
            </a:r>
            <a:endParaRPr lang="sv-SE"/>
          </a:p>
        </p:txBody>
      </p:sp>
      <p:pic>
        <p:nvPicPr>
          <p:cNvPr id="71683" name="Picture 3"/>
          <p:cNvPicPr>
            <a:picLocks noChangeAspect="1" noChangeArrowheads="1"/>
          </p:cNvPicPr>
          <p:nvPr/>
        </p:nvPicPr>
        <p:blipFill>
          <a:blip r:embed="rId3" cstate="print"/>
          <a:srcRect/>
          <a:stretch>
            <a:fillRect/>
          </a:stretch>
        </p:blipFill>
        <p:spPr bwMode="auto">
          <a:xfrm>
            <a:off x="4086546" y="1668673"/>
            <a:ext cx="5762998" cy="446122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Attentional blink results</a:t>
            </a:r>
            <a:endParaRPr lang="en-US" dirty="0"/>
          </a:p>
        </p:txBody>
      </p:sp>
      <p:sp>
        <p:nvSpPr>
          <p:cNvPr id="3" name="Content Placeholder 2"/>
          <p:cNvSpPr>
            <a:spLocks noGrp="1"/>
          </p:cNvSpPr>
          <p:nvPr>
            <p:ph sz="half" idx="1"/>
          </p:nvPr>
        </p:nvSpPr>
        <p:spPr>
          <a:xfrm>
            <a:off x="92460" y="5049180"/>
            <a:ext cx="4784340" cy="1259545"/>
          </a:xfrm>
        </p:spPr>
        <p:txBody>
          <a:bodyPr/>
          <a:lstStyle/>
          <a:p>
            <a:r>
              <a:rPr lang="sv-SE" sz="1800" dirty="0" smtClean="0"/>
              <a:t>Powerful attentional modulation of target patterns by ± 1 mV</a:t>
            </a:r>
          </a:p>
          <a:p>
            <a:endParaRPr lang="en-US" sz="1200" dirty="0"/>
          </a:p>
          <a:p>
            <a:endParaRPr lang="en-US" sz="1200" dirty="0">
              <a:solidFill>
                <a:srgbClr val="FF0000"/>
              </a:solidFill>
            </a:endParaRPr>
          </a:p>
        </p:txBody>
      </p:sp>
      <p:sp>
        <p:nvSpPr>
          <p:cNvPr id="8" name="Content Placeholder 7"/>
          <p:cNvSpPr>
            <a:spLocks noGrp="1"/>
          </p:cNvSpPr>
          <p:nvPr>
            <p:ph sz="half" idx="2"/>
          </p:nvPr>
        </p:nvSpPr>
        <p:spPr>
          <a:xfrm>
            <a:off x="4953000" y="4977172"/>
            <a:ext cx="4953000" cy="1331553"/>
          </a:xfrm>
        </p:spPr>
        <p:txBody>
          <a:bodyPr/>
          <a:lstStyle/>
          <a:p>
            <a:r>
              <a:rPr lang="sv-SE" sz="1800" dirty="0" smtClean="0"/>
              <a:t>Lacking ”lag-1 sparing”</a:t>
            </a:r>
          </a:p>
          <a:p>
            <a:r>
              <a:rPr lang="sv-SE" sz="1800" dirty="0" smtClean="0"/>
              <a:t>Benzodiazepine modulates GABA (amplitude &amp; time constant)</a:t>
            </a:r>
          </a:p>
          <a:p>
            <a:pPr>
              <a:buNone/>
            </a:pPr>
            <a:endParaRPr lang="sv-SE" sz="1200" dirty="0" smtClean="0"/>
          </a:p>
          <a:p>
            <a:r>
              <a:rPr lang="sv-SE" sz="1200" dirty="0" smtClean="0"/>
              <a:t>Boucard et al. 2000, Psychopharmacology 152: 249-255</a:t>
            </a:r>
            <a:endParaRPr lang="en-US" sz="1200" dirty="0"/>
          </a:p>
        </p:txBody>
      </p:sp>
      <p:sp>
        <p:nvSpPr>
          <p:cNvPr id="4" name="Footer Placeholder 3"/>
          <p:cNvSpPr>
            <a:spLocks noGrp="1"/>
          </p:cNvSpPr>
          <p:nvPr>
            <p:ph type="ftr" sz="quarter" idx="11"/>
          </p:nvPr>
        </p:nvSpPr>
        <p:spPr/>
        <p:txBody>
          <a:bodyPr/>
          <a:lstStyle/>
          <a:p>
            <a:r>
              <a:rPr lang="en-US" smtClean="0"/>
              <a:t>CNS Stockholm July 25 2011</a:t>
            </a:r>
            <a:endParaRPr lang="sv-SE"/>
          </a:p>
        </p:txBody>
      </p:sp>
      <p:pic>
        <p:nvPicPr>
          <p:cNvPr id="72707" name="Picture 3"/>
          <p:cNvPicPr>
            <a:picLocks noChangeAspect="1" noChangeArrowheads="1"/>
          </p:cNvPicPr>
          <p:nvPr/>
        </p:nvPicPr>
        <p:blipFill>
          <a:blip r:embed="rId3" cstate="print"/>
          <a:srcRect/>
          <a:stretch>
            <a:fillRect/>
          </a:stretch>
        </p:blipFill>
        <p:spPr bwMode="auto">
          <a:xfrm>
            <a:off x="92460" y="1390088"/>
            <a:ext cx="4771848" cy="3650091"/>
          </a:xfrm>
          <a:prstGeom prst="rect">
            <a:avLst/>
          </a:prstGeom>
          <a:noFill/>
          <a:ln w="9525">
            <a:noFill/>
            <a:miter lim="800000"/>
            <a:headEnd/>
            <a:tailEnd/>
          </a:ln>
        </p:spPr>
      </p:pic>
      <p:pic>
        <p:nvPicPr>
          <p:cNvPr id="72708" name="Picture 4"/>
          <p:cNvPicPr>
            <a:picLocks noChangeAspect="1" noChangeArrowheads="1"/>
          </p:cNvPicPr>
          <p:nvPr/>
        </p:nvPicPr>
        <p:blipFill>
          <a:blip r:embed="rId4" cstate="print"/>
          <a:srcRect b="9824"/>
          <a:stretch>
            <a:fillRect/>
          </a:stretch>
        </p:blipFill>
        <p:spPr bwMode="auto">
          <a:xfrm>
            <a:off x="4953000" y="1241757"/>
            <a:ext cx="4680520" cy="1961689"/>
          </a:xfrm>
          <a:prstGeom prst="rect">
            <a:avLst/>
          </a:prstGeom>
          <a:noFill/>
          <a:ln w="9525">
            <a:noFill/>
            <a:miter lim="800000"/>
            <a:headEnd/>
            <a:tailEnd/>
          </a:ln>
        </p:spPr>
      </p:pic>
      <p:pic>
        <p:nvPicPr>
          <p:cNvPr id="72709" name="Picture 5"/>
          <p:cNvPicPr>
            <a:picLocks noChangeAspect="1" noChangeArrowheads="1"/>
          </p:cNvPicPr>
          <p:nvPr/>
        </p:nvPicPr>
        <p:blipFill>
          <a:blip r:embed="rId5" cstate="print"/>
          <a:srcRect b="44586"/>
          <a:stretch>
            <a:fillRect/>
          </a:stretch>
        </p:blipFill>
        <p:spPr bwMode="auto">
          <a:xfrm>
            <a:off x="4953000" y="3257981"/>
            <a:ext cx="4668198" cy="1755195"/>
          </a:xfrm>
          <a:prstGeom prst="rect">
            <a:avLst/>
          </a:prstGeom>
          <a:noFill/>
          <a:ln w="9525">
            <a:noFill/>
            <a:miter lim="800000"/>
            <a:headEnd/>
            <a:tailEnd/>
          </a:ln>
        </p:spPr>
      </p:pic>
      <p:sp>
        <p:nvSpPr>
          <p:cNvPr id="10" name="TextBox 9"/>
          <p:cNvSpPr txBox="1"/>
          <p:nvPr/>
        </p:nvSpPr>
        <p:spPr>
          <a:xfrm>
            <a:off x="5853100" y="1160748"/>
            <a:ext cx="1146468" cy="307777"/>
          </a:xfrm>
          <a:prstGeom prst="rect">
            <a:avLst/>
          </a:prstGeom>
          <a:noFill/>
        </p:spPr>
        <p:txBody>
          <a:bodyPr wrap="none" rtlCol="0">
            <a:spAutoFit/>
          </a:bodyPr>
          <a:lstStyle/>
          <a:p>
            <a:r>
              <a:rPr lang="sv-SE" sz="1400" dirty="0" smtClean="0">
                <a:solidFill>
                  <a:schemeClr val="bg1"/>
                </a:solidFill>
              </a:rPr>
              <a:t>Simulation</a:t>
            </a:r>
            <a:endParaRPr lang="en-US" sz="1400" dirty="0">
              <a:solidFill>
                <a:schemeClr val="bg1"/>
              </a:solidFill>
            </a:endParaRPr>
          </a:p>
        </p:txBody>
      </p:sp>
      <p:sp>
        <p:nvSpPr>
          <p:cNvPr id="11" name="TextBox 10"/>
          <p:cNvSpPr txBox="1"/>
          <p:nvPr/>
        </p:nvSpPr>
        <p:spPr>
          <a:xfrm>
            <a:off x="8020476" y="1160748"/>
            <a:ext cx="1217000" cy="307777"/>
          </a:xfrm>
          <a:prstGeom prst="rect">
            <a:avLst/>
          </a:prstGeom>
          <a:noFill/>
        </p:spPr>
        <p:txBody>
          <a:bodyPr wrap="none" rtlCol="0">
            <a:spAutoFit/>
          </a:bodyPr>
          <a:lstStyle/>
          <a:p>
            <a:r>
              <a:rPr lang="sv-SE" sz="1400" dirty="0" smtClean="0">
                <a:solidFill>
                  <a:schemeClr val="bg1"/>
                </a:solidFill>
              </a:rPr>
              <a:t>Experiment</a:t>
            </a:r>
            <a:endParaRPr lang="en-US" sz="1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70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270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0"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Oscillations and WM load</a:t>
            </a:r>
            <a:r>
              <a:rPr lang="sv-SE" sz="1600" dirty="0" smtClean="0"/>
              <a:t/>
            </a:r>
            <a:br>
              <a:rPr lang="sv-SE" sz="1600" dirty="0" smtClean="0"/>
            </a:br>
            <a:r>
              <a:rPr lang="sv-SE" sz="1600" dirty="0" smtClean="0"/>
              <a:t>Lundqvist, Herman, Lansner 2011 J Cogn Neurosci</a:t>
            </a:r>
            <a:endParaRPr lang="en-US" sz="1600" dirty="0"/>
          </a:p>
        </p:txBody>
      </p:sp>
      <p:sp>
        <p:nvSpPr>
          <p:cNvPr id="5" name="Content Placeholder 4"/>
          <p:cNvSpPr>
            <a:spLocks noGrp="1"/>
          </p:cNvSpPr>
          <p:nvPr>
            <p:ph idx="1"/>
          </p:nvPr>
        </p:nvSpPr>
        <p:spPr>
          <a:xfrm>
            <a:off x="92460" y="1412776"/>
            <a:ext cx="3476836" cy="5220580"/>
          </a:xfrm>
        </p:spPr>
        <p:txBody>
          <a:bodyPr/>
          <a:lstStyle/>
          <a:p>
            <a:r>
              <a:rPr lang="sv-SE" sz="1800" dirty="0" smtClean="0"/>
              <a:t>Synaptic working memory</a:t>
            </a:r>
          </a:p>
          <a:p>
            <a:pPr lvl="1"/>
            <a:r>
              <a:rPr lang="sv-SE" sz="1400" dirty="0" smtClean="0"/>
              <a:t>Sandberg et al. 2003</a:t>
            </a:r>
          </a:p>
          <a:p>
            <a:pPr lvl="1"/>
            <a:r>
              <a:rPr lang="sv-SE" sz="1400" dirty="0" smtClean="0"/>
              <a:t>Mongillo et al. Science 2008</a:t>
            </a:r>
          </a:p>
          <a:p>
            <a:pPr lvl="1"/>
            <a:r>
              <a:rPr lang="sv-SE" sz="1400" dirty="0" smtClean="0"/>
              <a:t>Stored patterns (LTP) + fast plasticity</a:t>
            </a:r>
            <a:endParaRPr lang="sv-SE" sz="1800" dirty="0" smtClean="0"/>
          </a:p>
          <a:p>
            <a:r>
              <a:rPr lang="sv-SE" sz="1800" dirty="0" smtClean="0"/>
              <a:t>Synaptic augmentation</a:t>
            </a:r>
          </a:p>
          <a:p>
            <a:pPr lvl="1"/>
            <a:r>
              <a:rPr lang="sv-SE" sz="1400" dirty="0" smtClean="0"/>
              <a:t>Wang et al. 2006</a:t>
            </a:r>
          </a:p>
          <a:p>
            <a:pPr lvl="1"/>
            <a:r>
              <a:rPr lang="sv-SE" sz="1400" dirty="0" smtClean="0"/>
              <a:t>Presynaptic, non-Hebbian</a:t>
            </a:r>
          </a:p>
          <a:p>
            <a:r>
              <a:rPr lang="sv-SE" sz="1800" dirty="0" smtClean="0"/>
              <a:t>Storing 1 – 5 memories</a:t>
            </a:r>
          </a:p>
          <a:p>
            <a:r>
              <a:rPr lang="sv-SE" sz="1800" dirty="0" smtClean="0"/>
              <a:t>Increasing memory load</a:t>
            </a:r>
          </a:p>
          <a:p>
            <a:pPr lvl="1"/>
            <a:r>
              <a:rPr lang="sv-SE" sz="1400" dirty="0" smtClean="0"/>
              <a:t>Decreased alpha &amp; beta</a:t>
            </a:r>
          </a:p>
          <a:p>
            <a:pPr lvl="1"/>
            <a:r>
              <a:rPr lang="sv-SE" sz="1400" dirty="0" smtClean="0"/>
              <a:t>Increased theta &amp; gamma</a:t>
            </a:r>
          </a:p>
          <a:p>
            <a:pPr lvl="1"/>
            <a:r>
              <a:rPr lang="sv-SE" sz="1400" dirty="0" smtClean="0"/>
              <a:t>Intracranial EEG</a:t>
            </a:r>
          </a:p>
          <a:p>
            <a:pPr lvl="2"/>
            <a:r>
              <a:rPr lang="sv-SE" sz="1000" dirty="0" smtClean="0"/>
              <a:t>Meltzer et al. Cereb Cortex 2008</a:t>
            </a:r>
          </a:p>
        </p:txBody>
      </p:sp>
      <p:sp>
        <p:nvSpPr>
          <p:cNvPr id="3" name="Footer Placeholder 2"/>
          <p:cNvSpPr>
            <a:spLocks noGrp="1"/>
          </p:cNvSpPr>
          <p:nvPr>
            <p:ph type="ftr" sz="quarter" idx="11"/>
          </p:nvPr>
        </p:nvSpPr>
        <p:spPr/>
        <p:txBody>
          <a:bodyPr/>
          <a:lstStyle/>
          <a:p>
            <a:r>
              <a:rPr lang="en-US" smtClean="0"/>
              <a:t>CNS Stockholm July 25 2011</a:t>
            </a:r>
            <a:endParaRPr lang="sv-SE"/>
          </a:p>
        </p:txBody>
      </p:sp>
      <p:pic>
        <p:nvPicPr>
          <p:cNvPr id="172034" name="Picture 2"/>
          <p:cNvPicPr>
            <a:picLocks noChangeAspect="1" noChangeArrowheads="1"/>
          </p:cNvPicPr>
          <p:nvPr/>
        </p:nvPicPr>
        <p:blipFill>
          <a:blip r:embed="rId3" cstate="print"/>
          <a:srcRect/>
          <a:stretch>
            <a:fillRect/>
          </a:stretch>
        </p:blipFill>
        <p:spPr bwMode="auto">
          <a:xfrm>
            <a:off x="3525351" y="1471572"/>
            <a:ext cx="2003713" cy="4873752"/>
          </a:xfrm>
          <a:prstGeom prst="rect">
            <a:avLst/>
          </a:prstGeom>
          <a:noFill/>
          <a:ln w="9525">
            <a:noFill/>
            <a:miter lim="800000"/>
            <a:headEnd/>
            <a:tailEnd/>
          </a:ln>
        </p:spPr>
      </p:pic>
      <p:grpSp>
        <p:nvGrpSpPr>
          <p:cNvPr id="13" name="Group 12"/>
          <p:cNvGrpSpPr/>
          <p:nvPr/>
        </p:nvGrpSpPr>
        <p:grpSpPr>
          <a:xfrm>
            <a:off x="5673080" y="1475504"/>
            <a:ext cx="4032448" cy="4869819"/>
            <a:chOff x="5673080" y="1475504"/>
            <a:chExt cx="4032448" cy="4869819"/>
          </a:xfrm>
        </p:grpSpPr>
        <p:pic>
          <p:nvPicPr>
            <p:cNvPr id="172036" name="Picture 4"/>
            <p:cNvPicPr>
              <a:picLocks noChangeAspect="1" noChangeArrowheads="1"/>
            </p:cNvPicPr>
            <p:nvPr/>
          </p:nvPicPr>
          <p:blipFill>
            <a:blip r:embed="rId4" cstate="print"/>
            <a:srcRect/>
            <a:stretch>
              <a:fillRect/>
            </a:stretch>
          </p:blipFill>
          <p:spPr bwMode="auto">
            <a:xfrm>
              <a:off x="5673080" y="1475504"/>
              <a:ext cx="4032448" cy="4869819"/>
            </a:xfrm>
            <a:prstGeom prst="rect">
              <a:avLst/>
            </a:prstGeom>
            <a:noFill/>
            <a:ln w="9525">
              <a:noFill/>
              <a:miter lim="800000"/>
              <a:headEnd/>
              <a:tailEnd/>
            </a:ln>
          </p:spPr>
        </p:pic>
        <p:sp>
          <p:nvSpPr>
            <p:cNvPr id="10" name="TextBox 9"/>
            <p:cNvSpPr txBox="1"/>
            <p:nvPr/>
          </p:nvSpPr>
          <p:spPr>
            <a:xfrm>
              <a:off x="6590329" y="1556792"/>
              <a:ext cx="304892" cy="369332"/>
            </a:xfrm>
            <a:prstGeom prst="rect">
              <a:avLst/>
            </a:prstGeom>
            <a:noFill/>
          </p:spPr>
          <p:txBody>
            <a:bodyPr wrap="none" rtlCol="0">
              <a:spAutoFit/>
            </a:bodyPr>
            <a:lstStyle/>
            <a:p>
              <a:r>
                <a:rPr lang="sv-SE" dirty="0" smtClean="0">
                  <a:solidFill>
                    <a:srgbClr val="0033CC"/>
                  </a:solidFill>
                  <a:latin typeface="Symbol" pitchFamily="18" charset="2"/>
                </a:rPr>
                <a:t>q</a:t>
              </a:r>
              <a:endParaRPr lang="en-US" dirty="0">
                <a:solidFill>
                  <a:srgbClr val="0033CC"/>
                </a:solidFill>
                <a:latin typeface="Symbol" pitchFamily="18" charset="2"/>
              </a:endParaRPr>
            </a:p>
          </p:txBody>
        </p:sp>
        <p:sp>
          <p:nvSpPr>
            <p:cNvPr id="11" name="TextBox 10"/>
            <p:cNvSpPr txBox="1"/>
            <p:nvPr/>
          </p:nvSpPr>
          <p:spPr>
            <a:xfrm>
              <a:off x="6393160" y="3104964"/>
              <a:ext cx="699230" cy="369332"/>
            </a:xfrm>
            <a:prstGeom prst="rect">
              <a:avLst/>
            </a:prstGeom>
            <a:noFill/>
          </p:spPr>
          <p:txBody>
            <a:bodyPr wrap="none" rtlCol="0">
              <a:spAutoFit/>
            </a:bodyPr>
            <a:lstStyle/>
            <a:p>
              <a:r>
                <a:rPr lang="sv-SE" dirty="0" smtClean="0">
                  <a:solidFill>
                    <a:srgbClr val="0033CC"/>
                  </a:solidFill>
                  <a:latin typeface="Symbol" pitchFamily="18" charset="2"/>
                </a:rPr>
                <a:t>a - b</a:t>
              </a:r>
              <a:endParaRPr lang="en-US" dirty="0">
                <a:solidFill>
                  <a:srgbClr val="0033CC"/>
                </a:solidFill>
                <a:latin typeface="Symbol" pitchFamily="18" charset="2"/>
              </a:endParaRPr>
            </a:p>
          </p:txBody>
        </p:sp>
        <p:sp>
          <p:nvSpPr>
            <p:cNvPr id="12" name="TextBox 11"/>
            <p:cNvSpPr txBox="1"/>
            <p:nvPr/>
          </p:nvSpPr>
          <p:spPr>
            <a:xfrm>
              <a:off x="6590329" y="4643844"/>
              <a:ext cx="279244" cy="369332"/>
            </a:xfrm>
            <a:prstGeom prst="rect">
              <a:avLst/>
            </a:prstGeom>
            <a:noFill/>
          </p:spPr>
          <p:txBody>
            <a:bodyPr wrap="none" rtlCol="0">
              <a:spAutoFit/>
            </a:bodyPr>
            <a:lstStyle/>
            <a:p>
              <a:r>
                <a:rPr lang="sv-SE" dirty="0" smtClean="0">
                  <a:solidFill>
                    <a:srgbClr val="0033CC"/>
                  </a:solidFill>
                  <a:latin typeface="Symbol" pitchFamily="18" charset="2"/>
                </a:rPr>
                <a:t>g</a:t>
              </a:r>
              <a:endParaRPr lang="en-US" dirty="0">
                <a:solidFill>
                  <a:srgbClr val="0033CC"/>
                </a:solidFill>
                <a:latin typeface="Symbol" pitchFamily="18" charset="2"/>
              </a:endParaRPr>
            </a:p>
          </p:txBody>
        </p:sp>
      </p:grpSp>
      <p:cxnSp>
        <p:nvCxnSpPr>
          <p:cNvPr id="15" name="Straight Arrow Connector 14"/>
          <p:cNvCxnSpPr/>
          <p:nvPr/>
        </p:nvCxnSpPr>
        <p:spPr bwMode="auto">
          <a:xfrm rot="5400000">
            <a:off x="4557353" y="1953233"/>
            <a:ext cx="503262" cy="1588"/>
          </a:xfrm>
          <a:prstGeom prst="straightConnector1">
            <a:avLst/>
          </a:prstGeom>
          <a:solidFill>
            <a:schemeClr val="accent1"/>
          </a:solidFill>
          <a:ln w="9525" cap="flat" cmpd="sng" algn="ctr">
            <a:solidFill>
              <a:srgbClr val="FF0000"/>
            </a:solidFill>
            <a:prstDash val="solid"/>
            <a:round/>
            <a:headEnd type="arrow"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sv-SE" dirty="0" smtClean="0">
                <a:latin typeface="Arial" charset="0"/>
                <a:cs typeface="Arial" charset="0"/>
              </a:rPr>
              <a:t>Conclusions</a:t>
            </a:r>
          </a:p>
        </p:txBody>
      </p:sp>
      <p:sp>
        <p:nvSpPr>
          <p:cNvPr id="35843" name="Rectangle 3"/>
          <p:cNvSpPr>
            <a:spLocks noGrp="1" noChangeArrowheads="1"/>
          </p:cNvSpPr>
          <p:nvPr>
            <p:ph idx="1"/>
          </p:nvPr>
        </p:nvSpPr>
        <p:spPr>
          <a:xfrm>
            <a:off x="495300" y="1453666"/>
            <a:ext cx="8915400" cy="4819650"/>
          </a:xfrm>
        </p:spPr>
        <p:txBody>
          <a:bodyPr/>
          <a:lstStyle/>
          <a:p>
            <a:pPr>
              <a:buFont typeface="Arial" charset="0"/>
              <a:buChar char="•"/>
            </a:pPr>
            <a:r>
              <a:rPr lang="sv-SE" sz="1800" dirty="0" smtClean="0">
                <a:latin typeface="Arial" charset="0"/>
                <a:cs typeface="Arial" charset="0"/>
              </a:rPr>
              <a:t>A Hebbian type associative memory can be built from real cortical neurons and synapses</a:t>
            </a:r>
          </a:p>
          <a:p>
            <a:pPr lvl="1">
              <a:buFont typeface="Arial" charset="0"/>
              <a:buChar char="•"/>
            </a:pPr>
            <a:r>
              <a:rPr lang="sv-SE" sz="1600" dirty="0" smtClean="0">
                <a:latin typeface="Arial" charset="0"/>
                <a:cs typeface="Arial" charset="0"/>
              </a:rPr>
              <a:t>Cortex-like modular structure, realistic sparse activity and connectivity</a:t>
            </a:r>
          </a:p>
          <a:p>
            <a:pPr lvl="1">
              <a:buFont typeface="Arial" charset="0"/>
              <a:buChar char="•"/>
            </a:pPr>
            <a:r>
              <a:rPr lang="sv-SE" sz="1600" dirty="0" smtClean="0">
                <a:latin typeface="Arial" charset="0"/>
                <a:cs typeface="Arial" charset="0"/>
              </a:rPr>
              <a:t>Connects some basic perceptual and memory phenomena to underlying neuronal and synaptic processes</a:t>
            </a:r>
          </a:p>
          <a:p>
            <a:pPr lvl="1">
              <a:buFont typeface="Arial" charset="0"/>
              <a:buChar char="•"/>
            </a:pPr>
            <a:r>
              <a:rPr lang="sv-SE" sz="1600" dirty="0" smtClean="0">
                <a:latin typeface="Arial" charset="0"/>
                <a:cs typeface="Arial" charset="0"/>
              </a:rPr>
              <a:t>Macroscopic dynamics, neuronal activity similar to that seen in data</a:t>
            </a:r>
          </a:p>
          <a:p>
            <a:pPr>
              <a:buFont typeface="Arial" charset="0"/>
              <a:buChar char="•"/>
            </a:pPr>
            <a:r>
              <a:rPr lang="sv-SE" sz="1800" dirty="0" smtClean="0">
                <a:latin typeface="Arial" charset="0"/>
                <a:cs typeface="Arial" charset="0"/>
              </a:rPr>
              <a:t>Many extensions and details remain to be investigated</a:t>
            </a:r>
          </a:p>
          <a:p>
            <a:pPr lvl="1">
              <a:buFont typeface="Arial" charset="0"/>
              <a:buChar char="•"/>
            </a:pPr>
            <a:r>
              <a:rPr lang="en-US" sz="1600" dirty="0" smtClean="0">
                <a:latin typeface="+mj-lt"/>
                <a:cs typeface="Arial" charset="0"/>
              </a:rPr>
              <a:t>Complete the layers and understand their roles</a:t>
            </a:r>
            <a:endParaRPr lang="sv-SE" sz="1600" dirty="0" smtClean="0">
              <a:latin typeface="+mj-lt"/>
              <a:cs typeface="Arial" charset="0"/>
            </a:endParaRPr>
          </a:p>
          <a:p>
            <a:pPr lvl="1">
              <a:buFont typeface="Arial" charset="0"/>
              <a:buChar char="•"/>
            </a:pPr>
            <a:r>
              <a:rPr lang="sv-SE" sz="1600" dirty="0" smtClean="0">
                <a:latin typeface="+mj-lt"/>
                <a:cs typeface="Arial" charset="0"/>
              </a:rPr>
              <a:t>Develop network-of-network architecturs with feed-forward, lateral, feed-back projections</a:t>
            </a:r>
          </a:p>
          <a:p>
            <a:pPr lvl="1">
              <a:buFont typeface="Arial" charset="0"/>
              <a:buChar char="•"/>
            </a:pPr>
            <a:r>
              <a:rPr lang="sv-SE" sz="1600" dirty="0" smtClean="0">
                <a:latin typeface="+mj-lt"/>
              </a:rPr>
              <a:t>Match new data on long-range connectivity</a:t>
            </a:r>
            <a:endParaRPr lang="sv-SE" sz="1600" dirty="0" smtClean="0">
              <a:latin typeface="+mj-lt"/>
              <a:cs typeface="Arial" charset="0"/>
            </a:endParaRPr>
          </a:p>
          <a:p>
            <a:pPr lvl="1">
              <a:buFont typeface="Arial" charset="0"/>
              <a:buChar char="•"/>
            </a:pPr>
            <a:r>
              <a:rPr lang="sv-SE" sz="1600" dirty="0" smtClean="0">
                <a:latin typeface="+mj-lt"/>
                <a:cs typeface="Arial" charset="0"/>
              </a:rPr>
              <a:t>Temporal dimension, sequential association, serial order</a:t>
            </a:r>
          </a:p>
          <a:p>
            <a:pPr lvl="1">
              <a:buFont typeface="Arial" charset="0"/>
              <a:buChar char="•"/>
            </a:pPr>
            <a:endParaRPr lang="sv-SE" sz="1200" dirty="0" smtClean="0">
              <a:latin typeface="Arial" charset="0"/>
              <a:cs typeface="Arial" charset="0"/>
            </a:endParaRPr>
          </a:p>
          <a:p>
            <a:pPr>
              <a:buFont typeface="Arial" charset="0"/>
              <a:buChar char="•"/>
            </a:pPr>
            <a:r>
              <a:rPr lang="sv-SE" sz="1800" smtClean="0">
                <a:latin typeface="Arial" charset="0"/>
                <a:cs typeface="Arial" charset="0"/>
              </a:rPr>
              <a:t>Supercomputers </a:t>
            </a:r>
            <a:r>
              <a:rPr lang="sv-SE" sz="1800" dirty="0" smtClean="0">
                <a:latin typeface="Arial" charset="0"/>
                <a:cs typeface="Arial" charset="0"/>
              </a:rPr>
              <a:t>enable brain-scale network models</a:t>
            </a:r>
          </a:p>
          <a:p>
            <a:pPr lvl="1">
              <a:buFont typeface="Arial" charset="0"/>
              <a:buChar char="•"/>
            </a:pPr>
            <a:r>
              <a:rPr lang="sv-SE" sz="1600" dirty="0" smtClean="0">
                <a:latin typeface="Arial" charset="0"/>
                <a:cs typeface="Arial" charset="0"/>
              </a:rPr>
              <a:t>Full size brain simulations feasible</a:t>
            </a:r>
          </a:p>
          <a:p>
            <a:pPr lvl="1">
              <a:buFont typeface="Arial" charset="0"/>
              <a:buChar char="•"/>
            </a:pPr>
            <a:r>
              <a:rPr lang="sv-SE" sz="1600" dirty="0" smtClean="0">
                <a:latin typeface="Arial" charset="0"/>
                <a:cs typeface="Arial" charset="0"/>
              </a:rPr>
              <a:t>Substantial work on scalable simulators and analysis tools remains</a:t>
            </a:r>
          </a:p>
          <a:p>
            <a:pPr lvl="1">
              <a:buFont typeface="Arial" charset="0"/>
              <a:buChar char="•"/>
            </a:pPr>
            <a:r>
              <a:rPr lang="sv-SE" sz="1600" dirty="0" smtClean="0">
                <a:latin typeface="Arial" charset="0"/>
                <a:cs typeface="Arial" charset="0"/>
              </a:rPr>
              <a:t>Will enable a better understanding of normal and diseased brain function</a:t>
            </a:r>
          </a:p>
        </p:txBody>
      </p:sp>
      <p:sp>
        <p:nvSpPr>
          <p:cNvPr id="32773" name="Footer Placeholder 12"/>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US" smtClean="0">
                <a:cs typeface="Arial" charset="0"/>
              </a:rPr>
              <a:t>CNS Stockholm July 25 2011</a:t>
            </a:r>
            <a:endParaRPr lang="sv-SE">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8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84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84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84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84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84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84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584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84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843">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84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281113" y="277813"/>
            <a:ext cx="7380287" cy="774923"/>
          </a:xfrm>
        </p:spPr>
        <p:txBody>
          <a:bodyPr/>
          <a:lstStyle/>
          <a:p>
            <a:pPr eaLnBrk="1" hangingPunct="1"/>
            <a:r>
              <a:rPr lang="sv-SE" dirty="0" smtClean="0">
                <a:latin typeface="Arial" charset="0"/>
                <a:cs typeface="Arial" charset="0"/>
              </a:rPr>
              <a:t>Acknowledgements</a:t>
            </a:r>
            <a:endParaRPr lang="en-US" dirty="0" smtClean="0">
              <a:latin typeface="Arial" charset="0"/>
              <a:cs typeface="Arial" charset="0"/>
            </a:endParaRPr>
          </a:p>
        </p:txBody>
      </p:sp>
      <p:sp>
        <p:nvSpPr>
          <p:cNvPr id="33795" name="Rectangle 3"/>
          <p:cNvSpPr>
            <a:spLocks noGrp="1" noChangeArrowheads="1"/>
          </p:cNvSpPr>
          <p:nvPr>
            <p:ph idx="1"/>
          </p:nvPr>
        </p:nvSpPr>
        <p:spPr>
          <a:xfrm>
            <a:off x="2937370" y="1088740"/>
            <a:ext cx="5330826" cy="4500563"/>
          </a:xfrm>
        </p:spPr>
        <p:txBody>
          <a:bodyPr/>
          <a:lstStyle/>
          <a:p>
            <a:pPr eaLnBrk="1" hangingPunct="1">
              <a:buFont typeface="Arial" charset="0"/>
              <a:buChar char="•"/>
            </a:pPr>
            <a:r>
              <a:rPr lang="sv-SE" sz="1800" dirty="0" smtClean="0">
                <a:latin typeface="Arial" charset="0"/>
                <a:cs typeface="Arial" charset="0"/>
              </a:rPr>
              <a:t>Early modeling studies, simulator development</a:t>
            </a:r>
            <a:endParaRPr lang="sv-SE" sz="2000" dirty="0" smtClean="0">
              <a:latin typeface="Arial" charset="0"/>
              <a:cs typeface="Arial" charset="0"/>
            </a:endParaRPr>
          </a:p>
          <a:p>
            <a:pPr lvl="1">
              <a:buFont typeface="Arial" charset="0"/>
              <a:buChar char="•"/>
            </a:pPr>
            <a:r>
              <a:rPr lang="sv-SE" sz="1600" dirty="0" smtClean="0">
                <a:latin typeface="Arial" charset="0"/>
                <a:cs typeface="Arial" charset="0"/>
              </a:rPr>
              <a:t>Erik Fransén</a:t>
            </a:r>
          </a:p>
          <a:p>
            <a:pPr lvl="1">
              <a:buFont typeface="Arial" charset="0"/>
              <a:buChar char="•"/>
            </a:pPr>
            <a:r>
              <a:rPr lang="sv-SE" sz="1600" dirty="0" smtClean="0">
                <a:latin typeface="Arial" charset="0"/>
                <a:cs typeface="Arial" charset="0"/>
              </a:rPr>
              <a:t>Per Hammarlund, Örjan Ekeberg</a:t>
            </a:r>
          </a:p>
          <a:p>
            <a:pPr lvl="1">
              <a:buFont typeface="Arial" charset="0"/>
              <a:buChar char="•"/>
            </a:pPr>
            <a:r>
              <a:rPr lang="sv-SE" sz="1600" dirty="0" smtClean="0">
                <a:latin typeface="Arial" charset="0"/>
                <a:cs typeface="Arial" charset="0"/>
              </a:rPr>
              <a:t>Mikael Djurfeldt</a:t>
            </a:r>
            <a:endParaRPr lang="sv-SE" sz="1400" dirty="0" smtClean="0">
              <a:latin typeface="Arial" charset="0"/>
              <a:cs typeface="Arial" charset="0"/>
            </a:endParaRPr>
          </a:p>
          <a:p>
            <a:pPr eaLnBrk="1" hangingPunct="1">
              <a:buFont typeface="Arial" charset="0"/>
              <a:buChar char="•"/>
            </a:pPr>
            <a:r>
              <a:rPr lang="sv-SE" sz="1800" dirty="0" smtClean="0">
                <a:latin typeface="Arial" charset="0"/>
                <a:cs typeface="Arial" charset="0"/>
              </a:rPr>
              <a:t>Later model development and analysis</a:t>
            </a:r>
          </a:p>
          <a:p>
            <a:pPr lvl="1" eaLnBrk="1" hangingPunct="1">
              <a:buFont typeface="Arial" charset="0"/>
              <a:buChar char="•"/>
            </a:pPr>
            <a:r>
              <a:rPr lang="sv-SE" sz="1600" dirty="0" smtClean="0">
                <a:latin typeface="Arial" charset="0"/>
                <a:cs typeface="Arial" charset="0"/>
              </a:rPr>
              <a:t>Mikael Lundqvist, PhD student</a:t>
            </a:r>
          </a:p>
          <a:p>
            <a:pPr lvl="1" eaLnBrk="1" hangingPunct="1">
              <a:buFont typeface="Arial" charset="0"/>
              <a:buChar char="•"/>
            </a:pPr>
            <a:r>
              <a:rPr lang="sv-SE" sz="1600" dirty="0" smtClean="0">
                <a:latin typeface="Arial" charset="0"/>
                <a:cs typeface="Arial" charset="0"/>
              </a:rPr>
              <a:t>David Silverstein, PhD student</a:t>
            </a:r>
          </a:p>
          <a:p>
            <a:pPr lvl="1" eaLnBrk="1" hangingPunct="1">
              <a:buFont typeface="Arial" charset="0"/>
              <a:buChar char="•"/>
            </a:pPr>
            <a:r>
              <a:rPr lang="sv-SE" sz="1600" dirty="0" smtClean="0">
                <a:latin typeface="Arial" charset="0"/>
                <a:cs typeface="Arial" charset="0"/>
              </a:rPr>
              <a:t>Pradeep Krishamurthy, PhD student</a:t>
            </a:r>
          </a:p>
          <a:p>
            <a:pPr eaLnBrk="1" hangingPunct="1">
              <a:buFont typeface="Arial" charset="0"/>
              <a:buChar char="•"/>
            </a:pPr>
            <a:r>
              <a:rPr lang="sv-SE" sz="1800" dirty="0" smtClean="0">
                <a:latin typeface="Arial" charset="0"/>
                <a:cs typeface="Arial" charset="0"/>
              </a:rPr>
              <a:t>Data analysis</a:t>
            </a:r>
          </a:p>
          <a:p>
            <a:pPr lvl="1" eaLnBrk="1" hangingPunct="1">
              <a:buFont typeface="Arial" charset="0"/>
              <a:buChar char="•"/>
            </a:pPr>
            <a:r>
              <a:rPr lang="sv-SE" sz="1600" dirty="0" smtClean="0">
                <a:latin typeface="Arial" charset="0"/>
                <a:cs typeface="Arial" charset="0"/>
              </a:rPr>
              <a:t>Pawel Herman, postdoc </a:t>
            </a:r>
          </a:p>
          <a:p>
            <a:pPr eaLnBrk="1" hangingPunct="1">
              <a:buFont typeface="Arial" charset="0"/>
              <a:buChar char="•"/>
            </a:pPr>
            <a:endParaRPr lang="en-US" sz="1800" dirty="0" smtClean="0">
              <a:latin typeface="Arial" charset="0"/>
              <a:cs typeface="Arial" charset="0"/>
            </a:endParaRPr>
          </a:p>
        </p:txBody>
      </p:sp>
      <p:sp>
        <p:nvSpPr>
          <p:cNvPr id="33804" name="Footer Placeholder 17"/>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US" smtClean="0">
                <a:cs typeface="Arial" charset="0"/>
              </a:rPr>
              <a:t>CNS Stockholm July 25 2011</a:t>
            </a:r>
            <a:endParaRPr lang="sv-SE">
              <a:cs typeface="Arial" charset="0"/>
            </a:endParaRPr>
          </a:p>
        </p:txBody>
      </p:sp>
      <p:pic>
        <p:nvPicPr>
          <p:cNvPr id="33796" name="Picture 4"/>
          <p:cNvPicPr>
            <a:picLocks noChangeAspect="1" noChangeArrowheads="1"/>
          </p:cNvPicPr>
          <p:nvPr/>
        </p:nvPicPr>
        <p:blipFill>
          <a:blip r:embed="rId3" cstate="print"/>
          <a:srcRect/>
          <a:stretch>
            <a:fillRect/>
          </a:stretch>
        </p:blipFill>
        <p:spPr bwMode="auto">
          <a:xfrm>
            <a:off x="598313" y="2246315"/>
            <a:ext cx="1733550" cy="890587"/>
          </a:xfrm>
          <a:prstGeom prst="rect">
            <a:avLst/>
          </a:prstGeom>
          <a:noFill/>
          <a:ln w="9525">
            <a:noFill/>
            <a:miter lim="800000"/>
            <a:headEnd/>
            <a:tailEnd/>
          </a:ln>
        </p:spPr>
      </p:pic>
      <p:sp>
        <p:nvSpPr>
          <p:cNvPr id="33797" name="Text Box 5"/>
          <p:cNvSpPr txBox="1">
            <a:spLocks noChangeArrowheads="1"/>
          </p:cNvSpPr>
          <p:nvPr/>
        </p:nvSpPr>
        <p:spPr bwMode="auto">
          <a:xfrm>
            <a:off x="628477" y="3136902"/>
            <a:ext cx="1727974" cy="276999"/>
          </a:xfrm>
          <a:prstGeom prst="rect">
            <a:avLst/>
          </a:prstGeom>
          <a:noFill/>
          <a:ln w="9525" algn="ctr">
            <a:noFill/>
            <a:miter lim="800000"/>
            <a:headEnd/>
            <a:tailEnd/>
          </a:ln>
        </p:spPr>
        <p:txBody>
          <a:bodyPr wrap="none">
            <a:spAutoFit/>
          </a:bodyPr>
          <a:lstStyle/>
          <a:p>
            <a:r>
              <a:rPr lang="sv-SE" sz="1200" dirty="0"/>
              <a:t>EC/IP6/FET/FACETS</a:t>
            </a:r>
          </a:p>
        </p:txBody>
      </p:sp>
      <p:pic>
        <p:nvPicPr>
          <p:cNvPr id="33798" name="Picture 0" descr="NEUROCHEMlogo.TIF"/>
          <p:cNvPicPr>
            <a:picLocks noChangeAspect="1" noChangeArrowheads="1"/>
          </p:cNvPicPr>
          <p:nvPr/>
        </p:nvPicPr>
        <p:blipFill>
          <a:blip r:embed="rId4" cstate="print"/>
          <a:srcRect/>
          <a:stretch>
            <a:fillRect/>
          </a:stretch>
        </p:blipFill>
        <p:spPr bwMode="auto">
          <a:xfrm>
            <a:off x="604664" y="3648075"/>
            <a:ext cx="1789113" cy="782638"/>
          </a:xfrm>
          <a:prstGeom prst="rect">
            <a:avLst/>
          </a:prstGeom>
          <a:noFill/>
          <a:ln w="9525">
            <a:noFill/>
            <a:miter lim="800000"/>
            <a:headEnd/>
            <a:tailEnd/>
          </a:ln>
        </p:spPr>
      </p:pic>
      <p:sp>
        <p:nvSpPr>
          <p:cNvPr id="33799" name="Text Box 5"/>
          <p:cNvSpPr txBox="1">
            <a:spLocks noChangeArrowheads="1"/>
          </p:cNvSpPr>
          <p:nvPr/>
        </p:nvSpPr>
        <p:spPr bwMode="auto">
          <a:xfrm>
            <a:off x="434803" y="4430715"/>
            <a:ext cx="2141933" cy="276999"/>
          </a:xfrm>
          <a:prstGeom prst="rect">
            <a:avLst/>
          </a:prstGeom>
          <a:noFill/>
          <a:ln w="9525" algn="ctr">
            <a:noFill/>
            <a:miter lim="800000"/>
            <a:headEnd/>
            <a:tailEnd/>
          </a:ln>
        </p:spPr>
        <p:txBody>
          <a:bodyPr wrap="none">
            <a:spAutoFit/>
          </a:bodyPr>
          <a:lstStyle/>
          <a:p>
            <a:r>
              <a:rPr lang="sv-SE" sz="1200"/>
              <a:t>EC/IP7/FET/NEUROCHEM</a:t>
            </a:r>
          </a:p>
        </p:txBody>
      </p:sp>
      <p:sp>
        <p:nvSpPr>
          <p:cNvPr id="33800" name="Text Box 7"/>
          <p:cNvSpPr txBox="1">
            <a:spLocks noChangeArrowheads="1"/>
          </p:cNvSpPr>
          <p:nvPr/>
        </p:nvSpPr>
        <p:spPr bwMode="auto">
          <a:xfrm>
            <a:off x="2973275" y="4427820"/>
            <a:ext cx="3816350" cy="369332"/>
          </a:xfrm>
          <a:prstGeom prst="rect">
            <a:avLst/>
          </a:prstGeom>
          <a:noFill/>
          <a:ln w="9525" algn="ctr">
            <a:noFill/>
            <a:miter lim="800000"/>
            <a:headEnd/>
            <a:tailEnd/>
          </a:ln>
        </p:spPr>
        <p:txBody>
          <a:bodyPr>
            <a:spAutoFit/>
          </a:bodyPr>
          <a:lstStyle/>
          <a:p>
            <a:r>
              <a:rPr lang="sv-SE" dirty="0">
                <a:latin typeface="Times New Roman" pitchFamily="18" charset="0"/>
              </a:rPr>
              <a:t>STOCKHOLM</a:t>
            </a:r>
            <a:r>
              <a:rPr lang="sv-SE" dirty="0">
                <a:latin typeface="Arial" charset="0"/>
              </a:rPr>
              <a:t> </a:t>
            </a:r>
            <a:r>
              <a:rPr lang="sv-SE" b="1" dirty="0">
                <a:solidFill>
                  <a:srgbClr val="FF6600"/>
                </a:solidFill>
                <a:latin typeface="Arial" charset="0"/>
              </a:rPr>
              <a:t>BRAIN</a:t>
            </a:r>
            <a:r>
              <a:rPr lang="sv-SE" dirty="0">
                <a:latin typeface="Times New Roman" pitchFamily="18" charset="0"/>
              </a:rPr>
              <a:t> INSTITUTE</a:t>
            </a:r>
            <a:endParaRPr lang="en-US" dirty="0">
              <a:latin typeface="Times New Roman" pitchFamily="18" charset="0"/>
            </a:endParaRPr>
          </a:p>
        </p:txBody>
      </p:sp>
      <p:sp>
        <p:nvSpPr>
          <p:cNvPr id="33801" name="Rectangle 8"/>
          <p:cNvSpPr>
            <a:spLocks noChangeArrowheads="1"/>
          </p:cNvSpPr>
          <p:nvPr/>
        </p:nvSpPr>
        <p:spPr bwMode="auto">
          <a:xfrm>
            <a:off x="2973276" y="4796494"/>
            <a:ext cx="5472112" cy="1620838"/>
          </a:xfrm>
          <a:prstGeom prst="rect">
            <a:avLst/>
          </a:prstGeom>
          <a:noFill/>
          <a:ln w="9525">
            <a:noFill/>
            <a:miter lim="800000"/>
            <a:headEnd/>
            <a:tailEnd/>
          </a:ln>
        </p:spPr>
        <p:txBody>
          <a:bodyPr/>
          <a:lstStyle/>
          <a:p>
            <a:pPr marL="342900" indent="-342900">
              <a:spcBef>
                <a:spcPct val="20000"/>
              </a:spcBef>
              <a:buSzPct val="60000"/>
              <a:buFont typeface="Wingdings" pitchFamily="2" charset="2"/>
              <a:buChar char="v"/>
            </a:pPr>
            <a:r>
              <a:rPr lang="en-US" b="1" dirty="0">
                <a:effectLst>
                  <a:outerShdw blurRad="38100" dist="38100" dir="2700000" algn="tl">
                    <a:srgbClr val="000000">
                      <a:alpha val="43137"/>
                    </a:srgbClr>
                  </a:outerShdw>
                </a:effectLst>
                <a:latin typeface="Arial" charset="0"/>
              </a:rPr>
              <a:t>Swedish Foundation for Strategic Research</a:t>
            </a:r>
          </a:p>
          <a:p>
            <a:pPr marL="342900" indent="-342900">
              <a:spcBef>
                <a:spcPct val="20000"/>
              </a:spcBef>
              <a:buSzPct val="60000"/>
              <a:buFont typeface="Wingdings" pitchFamily="2" charset="2"/>
              <a:buChar char="v"/>
            </a:pPr>
            <a:r>
              <a:rPr lang="en-US" b="1" dirty="0">
                <a:effectLst>
                  <a:outerShdw blurRad="38100" dist="38100" dir="2700000" algn="tl">
                    <a:srgbClr val="000000">
                      <a:alpha val="43137"/>
                    </a:srgbClr>
                  </a:outerShdw>
                </a:effectLst>
                <a:latin typeface="Arial" charset="0"/>
              </a:rPr>
              <a:t>Swedish Research Council and VINNOVA</a:t>
            </a:r>
          </a:p>
          <a:p>
            <a:pPr marL="342900" indent="-342900">
              <a:spcBef>
                <a:spcPct val="20000"/>
              </a:spcBef>
              <a:buSzPct val="60000"/>
              <a:buFont typeface="Wingdings" pitchFamily="2" charset="2"/>
              <a:buChar char="v"/>
            </a:pPr>
            <a:r>
              <a:rPr lang="en-US" b="1" dirty="0">
                <a:effectLst>
                  <a:outerShdw blurRad="38100" dist="38100" dir="2700000" algn="tl">
                    <a:srgbClr val="000000">
                      <a:alpha val="43137"/>
                    </a:srgbClr>
                  </a:outerShdw>
                </a:effectLst>
                <a:latin typeface="Arial" charset="0"/>
              </a:rPr>
              <a:t>IBM</a:t>
            </a:r>
          </a:p>
          <a:p>
            <a:pPr marL="342900" indent="-342900">
              <a:spcBef>
                <a:spcPct val="20000"/>
              </a:spcBef>
              <a:buSzPct val="60000"/>
              <a:buFont typeface="Wingdings" pitchFamily="2" charset="2"/>
              <a:buChar char="v"/>
            </a:pPr>
            <a:r>
              <a:rPr lang="en-US" b="1" dirty="0">
                <a:effectLst>
                  <a:outerShdw blurRad="38100" dist="38100" dir="2700000" algn="tl">
                    <a:srgbClr val="000000">
                      <a:alpha val="43137"/>
                    </a:srgbClr>
                  </a:outerShdw>
                </a:effectLst>
                <a:latin typeface="Arial" charset="0"/>
              </a:rPr>
              <a:t>AstraZeneca</a:t>
            </a:r>
          </a:p>
        </p:txBody>
      </p:sp>
      <p:pic>
        <p:nvPicPr>
          <p:cNvPr id="33802" name="Picture 2" descr="http://www.incf.org/logo.png">
            <a:hlinkClick r:id="rId5"/>
          </p:cNvPr>
          <p:cNvPicPr>
            <a:picLocks noChangeAspect="1" noChangeArrowheads="1"/>
          </p:cNvPicPr>
          <p:nvPr/>
        </p:nvPicPr>
        <p:blipFill>
          <a:blip r:embed="rId6" cstate="print"/>
          <a:srcRect/>
          <a:stretch>
            <a:fillRect/>
          </a:stretch>
        </p:blipFill>
        <p:spPr bwMode="auto">
          <a:xfrm>
            <a:off x="6141132" y="5445224"/>
            <a:ext cx="3381375" cy="523875"/>
          </a:xfrm>
          <a:prstGeom prst="rect">
            <a:avLst/>
          </a:prstGeom>
          <a:noFill/>
          <a:ln w="9525">
            <a:noFill/>
            <a:miter lim="800000"/>
            <a:headEnd/>
            <a:tailEnd/>
          </a:ln>
        </p:spPr>
      </p:pic>
      <p:pic>
        <p:nvPicPr>
          <p:cNvPr id="12" name="Picture 2" descr="Brain-i-Nets Logo"/>
          <p:cNvPicPr>
            <a:picLocks noChangeAspect="1" noChangeArrowheads="1"/>
          </p:cNvPicPr>
          <p:nvPr/>
        </p:nvPicPr>
        <p:blipFill>
          <a:blip r:embed="rId7" cstate="print"/>
          <a:srcRect/>
          <a:stretch>
            <a:fillRect/>
          </a:stretch>
        </p:blipFill>
        <p:spPr bwMode="auto">
          <a:xfrm>
            <a:off x="596516" y="4797152"/>
            <a:ext cx="1762125" cy="885825"/>
          </a:xfrm>
          <a:prstGeom prst="rect">
            <a:avLst/>
          </a:prstGeom>
          <a:noFill/>
        </p:spPr>
      </p:pic>
      <p:sp>
        <p:nvSpPr>
          <p:cNvPr id="13" name="Text Box 7"/>
          <p:cNvSpPr txBox="1">
            <a:spLocks noChangeArrowheads="1"/>
          </p:cNvSpPr>
          <p:nvPr/>
        </p:nvSpPr>
        <p:spPr bwMode="auto">
          <a:xfrm>
            <a:off x="164468" y="5955667"/>
            <a:ext cx="2600672" cy="523220"/>
          </a:xfrm>
          <a:prstGeom prst="rect">
            <a:avLst/>
          </a:prstGeom>
          <a:solidFill>
            <a:schemeClr val="tx1"/>
          </a:solidFill>
          <a:ln w="73025" cmpd="thickThin" algn="ctr">
            <a:solidFill>
              <a:srgbClr val="0070C0"/>
            </a:solidFill>
            <a:miter lim="800000"/>
            <a:headEnd/>
            <a:tailEnd/>
          </a:ln>
        </p:spPr>
        <p:txBody>
          <a:bodyPr wrap="square">
            <a:spAutoFit/>
          </a:bodyPr>
          <a:lstStyle/>
          <a:p>
            <a:r>
              <a:rPr lang="sv-SE" sz="2800" b="1" dirty="0" smtClean="0">
                <a:solidFill>
                  <a:srgbClr val="0070C0"/>
                </a:solidFill>
                <a:latin typeface="Times New Roman" pitchFamily="18" charset="0"/>
              </a:rPr>
              <a:t>Select-And-Act</a:t>
            </a:r>
          </a:p>
        </p:txBody>
      </p:sp>
      <p:pic>
        <p:nvPicPr>
          <p:cNvPr id="206850" name="Picture 2" descr="http://www.isgtw.org/images/2008/prace_logo.gif"/>
          <p:cNvPicPr>
            <a:picLocks noChangeAspect="1" noChangeArrowheads="1"/>
          </p:cNvPicPr>
          <p:nvPr/>
        </p:nvPicPr>
        <p:blipFill>
          <a:blip r:embed="rId8" cstate="print"/>
          <a:srcRect/>
          <a:stretch>
            <a:fillRect/>
          </a:stretch>
        </p:blipFill>
        <p:spPr bwMode="auto">
          <a:xfrm>
            <a:off x="8003207" y="5975743"/>
            <a:ext cx="1234269" cy="882257"/>
          </a:xfrm>
          <a:prstGeom prst="rect">
            <a:avLst/>
          </a:prstGeom>
          <a:noFill/>
        </p:spPr>
      </p:pic>
      <p:pic>
        <p:nvPicPr>
          <p:cNvPr id="206854" name="Picture 6" descr="http://t2.gstatic.com/images?q=tbn:ANd9GcRCYERv_oro08Lib7TxiRRDWXuZK6saEKKxOcDeZsHu3kpTSRmD"/>
          <p:cNvPicPr>
            <a:picLocks noChangeAspect="1" noChangeArrowheads="1"/>
          </p:cNvPicPr>
          <p:nvPr/>
        </p:nvPicPr>
        <p:blipFill>
          <a:blip r:embed="rId9" cstate="print"/>
          <a:srcRect/>
          <a:stretch>
            <a:fillRect/>
          </a:stretch>
        </p:blipFill>
        <p:spPr bwMode="auto">
          <a:xfrm>
            <a:off x="6455035" y="6041326"/>
            <a:ext cx="1548172" cy="816674"/>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52600" y="2492896"/>
            <a:ext cx="7380287" cy="1139825"/>
          </a:xfrm>
        </p:spPr>
        <p:txBody>
          <a:bodyPr/>
          <a:lstStyle/>
          <a:p>
            <a:r>
              <a:rPr lang="sv-SE" sz="5400" smtClean="0"/>
              <a:t>Thanks </a:t>
            </a:r>
            <a:r>
              <a:rPr lang="sv-SE" sz="5400" dirty="0" smtClean="0"/>
              <a:t>for your attention!</a:t>
            </a:r>
            <a:endParaRPr lang="en-US" sz="5400" dirty="0"/>
          </a:p>
        </p:txBody>
      </p:sp>
      <p:sp>
        <p:nvSpPr>
          <p:cNvPr id="4" name="Footer Placeholder 3"/>
          <p:cNvSpPr>
            <a:spLocks noGrp="1"/>
          </p:cNvSpPr>
          <p:nvPr>
            <p:ph type="ftr" sz="quarter" idx="11"/>
          </p:nvPr>
        </p:nvSpPr>
        <p:spPr/>
        <p:txBody>
          <a:bodyPr/>
          <a:lstStyle/>
          <a:p>
            <a:r>
              <a:rPr lang="en-US" smtClean="0"/>
              <a:t>CNS Stockholm July 25 2011</a:t>
            </a:r>
            <a:endParaRPr lang="sv-SE"/>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Question, outline of talk</a:t>
            </a:r>
            <a:endParaRPr lang="en-US" dirty="0"/>
          </a:p>
        </p:txBody>
      </p:sp>
      <p:sp>
        <p:nvSpPr>
          <p:cNvPr id="3" name="Content Placeholder 2"/>
          <p:cNvSpPr>
            <a:spLocks noGrp="1"/>
          </p:cNvSpPr>
          <p:nvPr>
            <p:ph idx="1"/>
          </p:nvPr>
        </p:nvSpPr>
        <p:spPr>
          <a:xfrm>
            <a:off x="495300" y="1412776"/>
            <a:ext cx="8915400" cy="4895949"/>
          </a:xfrm>
        </p:spPr>
        <p:txBody>
          <a:bodyPr/>
          <a:lstStyle/>
          <a:p>
            <a:pPr lvl="0"/>
            <a:r>
              <a:rPr lang="en-GB" sz="2000" dirty="0" smtClean="0"/>
              <a:t>Can such an recurrent associative “attractor” memory be implemented by a network of real neurons and synapses?</a:t>
            </a:r>
          </a:p>
          <a:p>
            <a:pPr lvl="1"/>
            <a:r>
              <a:rPr lang="en-GB" sz="1800" dirty="0" smtClean="0"/>
              <a:t>If so, what relation to cortical functional architecture and what emergent dynamics?</a:t>
            </a:r>
          </a:p>
          <a:p>
            <a:r>
              <a:rPr lang="en-GB" sz="2200" dirty="0" smtClean="0"/>
              <a:t>Top-down approach, complements data driven</a:t>
            </a:r>
          </a:p>
          <a:p>
            <a:pPr lvl="1"/>
            <a:endParaRPr lang="sv-SE" sz="1800" dirty="0" smtClean="0"/>
          </a:p>
          <a:p>
            <a:r>
              <a:rPr lang="sv-SE" sz="2000" dirty="0" smtClean="0"/>
              <a:t>First simulations early 1980’s</a:t>
            </a:r>
          </a:p>
          <a:p>
            <a:r>
              <a:rPr lang="sv-SE" sz="2000" dirty="0" smtClean="0"/>
              <a:t>First journal publication Lansner and Fransén Network: Comput Neural Syst 1992 </a:t>
            </a:r>
          </a:p>
          <a:p>
            <a:endParaRPr lang="sv-SE" sz="2000" dirty="0" smtClean="0"/>
          </a:p>
          <a:p>
            <a:r>
              <a:rPr lang="sv-SE" sz="2000" dirty="0" smtClean="0"/>
              <a:t>TALK OUTLINE</a:t>
            </a:r>
          </a:p>
          <a:p>
            <a:pPr lvl="1"/>
            <a:r>
              <a:rPr lang="sv-SE" sz="1600" dirty="0" smtClean="0"/>
              <a:t>Model network description</a:t>
            </a:r>
          </a:p>
          <a:p>
            <a:pPr lvl="1"/>
            <a:r>
              <a:rPr lang="sv-SE" sz="1600" dirty="0" smtClean="0"/>
              <a:t>Simulation of basic perceptual and memory function</a:t>
            </a:r>
          </a:p>
          <a:p>
            <a:pPr lvl="1"/>
            <a:r>
              <a:rPr lang="sv-SE" sz="1600" dirty="0" smtClean="0"/>
              <a:t>Spike discharge patterns and population oscillations</a:t>
            </a:r>
          </a:p>
          <a:p>
            <a:pPr lvl="1"/>
            <a:r>
              <a:rPr lang="sv-SE" sz="1600" dirty="0" smtClean="0"/>
              <a:t>Simulation of some basic ”cognitive” functions</a:t>
            </a:r>
            <a:endParaRPr lang="sv-SE" sz="2000" dirty="0" smtClean="0"/>
          </a:p>
          <a:p>
            <a:endParaRPr lang="sv-SE" sz="2000" dirty="0" smtClean="0"/>
          </a:p>
          <a:p>
            <a:pPr>
              <a:buNone/>
            </a:pPr>
            <a:endParaRPr lang="en-US" sz="2000" dirty="0"/>
          </a:p>
        </p:txBody>
      </p:sp>
      <p:sp>
        <p:nvSpPr>
          <p:cNvPr id="4" name="Footer Placeholder 3"/>
          <p:cNvSpPr>
            <a:spLocks noGrp="1"/>
          </p:cNvSpPr>
          <p:nvPr>
            <p:ph type="ftr" sz="quarter" idx="11"/>
          </p:nvPr>
        </p:nvSpPr>
        <p:spPr/>
        <p:txBody>
          <a:bodyPr/>
          <a:lstStyle/>
          <a:p>
            <a:r>
              <a:rPr lang="en-US" smtClean="0"/>
              <a:t>CNS Stockholm July 25 2011</a:t>
            </a:r>
            <a:endParaRPr lang="sv-S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sv-SE" dirty="0" smtClean="0"/>
              <a:t>From conceptual and abstract models to biophysics </a:t>
            </a:r>
            <a:endParaRPr lang="en-US" dirty="0"/>
          </a:p>
        </p:txBody>
      </p:sp>
      <p:sp>
        <p:nvSpPr>
          <p:cNvPr id="14339" name="Content Placeholder 2"/>
          <p:cNvSpPr>
            <a:spLocks noGrp="1"/>
          </p:cNvSpPr>
          <p:nvPr>
            <p:ph idx="1"/>
          </p:nvPr>
        </p:nvSpPr>
        <p:spPr>
          <a:xfrm>
            <a:off x="272480" y="1524002"/>
            <a:ext cx="4845620" cy="4893330"/>
          </a:xfrm>
        </p:spPr>
        <p:txBody>
          <a:bodyPr/>
          <a:lstStyle/>
          <a:p>
            <a:pPr eaLnBrk="1" hangingPunct="1">
              <a:buFont typeface="Arial" charset="0"/>
              <a:buChar char="•"/>
            </a:pPr>
            <a:r>
              <a:rPr lang="sv-SE" sz="2400" dirty="0" smtClean="0">
                <a:latin typeface="Arial" charset="0"/>
                <a:cs typeface="Arial" charset="0"/>
              </a:rPr>
              <a:t>Computational units?</a:t>
            </a:r>
          </a:p>
          <a:p>
            <a:pPr lvl="1" eaLnBrk="1" hangingPunct="1">
              <a:buFont typeface="Arial" charset="0"/>
              <a:buChar char="•"/>
            </a:pPr>
            <a:r>
              <a:rPr lang="sv-SE" sz="2000" dirty="0" smtClean="0">
                <a:latin typeface="Arial" charset="0"/>
                <a:cs typeface="Arial" charset="0"/>
              </a:rPr>
              <a:t>Neuron</a:t>
            </a:r>
          </a:p>
          <a:p>
            <a:pPr lvl="1" eaLnBrk="1" hangingPunct="1">
              <a:buFont typeface="Arial" charset="0"/>
              <a:buChar char="•"/>
            </a:pPr>
            <a:r>
              <a:rPr lang="sv-SE" sz="2000" dirty="0" smtClean="0">
                <a:latin typeface="Arial" charset="0"/>
                <a:cs typeface="Arial" charset="0"/>
              </a:rPr>
              <a:t>Minicolumn</a:t>
            </a:r>
          </a:p>
          <a:p>
            <a:pPr lvl="1" eaLnBrk="1" hangingPunct="1">
              <a:buFont typeface="Arial" charset="0"/>
              <a:buChar char="•"/>
            </a:pPr>
            <a:r>
              <a:rPr lang="sv-SE" sz="2000" dirty="0" smtClean="0">
                <a:latin typeface="Arial" charset="0"/>
                <a:cs typeface="Arial" charset="0"/>
              </a:rPr>
              <a:t>Distributed sub-network</a:t>
            </a:r>
          </a:p>
          <a:p>
            <a:pPr lvl="1" eaLnBrk="1" hangingPunct="1">
              <a:buFont typeface="Arial" charset="0"/>
              <a:buChar char="•"/>
            </a:pPr>
            <a:r>
              <a:rPr lang="sv-SE" sz="2000" dirty="0" smtClean="0">
                <a:latin typeface="Arial" charset="0"/>
                <a:cs typeface="Arial" charset="0"/>
              </a:rPr>
              <a:t>Species differences?</a:t>
            </a:r>
            <a:endParaRPr lang="sv-SE" sz="2400" dirty="0" smtClean="0">
              <a:latin typeface="Arial" charset="0"/>
              <a:cs typeface="Arial" charset="0"/>
            </a:endParaRPr>
          </a:p>
          <a:p>
            <a:pPr eaLnBrk="1" hangingPunct="1">
              <a:buFont typeface="Arial" charset="0"/>
              <a:buChar char="•"/>
            </a:pPr>
            <a:r>
              <a:rPr lang="sv-SE" sz="2400" dirty="0" smtClean="0">
                <a:latin typeface="Arial" charset="0"/>
                <a:cs typeface="Arial" charset="0"/>
              </a:rPr>
              <a:t>Repetitive functional modules?</a:t>
            </a:r>
          </a:p>
          <a:p>
            <a:pPr lvl="1">
              <a:buFont typeface="Arial" charset="0"/>
              <a:buChar char="•"/>
            </a:pPr>
            <a:r>
              <a:rPr lang="sv-SE" sz="1800" dirty="0" smtClean="0">
                <a:latin typeface="Arial" charset="0"/>
                <a:cs typeface="Arial" charset="0"/>
              </a:rPr>
              <a:t>Hyper/Macrocolumns</a:t>
            </a:r>
          </a:p>
          <a:p>
            <a:pPr lvl="1">
              <a:buFont typeface="Arial" charset="0"/>
              <a:buChar char="•"/>
            </a:pPr>
            <a:r>
              <a:rPr lang="sv-SE" sz="1800" dirty="0" smtClean="0">
                <a:latin typeface="Arial" charset="0"/>
                <a:cs typeface="Arial" charset="0"/>
              </a:rPr>
              <a:t>How general?</a:t>
            </a:r>
          </a:p>
        </p:txBody>
      </p:sp>
      <p:sp>
        <p:nvSpPr>
          <p:cNvPr id="14343" name="Footer Placeholder 9"/>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US" dirty="0" smtClean="0">
                <a:cs typeface="Arial" charset="0"/>
              </a:rPr>
              <a:t>CNS Stockholm July 25 2011</a:t>
            </a:r>
            <a:endParaRPr lang="sv-SE" dirty="0">
              <a:cs typeface="Arial" charset="0"/>
            </a:endParaRPr>
          </a:p>
        </p:txBody>
      </p:sp>
      <p:pic>
        <p:nvPicPr>
          <p:cNvPr id="14340" name="Picture 2"/>
          <p:cNvPicPr>
            <a:picLocks noChangeAspect="1" noChangeArrowheads="1"/>
          </p:cNvPicPr>
          <p:nvPr/>
        </p:nvPicPr>
        <p:blipFill>
          <a:blip r:embed="rId3" cstate="print"/>
          <a:srcRect/>
          <a:stretch>
            <a:fillRect/>
          </a:stretch>
        </p:blipFill>
        <p:spPr bwMode="auto">
          <a:xfrm>
            <a:off x="5402647" y="1503040"/>
            <a:ext cx="3906837" cy="2286000"/>
          </a:xfrm>
          <a:prstGeom prst="rect">
            <a:avLst/>
          </a:prstGeom>
          <a:noFill/>
          <a:ln w="9525">
            <a:noFill/>
            <a:miter lim="800000"/>
            <a:headEnd/>
            <a:tailEnd/>
          </a:ln>
        </p:spPr>
      </p:pic>
      <p:pic>
        <p:nvPicPr>
          <p:cNvPr id="14341" name="Picture 2" descr="Hypercolumns"/>
          <p:cNvPicPr>
            <a:picLocks noChangeAspect="1" noChangeArrowheads="1"/>
          </p:cNvPicPr>
          <p:nvPr/>
        </p:nvPicPr>
        <p:blipFill>
          <a:blip r:embed="rId4" cstate="print">
            <a:lum contrast="40000"/>
          </a:blip>
          <a:srcRect/>
          <a:stretch>
            <a:fillRect/>
          </a:stretch>
        </p:blipFill>
        <p:spPr bwMode="auto">
          <a:xfrm>
            <a:off x="6651170" y="3843672"/>
            <a:ext cx="2658314" cy="2753680"/>
          </a:xfrm>
          <a:prstGeom prst="rect">
            <a:avLst/>
          </a:prstGeom>
          <a:noFill/>
          <a:ln w="9525">
            <a:noFill/>
            <a:miter lim="800000"/>
            <a:headEnd/>
            <a:tailEnd/>
          </a:ln>
        </p:spPr>
      </p:pic>
      <p:sp>
        <p:nvSpPr>
          <p:cNvPr id="8" name="TextBox 7"/>
          <p:cNvSpPr txBox="1"/>
          <p:nvPr/>
        </p:nvSpPr>
        <p:spPr>
          <a:xfrm>
            <a:off x="4448944" y="4402849"/>
            <a:ext cx="2340260" cy="646331"/>
          </a:xfrm>
          <a:prstGeom prst="rect">
            <a:avLst/>
          </a:prstGeom>
          <a:noFill/>
        </p:spPr>
        <p:txBody>
          <a:bodyPr wrap="square" rtlCol="0">
            <a:spAutoFit/>
          </a:bodyPr>
          <a:lstStyle/>
          <a:p>
            <a:r>
              <a:rPr lang="sv-SE" dirty="0" smtClean="0">
                <a:latin typeface="Arial" charset="0"/>
              </a:rPr>
              <a:t>Hubel and Wiesel icecube V1 model</a:t>
            </a:r>
            <a:endParaRPr lang="en-US" dirty="0"/>
          </a:p>
        </p:txBody>
      </p:sp>
      <p:sp>
        <p:nvSpPr>
          <p:cNvPr id="9" name="TextBox 8"/>
          <p:cNvSpPr txBox="1"/>
          <p:nvPr/>
        </p:nvSpPr>
        <p:spPr>
          <a:xfrm>
            <a:off x="6537176" y="3320988"/>
            <a:ext cx="1368152" cy="369332"/>
          </a:xfrm>
          <a:prstGeom prst="rect">
            <a:avLst/>
          </a:prstGeom>
          <a:noFill/>
        </p:spPr>
        <p:txBody>
          <a:bodyPr wrap="square" rtlCol="0">
            <a:spAutoFit/>
          </a:bodyPr>
          <a:lstStyle/>
          <a:p>
            <a:r>
              <a:rPr lang="sv-SE" sz="900" dirty="0" smtClean="0">
                <a:solidFill>
                  <a:srgbClr val="3366FF"/>
                </a:solidFill>
              </a:rPr>
              <a:t>Peters and Sethares 1997</a:t>
            </a:r>
            <a:endParaRPr lang="en-US" sz="900" dirty="0">
              <a:solidFill>
                <a:srgbClr val="3366FF"/>
              </a:solidFill>
            </a:endParaRPr>
          </a:p>
        </p:txBody>
      </p:sp>
      <p:sp>
        <p:nvSpPr>
          <p:cNvPr id="10" name="TextBox 9"/>
          <p:cNvSpPr txBox="1"/>
          <p:nvPr/>
        </p:nvSpPr>
        <p:spPr>
          <a:xfrm>
            <a:off x="8013341" y="3152001"/>
            <a:ext cx="1060481" cy="369332"/>
          </a:xfrm>
          <a:prstGeom prst="rect">
            <a:avLst/>
          </a:prstGeom>
          <a:noFill/>
        </p:spPr>
        <p:txBody>
          <a:bodyPr wrap="square" rtlCol="0">
            <a:spAutoFit/>
          </a:bodyPr>
          <a:lstStyle/>
          <a:p>
            <a:r>
              <a:rPr lang="sv-SE" sz="900" dirty="0" smtClean="0">
                <a:solidFill>
                  <a:srgbClr val="3366FF"/>
                </a:solidFill>
              </a:rPr>
              <a:t>Yoshimura and Callaway 2005</a:t>
            </a:r>
            <a:endParaRPr lang="en-US" sz="900" dirty="0">
              <a:solidFill>
                <a:srgbClr val="3366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339">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339">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339">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34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a:xfrm>
            <a:off x="1281114" y="115888"/>
            <a:ext cx="7343775" cy="901700"/>
          </a:xfrm>
        </p:spPr>
        <p:txBody>
          <a:bodyPr rtlCol="0">
            <a:normAutofit fontScale="90000"/>
          </a:bodyPr>
          <a:lstStyle/>
          <a:p>
            <a:pPr eaLnBrk="1" fontAlgn="auto" hangingPunct="1">
              <a:spcAft>
                <a:spcPts val="0"/>
              </a:spcAft>
              <a:defRPr/>
            </a:pPr>
            <a:r>
              <a:rPr lang="en-US" dirty="0" smtClean="0"/>
              <a:t>A layer 2/3 cortex model</a:t>
            </a:r>
            <a:br>
              <a:rPr lang="en-US" dirty="0" smtClean="0"/>
            </a:br>
            <a:r>
              <a:rPr lang="en-US" sz="3100" dirty="0" smtClean="0"/>
              <a:t> Microcircuit layout “</a:t>
            </a:r>
            <a:r>
              <a:rPr lang="en-US" sz="3100" dirty="0" err="1" smtClean="0"/>
              <a:t>Icecube</a:t>
            </a:r>
            <a:r>
              <a:rPr lang="en-US" sz="3100" dirty="0" smtClean="0"/>
              <a:t> - Potts” like</a:t>
            </a:r>
            <a:endParaRPr lang="en-US" sz="2800" dirty="0" smtClean="0"/>
          </a:p>
        </p:txBody>
      </p:sp>
      <p:sp>
        <p:nvSpPr>
          <p:cNvPr id="14339" name="Rectangle 3"/>
          <p:cNvSpPr>
            <a:spLocks noGrp="1" noChangeArrowheads="1"/>
          </p:cNvSpPr>
          <p:nvPr>
            <p:ph idx="1"/>
          </p:nvPr>
        </p:nvSpPr>
        <p:spPr>
          <a:xfrm>
            <a:off x="1244588" y="4149727"/>
            <a:ext cx="8316913" cy="2214563"/>
          </a:xfrm>
        </p:spPr>
        <p:txBody>
          <a:bodyPr/>
          <a:lstStyle/>
          <a:p>
            <a:pPr eaLnBrk="1" hangingPunct="1">
              <a:lnSpc>
                <a:spcPct val="80000"/>
              </a:lnSpc>
            </a:pPr>
            <a:r>
              <a:rPr lang="en-US" sz="1800" dirty="0" smtClean="0">
                <a:sym typeface="Wingdings" pitchFamily="2" charset="2"/>
              </a:rPr>
              <a:t>Minicolumns/local sub-networks with</a:t>
            </a:r>
            <a:endParaRPr lang="en-US" sz="1800" dirty="0" smtClean="0"/>
          </a:p>
          <a:p>
            <a:pPr lvl="1" eaLnBrk="1" hangingPunct="1">
              <a:lnSpc>
                <a:spcPct val="80000"/>
              </a:lnSpc>
            </a:pPr>
            <a:r>
              <a:rPr lang="en-US" sz="1400" dirty="0" smtClean="0"/>
              <a:t>30 pyramidal cells, connected 25%</a:t>
            </a:r>
          </a:p>
          <a:p>
            <a:pPr lvl="1" eaLnBrk="1" hangingPunct="1">
              <a:lnSpc>
                <a:spcPct val="80000"/>
              </a:lnSpc>
            </a:pPr>
            <a:r>
              <a:rPr lang="en-US" sz="1400" dirty="0" smtClean="0"/>
              <a:t>2 dendritic targeting, vertically projecting inhibitory interneurons</a:t>
            </a:r>
          </a:p>
          <a:p>
            <a:pPr lvl="2">
              <a:lnSpc>
                <a:spcPct val="80000"/>
              </a:lnSpc>
            </a:pPr>
            <a:r>
              <a:rPr lang="en-US" sz="1000" dirty="0" smtClean="0"/>
              <a:t>RSNP, e.g. Double bouquet</a:t>
            </a:r>
          </a:p>
          <a:p>
            <a:pPr eaLnBrk="1" hangingPunct="1">
              <a:lnSpc>
                <a:spcPct val="80000"/>
              </a:lnSpc>
            </a:pPr>
            <a:r>
              <a:rPr lang="sv-SE" sz="1800" dirty="0" smtClean="0"/>
              <a:t>Hypercolumns (soft WTA modules) with</a:t>
            </a:r>
          </a:p>
          <a:p>
            <a:pPr lvl="1" eaLnBrk="1" hangingPunct="1">
              <a:lnSpc>
                <a:spcPct val="80000"/>
              </a:lnSpc>
            </a:pPr>
            <a:r>
              <a:rPr lang="sv-SE" sz="1400" dirty="0" smtClean="0"/>
              <a:t>Pool of Basket cells</a:t>
            </a:r>
          </a:p>
          <a:p>
            <a:pPr lvl="1" eaLnBrk="1" hangingPunct="1">
              <a:lnSpc>
                <a:spcPct val="80000"/>
              </a:lnSpc>
            </a:pPr>
            <a:r>
              <a:rPr lang="en-US" sz="1400" dirty="0" err="1" smtClean="0"/>
              <a:t>Martinotti</a:t>
            </a:r>
            <a:r>
              <a:rPr lang="en-US" sz="1400" dirty="0" smtClean="0"/>
              <a:t> cells, with facilitating synapses from pyramidal cells</a:t>
            </a:r>
            <a:endParaRPr lang="en-US" sz="1600" dirty="0" smtClean="0"/>
          </a:p>
          <a:p>
            <a:pPr lvl="1" eaLnBrk="1" hangingPunct="1">
              <a:lnSpc>
                <a:spcPct val="80000"/>
              </a:lnSpc>
            </a:pPr>
            <a:r>
              <a:rPr lang="sv-SE" sz="1400" dirty="0" smtClean="0"/>
              <a:t>Large models: 100 minicolumns, 200 basket + Martinotti cells per hypercolumn</a:t>
            </a:r>
          </a:p>
          <a:p>
            <a:pPr eaLnBrk="1" hangingPunct="1">
              <a:lnSpc>
                <a:spcPct val="80000"/>
              </a:lnSpc>
            </a:pPr>
            <a:r>
              <a:rPr lang="sv-SE" sz="1800" dirty="0" smtClean="0"/>
              <a:t>Currently rudimentary layers 4 and 5</a:t>
            </a:r>
            <a:endParaRPr lang="en-US" sz="1800" dirty="0" smtClean="0"/>
          </a:p>
        </p:txBody>
      </p:sp>
      <p:grpSp>
        <p:nvGrpSpPr>
          <p:cNvPr id="2" name="Group 4"/>
          <p:cNvGrpSpPr>
            <a:grpSpLocks noChangeAspect="1"/>
          </p:cNvGrpSpPr>
          <p:nvPr/>
        </p:nvGrpSpPr>
        <p:grpSpPr bwMode="auto">
          <a:xfrm>
            <a:off x="1908164" y="1016000"/>
            <a:ext cx="6019800" cy="3289300"/>
            <a:chOff x="960" y="1560"/>
            <a:chExt cx="9480" cy="5180"/>
          </a:xfrm>
        </p:grpSpPr>
        <p:sp>
          <p:nvSpPr>
            <p:cNvPr id="14344" name="AutoShape 5"/>
            <p:cNvSpPr>
              <a:spLocks noChangeAspect="1" noChangeArrowheads="1"/>
            </p:cNvSpPr>
            <p:nvPr/>
          </p:nvSpPr>
          <p:spPr bwMode="auto">
            <a:xfrm>
              <a:off x="960" y="1560"/>
              <a:ext cx="9480" cy="5180"/>
            </a:xfrm>
            <a:prstGeom prst="rect">
              <a:avLst/>
            </a:prstGeom>
            <a:noFill/>
            <a:ln w="9525">
              <a:noFill/>
              <a:miter lim="800000"/>
              <a:headEnd/>
              <a:tailEnd/>
            </a:ln>
          </p:spPr>
          <p:txBody>
            <a:bodyPr/>
            <a:lstStyle/>
            <a:p>
              <a:endParaRPr lang="en-US"/>
            </a:p>
          </p:txBody>
        </p:sp>
        <p:sp>
          <p:nvSpPr>
            <p:cNvPr id="14345" name="Text Box 6"/>
            <p:cNvSpPr txBox="1">
              <a:spLocks noChangeArrowheads="1"/>
            </p:cNvSpPr>
            <p:nvPr/>
          </p:nvSpPr>
          <p:spPr bwMode="auto">
            <a:xfrm>
              <a:off x="2160" y="6160"/>
              <a:ext cx="2260" cy="580"/>
            </a:xfrm>
            <a:prstGeom prst="rect">
              <a:avLst/>
            </a:prstGeom>
            <a:noFill/>
            <a:ln w="9525">
              <a:noFill/>
              <a:miter lim="800000"/>
              <a:headEnd/>
              <a:tailEnd/>
            </a:ln>
          </p:spPr>
          <p:txBody>
            <a:bodyPr/>
            <a:lstStyle/>
            <a:p>
              <a:r>
                <a:rPr lang="en-US" altLang="ja-JP" sz="1000" baseline="30000">
                  <a:latin typeface="Times New Roman" pitchFamily="18" charset="0"/>
                  <a:ea typeface="ＭＳ 明朝" pitchFamily="49" charset="-128"/>
                </a:rPr>
                <a:t>1</a:t>
              </a:r>
              <a:r>
                <a:rPr lang="en-US" altLang="ja-JP" sz="1000" b="1">
                  <a:latin typeface="Times New Roman" pitchFamily="18" charset="0"/>
                  <a:ea typeface="ＭＳ 明朝" pitchFamily="49" charset="-128"/>
                </a:rPr>
                <a:t>17% 2.5 mV</a:t>
              </a:r>
              <a:endParaRPr lang="en-US"/>
            </a:p>
          </p:txBody>
        </p:sp>
        <p:sp>
          <p:nvSpPr>
            <p:cNvPr id="14346" name="Text Box 7"/>
            <p:cNvSpPr txBox="1">
              <a:spLocks noChangeArrowheads="1"/>
            </p:cNvSpPr>
            <p:nvPr/>
          </p:nvSpPr>
          <p:spPr bwMode="auto">
            <a:xfrm>
              <a:off x="8100" y="6122"/>
              <a:ext cx="2060" cy="618"/>
            </a:xfrm>
            <a:prstGeom prst="rect">
              <a:avLst/>
            </a:prstGeom>
            <a:noFill/>
            <a:ln w="9525">
              <a:noFill/>
              <a:miter lim="800000"/>
              <a:headEnd/>
              <a:tailEnd/>
            </a:ln>
          </p:spPr>
          <p:txBody>
            <a:bodyPr/>
            <a:lstStyle/>
            <a:p>
              <a:r>
                <a:rPr lang="en-US" altLang="ja-JP" sz="1000" baseline="30000">
                  <a:latin typeface="Times New Roman" pitchFamily="18" charset="0"/>
                  <a:ea typeface="ＭＳ 明朝" pitchFamily="49" charset="-128"/>
                </a:rPr>
                <a:t>2</a:t>
              </a:r>
              <a:r>
                <a:rPr lang="en-US" altLang="ja-JP" sz="1000" b="1">
                  <a:latin typeface="Times New Roman" pitchFamily="18" charset="0"/>
                  <a:ea typeface="ＭＳ 明朝" pitchFamily="49" charset="-128"/>
                </a:rPr>
                <a:t>30% 0.30 mV</a:t>
              </a:r>
              <a:endParaRPr lang="en-US"/>
            </a:p>
          </p:txBody>
        </p:sp>
        <p:grpSp>
          <p:nvGrpSpPr>
            <p:cNvPr id="3" name="Group 8"/>
            <p:cNvGrpSpPr>
              <a:grpSpLocks/>
            </p:cNvGrpSpPr>
            <p:nvPr/>
          </p:nvGrpSpPr>
          <p:grpSpPr bwMode="auto">
            <a:xfrm>
              <a:off x="1120" y="1895"/>
              <a:ext cx="9200" cy="4080"/>
              <a:chOff x="980" y="1895"/>
              <a:chExt cx="9160" cy="4080"/>
            </a:xfrm>
          </p:grpSpPr>
          <p:sp>
            <p:nvSpPr>
              <p:cNvPr id="14396" name="Rectangle 9"/>
              <p:cNvSpPr>
                <a:spLocks noChangeArrowheads="1"/>
              </p:cNvSpPr>
              <p:nvPr/>
            </p:nvSpPr>
            <p:spPr bwMode="auto">
              <a:xfrm>
                <a:off x="7960" y="1895"/>
                <a:ext cx="2180" cy="4080"/>
              </a:xfrm>
              <a:prstGeom prst="rect">
                <a:avLst/>
              </a:prstGeom>
              <a:solidFill>
                <a:srgbClr val="DDDDDD"/>
              </a:solidFill>
              <a:ln w="9525">
                <a:noFill/>
                <a:miter lim="800000"/>
                <a:headEnd/>
                <a:tailEnd/>
              </a:ln>
            </p:spPr>
            <p:txBody>
              <a:bodyPr/>
              <a:lstStyle/>
              <a:p>
                <a:endParaRPr lang="en-US"/>
              </a:p>
            </p:txBody>
          </p:sp>
          <p:sp>
            <p:nvSpPr>
              <p:cNvPr id="14397" name="Rectangle 10"/>
              <p:cNvSpPr>
                <a:spLocks noChangeArrowheads="1"/>
              </p:cNvSpPr>
              <p:nvPr/>
            </p:nvSpPr>
            <p:spPr bwMode="auto">
              <a:xfrm>
                <a:off x="3340" y="1895"/>
                <a:ext cx="4520" cy="4080"/>
              </a:xfrm>
              <a:prstGeom prst="rect">
                <a:avLst/>
              </a:prstGeom>
              <a:solidFill>
                <a:srgbClr val="DDDDDD"/>
              </a:solidFill>
              <a:ln w="9525">
                <a:noFill/>
                <a:miter lim="800000"/>
                <a:headEnd/>
                <a:tailEnd/>
              </a:ln>
            </p:spPr>
            <p:txBody>
              <a:bodyPr/>
              <a:lstStyle/>
              <a:p>
                <a:endParaRPr lang="en-US"/>
              </a:p>
            </p:txBody>
          </p:sp>
          <p:sp>
            <p:nvSpPr>
              <p:cNvPr id="14398" name="Rectangle 11"/>
              <p:cNvSpPr>
                <a:spLocks noChangeArrowheads="1"/>
              </p:cNvSpPr>
              <p:nvPr/>
            </p:nvSpPr>
            <p:spPr bwMode="auto">
              <a:xfrm>
                <a:off x="980" y="1895"/>
                <a:ext cx="2260" cy="4080"/>
              </a:xfrm>
              <a:prstGeom prst="rect">
                <a:avLst/>
              </a:prstGeom>
              <a:solidFill>
                <a:srgbClr val="DDDDDD"/>
              </a:solidFill>
              <a:ln w="9525">
                <a:noFill/>
                <a:miter lim="800000"/>
                <a:headEnd/>
                <a:tailEnd/>
              </a:ln>
            </p:spPr>
            <p:txBody>
              <a:bodyPr/>
              <a:lstStyle/>
              <a:p>
                <a:endParaRPr lang="en-US"/>
              </a:p>
            </p:txBody>
          </p:sp>
        </p:grpSp>
        <p:sp>
          <p:nvSpPr>
            <p:cNvPr id="14348" name="Rectangle 12"/>
            <p:cNvSpPr>
              <a:spLocks noChangeArrowheads="1"/>
            </p:cNvSpPr>
            <p:nvPr/>
          </p:nvSpPr>
          <p:spPr bwMode="auto">
            <a:xfrm>
              <a:off x="1220" y="2080"/>
              <a:ext cx="1040" cy="3740"/>
            </a:xfrm>
            <a:prstGeom prst="rect">
              <a:avLst/>
            </a:prstGeom>
            <a:solidFill>
              <a:srgbClr val="969696"/>
            </a:solidFill>
            <a:ln w="9525">
              <a:noFill/>
              <a:miter lim="800000"/>
              <a:headEnd/>
              <a:tailEnd/>
            </a:ln>
          </p:spPr>
          <p:txBody>
            <a:bodyPr/>
            <a:lstStyle/>
            <a:p>
              <a:endParaRPr lang="en-US"/>
            </a:p>
          </p:txBody>
        </p:sp>
        <p:sp>
          <p:nvSpPr>
            <p:cNvPr id="14349" name="Rectangle 13"/>
            <p:cNvSpPr>
              <a:spLocks noChangeArrowheads="1"/>
            </p:cNvSpPr>
            <p:nvPr/>
          </p:nvSpPr>
          <p:spPr bwMode="auto">
            <a:xfrm>
              <a:off x="9160" y="2080"/>
              <a:ext cx="1040" cy="3740"/>
            </a:xfrm>
            <a:prstGeom prst="rect">
              <a:avLst/>
            </a:prstGeom>
            <a:solidFill>
              <a:srgbClr val="969696"/>
            </a:solidFill>
            <a:ln w="9525">
              <a:noFill/>
              <a:miter lim="800000"/>
              <a:headEnd/>
              <a:tailEnd/>
            </a:ln>
          </p:spPr>
          <p:txBody>
            <a:bodyPr/>
            <a:lstStyle/>
            <a:p>
              <a:endParaRPr lang="en-US"/>
            </a:p>
          </p:txBody>
        </p:sp>
        <p:sp>
          <p:nvSpPr>
            <p:cNvPr id="14350" name="Rectangle 14"/>
            <p:cNvSpPr>
              <a:spLocks noChangeArrowheads="1"/>
            </p:cNvSpPr>
            <p:nvPr/>
          </p:nvSpPr>
          <p:spPr bwMode="auto">
            <a:xfrm>
              <a:off x="3620" y="2080"/>
              <a:ext cx="1040" cy="3740"/>
            </a:xfrm>
            <a:prstGeom prst="rect">
              <a:avLst/>
            </a:prstGeom>
            <a:solidFill>
              <a:srgbClr val="969696"/>
            </a:solidFill>
            <a:ln w="9525">
              <a:noFill/>
              <a:miter lim="800000"/>
              <a:headEnd/>
              <a:tailEnd/>
            </a:ln>
          </p:spPr>
          <p:txBody>
            <a:bodyPr/>
            <a:lstStyle/>
            <a:p>
              <a:endParaRPr lang="en-US"/>
            </a:p>
          </p:txBody>
        </p:sp>
        <p:sp>
          <p:nvSpPr>
            <p:cNvPr id="14351" name="Oval 15"/>
            <p:cNvSpPr>
              <a:spLocks noChangeArrowheads="1"/>
            </p:cNvSpPr>
            <p:nvPr/>
          </p:nvSpPr>
          <p:spPr bwMode="auto">
            <a:xfrm>
              <a:off x="3860" y="4180"/>
              <a:ext cx="480" cy="780"/>
            </a:xfrm>
            <a:prstGeom prst="ellipse">
              <a:avLst/>
            </a:prstGeom>
            <a:noFill/>
            <a:ln w="19050">
              <a:solidFill>
                <a:srgbClr val="FF0000"/>
              </a:solidFill>
              <a:round/>
              <a:headEnd/>
              <a:tailEnd/>
            </a:ln>
          </p:spPr>
          <p:txBody>
            <a:bodyPr/>
            <a:lstStyle/>
            <a:p>
              <a:endParaRPr lang="en-US"/>
            </a:p>
          </p:txBody>
        </p:sp>
        <p:sp>
          <p:nvSpPr>
            <p:cNvPr id="14352" name="Oval 16"/>
            <p:cNvSpPr>
              <a:spLocks noChangeArrowheads="1"/>
            </p:cNvSpPr>
            <p:nvPr/>
          </p:nvSpPr>
          <p:spPr bwMode="auto">
            <a:xfrm>
              <a:off x="4240" y="4360"/>
              <a:ext cx="160" cy="160"/>
            </a:xfrm>
            <a:prstGeom prst="ellipse">
              <a:avLst/>
            </a:prstGeom>
            <a:solidFill>
              <a:srgbClr val="FF0000"/>
            </a:solidFill>
            <a:ln w="9525">
              <a:solidFill>
                <a:srgbClr val="FF0000"/>
              </a:solidFill>
              <a:round/>
              <a:headEnd/>
              <a:tailEnd/>
            </a:ln>
          </p:spPr>
          <p:txBody>
            <a:bodyPr/>
            <a:lstStyle/>
            <a:p>
              <a:endParaRPr lang="en-US"/>
            </a:p>
          </p:txBody>
        </p:sp>
        <p:sp>
          <p:nvSpPr>
            <p:cNvPr id="14353" name="AutoShape 17"/>
            <p:cNvSpPr>
              <a:spLocks noChangeArrowheads="1"/>
            </p:cNvSpPr>
            <p:nvPr/>
          </p:nvSpPr>
          <p:spPr bwMode="auto">
            <a:xfrm>
              <a:off x="1358" y="3422"/>
              <a:ext cx="662" cy="940"/>
            </a:xfrm>
            <a:prstGeom prst="triangle">
              <a:avLst>
                <a:gd name="adj" fmla="val 50000"/>
              </a:avLst>
            </a:prstGeom>
            <a:solidFill>
              <a:srgbClr val="FF0000"/>
            </a:solidFill>
            <a:ln w="9525">
              <a:solidFill>
                <a:srgbClr val="FF0000"/>
              </a:solidFill>
              <a:miter lim="800000"/>
              <a:headEnd/>
              <a:tailEnd/>
            </a:ln>
          </p:spPr>
          <p:txBody>
            <a:bodyPr/>
            <a:lstStyle/>
            <a:p>
              <a:endParaRPr lang="en-US"/>
            </a:p>
          </p:txBody>
        </p:sp>
        <p:sp>
          <p:nvSpPr>
            <p:cNvPr id="14354" name="AutoShape 18"/>
            <p:cNvSpPr>
              <a:spLocks noChangeArrowheads="1"/>
            </p:cNvSpPr>
            <p:nvPr/>
          </p:nvSpPr>
          <p:spPr bwMode="auto">
            <a:xfrm>
              <a:off x="1275" y="2361"/>
              <a:ext cx="272" cy="681"/>
            </a:xfrm>
            <a:prstGeom prst="diamond">
              <a:avLst/>
            </a:prstGeom>
            <a:solidFill>
              <a:srgbClr val="0000FF"/>
            </a:solidFill>
            <a:ln w="9525">
              <a:solidFill>
                <a:srgbClr val="0000FF"/>
              </a:solidFill>
              <a:miter lim="800000"/>
              <a:headEnd/>
              <a:tailEnd/>
            </a:ln>
          </p:spPr>
          <p:txBody>
            <a:bodyPr/>
            <a:lstStyle/>
            <a:p>
              <a:endParaRPr lang="en-US"/>
            </a:p>
          </p:txBody>
        </p:sp>
        <p:sp>
          <p:nvSpPr>
            <p:cNvPr id="14355" name="Line 19"/>
            <p:cNvSpPr>
              <a:spLocks noChangeShapeType="1"/>
            </p:cNvSpPr>
            <p:nvPr/>
          </p:nvSpPr>
          <p:spPr bwMode="auto">
            <a:xfrm>
              <a:off x="1407" y="2942"/>
              <a:ext cx="0" cy="960"/>
            </a:xfrm>
            <a:prstGeom prst="line">
              <a:avLst/>
            </a:prstGeom>
            <a:noFill/>
            <a:ln w="19050">
              <a:solidFill>
                <a:srgbClr val="0000FF"/>
              </a:solidFill>
              <a:round/>
              <a:headEnd/>
              <a:tailEnd/>
            </a:ln>
          </p:spPr>
          <p:txBody>
            <a:bodyPr/>
            <a:lstStyle/>
            <a:p>
              <a:endParaRPr lang="en-US"/>
            </a:p>
          </p:txBody>
        </p:sp>
        <p:sp>
          <p:nvSpPr>
            <p:cNvPr id="14356" name="Oval 20"/>
            <p:cNvSpPr>
              <a:spLocks noChangeArrowheads="1"/>
            </p:cNvSpPr>
            <p:nvPr/>
          </p:nvSpPr>
          <p:spPr bwMode="auto">
            <a:xfrm>
              <a:off x="1347" y="3862"/>
              <a:ext cx="140" cy="140"/>
            </a:xfrm>
            <a:prstGeom prst="ellipse">
              <a:avLst/>
            </a:prstGeom>
            <a:solidFill>
              <a:srgbClr val="0000FF"/>
            </a:solidFill>
            <a:ln w="9525">
              <a:solidFill>
                <a:srgbClr val="0000FF"/>
              </a:solidFill>
              <a:round/>
              <a:headEnd/>
              <a:tailEnd/>
            </a:ln>
          </p:spPr>
          <p:txBody>
            <a:bodyPr/>
            <a:lstStyle/>
            <a:p>
              <a:endParaRPr lang="en-US"/>
            </a:p>
          </p:txBody>
        </p:sp>
        <p:sp>
          <p:nvSpPr>
            <p:cNvPr id="14357" name="AutoShape 21"/>
            <p:cNvSpPr>
              <a:spLocks noChangeArrowheads="1"/>
            </p:cNvSpPr>
            <p:nvPr/>
          </p:nvSpPr>
          <p:spPr bwMode="auto">
            <a:xfrm>
              <a:off x="9262" y="3421"/>
              <a:ext cx="662" cy="940"/>
            </a:xfrm>
            <a:prstGeom prst="triangle">
              <a:avLst>
                <a:gd name="adj" fmla="val 50000"/>
              </a:avLst>
            </a:prstGeom>
            <a:solidFill>
              <a:srgbClr val="FF0000"/>
            </a:solidFill>
            <a:ln w="9525">
              <a:solidFill>
                <a:srgbClr val="FF0000"/>
              </a:solidFill>
              <a:miter lim="800000"/>
              <a:headEnd/>
              <a:tailEnd/>
            </a:ln>
          </p:spPr>
          <p:txBody>
            <a:bodyPr/>
            <a:lstStyle/>
            <a:p>
              <a:endParaRPr lang="en-US"/>
            </a:p>
          </p:txBody>
        </p:sp>
        <p:sp>
          <p:nvSpPr>
            <p:cNvPr id="14358" name="AutoShape 22"/>
            <p:cNvSpPr>
              <a:spLocks noChangeArrowheads="1"/>
            </p:cNvSpPr>
            <p:nvPr/>
          </p:nvSpPr>
          <p:spPr bwMode="auto">
            <a:xfrm>
              <a:off x="9202" y="2360"/>
              <a:ext cx="272" cy="681"/>
            </a:xfrm>
            <a:prstGeom prst="diamond">
              <a:avLst/>
            </a:prstGeom>
            <a:solidFill>
              <a:srgbClr val="0000FF"/>
            </a:solidFill>
            <a:ln w="9525">
              <a:solidFill>
                <a:srgbClr val="0000FF"/>
              </a:solidFill>
              <a:miter lim="800000"/>
              <a:headEnd/>
              <a:tailEnd/>
            </a:ln>
          </p:spPr>
          <p:txBody>
            <a:bodyPr/>
            <a:lstStyle/>
            <a:p>
              <a:endParaRPr lang="en-US"/>
            </a:p>
          </p:txBody>
        </p:sp>
        <p:sp>
          <p:nvSpPr>
            <p:cNvPr id="14359" name="Line 23"/>
            <p:cNvSpPr>
              <a:spLocks noChangeShapeType="1"/>
            </p:cNvSpPr>
            <p:nvPr/>
          </p:nvSpPr>
          <p:spPr bwMode="auto">
            <a:xfrm>
              <a:off x="9334" y="2941"/>
              <a:ext cx="1" cy="960"/>
            </a:xfrm>
            <a:prstGeom prst="line">
              <a:avLst/>
            </a:prstGeom>
            <a:noFill/>
            <a:ln w="19050">
              <a:solidFill>
                <a:srgbClr val="0000FF"/>
              </a:solidFill>
              <a:round/>
              <a:headEnd/>
              <a:tailEnd/>
            </a:ln>
          </p:spPr>
          <p:txBody>
            <a:bodyPr/>
            <a:lstStyle/>
            <a:p>
              <a:endParaRPr lang="en-US"/>
            </a:p>
          </p:txBody>
        </p:sp>
        <p:sp>
          <p:nvSpPr>
            <p:cNvPr id="14360" name="Oval 24"/>
            <p:cNvSpPr>
              <a:spLocks noChangeArrowheads="1"/>
            </p:cNvSpPr>
            <p:nvPr/>
          </p:nvSpPr>
          <p:spPr bwMode="auto">
            <a:xfrm>
              <a:off x="9274" y="3861"/>
              <a:ext cx="140" cy="140"/>
            </a:xfrm>
            <a:prstGeom prst="ellipse">
              <a:avLst/>
            </a:prstGeom>
            <a:solidFill>
              <a:srgbClr val="0000FF"/>
            </a:solidFill>
            <a:ln w="9525">
              <a:solidFill>
                <a:srgbClr val="0000FF"/>
              </a:solidFill>
              <a:round/>
              <a:headEnd/>
              <a:tailEnd/>
            </a:ln>
          </p:spPr>
          <p:txBody>
            <a:bodyPr/>
            <a:lstStyle/>
            <a:p>
              <a:endParaRPr lang="en-US"/>
            </a:p>
          </p:txBody>
        </p:sp>
        <p:sp>
          <p:nvSpPr>
            <p:cNvPr id="14361" name="AutoShape 25"/>
            <p:cNvSpPr>
              <a:spLocks noChangeArrowheads="1"/>
            </p:cNvSpPr>
            <p:nvPr/>
          </p:nvSpPr>
          <p:spPr bwMode="auto">
            <a:xfrm>
              <a:off x="3783" y="3422"/>
              <a:ext cx="662" cy="940"/>
            </a:xfrm>
            <a:prstGeom prst="triangle">
              <a:avLst>
                <a:gd name="adj" fmla="val 50000"/>
              </a:avLst>
            </a:prstGeom>
            <a:solidFill>
              <a:srgbClr val="FF0000"/>
            </a:solidFill>
            <a:ln w="9525">
              <a:solidFill>
                <a:srgbClr val="FF0000"/>
              </a:solidFill>
              <a:miter lim="800000"/>
              <a:headEnd/>
              <a:tailEnd/>
            </a:ln>
          </p:spPr>
          <p:txBody>
            <a:bodyPr/>
            <a:lstStyle/>
            <a:p>
              <a:endParaRPr lang="en-US"/>
            </a:p>
          </p:txBody>
        </p:sp>
        <p:sp>
          <p:nvSpPr>
            <p:cNvPr id="14362" name="AutoShape 26"/>
            <p:cNvSpPr>
              <a:spLocks noChangeArrowheads="1"/>
            </p:cNvSpPr>
            <p:nvPr/>
          </p:nvSpPr>
          <p:spPr bwMode="auto">
            <a:xfrm>
              <a:off x="3700" y="2361"/>
              <a:ext cx="272" cy="681"/>
            </a:xfrm>
            <a:prstGeom prst="diamond">
              <a:avLst/>
            </a:prstGeom>
            <a:solidFill>
              <a:srgbClr val="0000FF"/>
            </a:solidFill>
            <a:ln w="9525">
              <a:solidFill>
                <a:srgbClr val="0000FF"/>
              </a:solidFill>
              <a:miter lim="800000"/>
              <a:headEnd/>
              <a:tailEnd/>
            </a:ln>
          </p:spPr>
          <p:txBody>
            <a:bodyPr/>
            <a:lstStyle/>
            <a:p>
              <a:endParaRPr lang="en-US"/>
            </a:p>
          </p:txBody>
        </p:sp>
        <p:sp>
          <p:nvSpPr>
            <p:cNvPr id="14363" name="Line 27"/>
            <p:cNvSpPr>
              <a:spLocks noChangeShapeType="1"/>
            </p:cNvSpPr>
            <p:nvPr/>
          </p:nvSpPr>
          <p:spPr bwMode="auto">
            <a:xfrm>
              <a:off x="3832" y="2942"/>
              <a:ext cx="0" cy="960"/>
            </a:xfrm>
            <a:prstGeom prst="line">
              <a:avLst/>
            </a:prstGeom>
            <a:noFill/>
            <a:ln w="19050">
              <a:solidFill>
                <a:srgbClr val="0000FF"/>
              </a:solidFill>
              <a:round/>
              <a:headEnd/>
              <a:tailEnd/>
            </a:ln>
          </p:spPr>
          <p:txBody>
            <a:bodyPr/>
            <a:lstStyle/>
            <a:p>
              <a:endParaRPr lang="en-US"/>
            </a:p>
          </p:txBody>
        </p:sp>
        <p:sp>
          <p:nvSpPr>
            <p:cNvPr id="14364" name="Oval 28"/>
            <p:cNvSpPr>
              <a:spLocks noChangeArrowheads="1"/>
            </p:cNvSpPr>
            <p:nvPr/>
          </p:nvSpPr>
          <p:spPr bwMode="auto">
            <a:xfrm>
              <a:off x="3772" y="3862"/>
              <a:ext cx="140" cy="140"/>
            </a:xfrm>
            <a:prstGeom prst="ellipse">
              <a:avLst/>
            </a:prstGeom>
            <a:solidFill>
              <a:srgbClr val="0000FF"/>
            </a:solidFill>
            <a:ln w="9525">
              <a:solidFill>
                <a:srgbClr val="0000FF"/>
              </a:solidFill>
              <a:round/>
              <a:headEnd/>
              <a:tailEnd/>
            </a:ln>
          </p:spPr>
          <p:txBody>
            <a:bodyPr/>
            <a:lstStyle/>
            <a:p>
              <a:endParaRPr lang="en-US"/>
            </a:p>
          </p:txBody>
        </p:sp>
        <p:grpSp>
          <p:nvGrpSpPr>
            <p:cNvPr id="4" name="Group 29"/>
            <p:cNvGrpSpPr>
              <a:grpSpLocks/>
            </p:cNvGrpSpPr>
            <p:nvPr/>
          </p:nvGrpSpPr>
          <p:grpSpPr bwMode="auto">
            <a:xfrm>
              <a:off x="1520" y="2560"/>
              <a:ext cx="8600" cy="3621"/>
              <a:chOff x="1380" y="2560"/>
              <a:chExt cx="8600" cy="3621"/>
            </a:xfrm>
          </p:grpSpPr>
          <p:sp>
            <p:nvSpPr>
              <p:cNvPr id="14388" name="Oval 30"/>
              <p:cNvSpPr>
                <a:spLocks noChangeArrowheads="1"/>
              </p:cNvSpPr>
              <p:nvPr/>
            </p:nvSpPr>
            <p:spPr bwMode="auto">
              <a:xfrm>
                <a:off x="1380" y="2560"/>
                <a:ext cx="140" cy="140"/>
              </a:xfrm>
              <a:prstGeom prst="ellipse">
                <a:avLst/>
              </a:prstGeom>
              <a:solidFill>
                <a:srgbClr val="FF0000"/>
              </a:solidFill>
              <a:ln w="19050">
                <a:solidFill>
                  <a:srgbClr val="FF0000"/>
                </a:solidFill>
                <a:round/>
                <a:headEnd/>
                <a:tailEnd/>
              </a:ln>
            </p:spPr>
            <p:txBody>
              <a:bodyPr/>
              <a:lstStyle/>
              <a:p>
                <a:endParaRPr lang="en-US"/>
              </a:p>
            </p:txBody>
          </p:sp>
          <p:sp>
            <p:nvSpPr>
              <p:cNvPr id="14389" name="Line 31"/>
              <p:cNvSpPr>
                <a:spLocks noChangeShapeType="1"/>
              </p:cNvSpPr>
              <p:nvPr/>
            </p:nvSpPr>
            <p:spPr bwMode="auto">
              <a:xfrm>
                <a:off x="3972" y="4360"/>
                <a:ext cx="1" cy="1820"/>
              </a:xfrm>
              <a:prstGeom prst="line">
                <a:avLst/>
              </a:prstGeom>
              <a:noFill/>
              <a:ln w="19050">
                <a:solidFill>
                  <a:srgbClr val="FF0000"/>
                </a:solidFill>
                <a:round/>
                <a:headEnd/>
                <a:tailEnd/>
              </a:ln>
            </p:spPr>
            <p:txBody>
              <a:bodyPr/>
              <a:lstStyle/>
              <a:p>
                <a:endParaRPr lang="en-US"/>
              </a:p>
            </p:txBody>
          </p:sp>
          <p:sp>
            <p:nvSpPr>
              <p:cNvPr id="14390" name="Line 32"/>
              <p:cNvSpPr>
                <a:spLocks noChangeShapeType="1"/>
              </p:cNvSpPr>
              <p:nvPr/>
            </p:nvSpPr>
            <p:spPr bwMode="auto">
              <a:xfrm>
                <a:off x="2020" y="6180"/>
                <a:ext cx="7960" cy="1"/>
              </a:xfrm>
              <a:prstGeom prst="line">
                <a:avLst/>
              </a:prstGeom>
              <a:noFill/>
              <a:ln w="19050">
                <a:solidFill>
                  <a:srgbClr val="FF0000"/>
                </a:solidFill>
                <a:round/>
                <a:headEnd/>
                <a:tailEnd/>
              </a:ln>
            </p:spPr>
            <p:txBody>
              <a:bodyPr/>
              <a:lstStyle/>
              <a:p>
                <a:endParaRPr lang="en-US"/>
              </a:p>
            </p:txBody>
          </p:sp>
          <p:sp>
            <p:nvSpPr>
              <p:cNvPr id="14391" name="Line 33"/>
              <p:cNvSpPr>
                <a:spLocks noChangeShapeType="1"/>
              </p:cNvSpPr>
              <p:nvPr/>
            </p:nvSpPr>
            <p:spPr bwMode="auto">
              <a:xfrm>
                <a:off x="2020" y="2620"/>
                <a:ext cx="1" cy="3544"/>
              </a:xfrm>
              <a:prstGeom prst="line">
                <a:avLst/>
              </a:prstGeom>
              <a:noFill/>
              <a:ln w="19050">
                <a:solidFill>
                  <a:srgbClr val="FF0000"/>
                </a:solidFill>
                <a:round/>
                <a:headEnd/>
                <a:tailEnd/>
              </a:ln>
            </p:spPr>
            <p:txBody>
              <a:bodyPr/>
              <a:lstStyle/>
              <a:p>
                <a:endParaRPr lang="en-US"/>
              </a:p>
            </p:txBody>
          </p:sp>
          <p:sp>
            <p:nvSpPr>
              <p:cNvPr id="14392" name="Line 34"/>
              <p:cNvSpPr>
                <a:spLocks noChangeShapeType="1"/>
              </p:cNvSpPr>
              <p:nvPr/>
            </p:nvSpPr>
            <p:spPr bwMode="auto">
              <a:xfrm flipV="1">
                <a:off x="1520" y="2620"/>
                <a:ext cx="500" cy="10"/>
              </a:xfrm>
              <a:prstGeom prst="line">
                <a:avLst/>
              </a:prstGeom>
              <a:noFill/>
              <a:ln w="19050">
                <a:solidFill>
                  <a:srgbClr val="FF0000"/>
                </a:solidFill>
                <a:round/>
                <a:headEnd/>
                <a:tailEnd/>
              </a:ln>
            </p:spPr>
            <p:txBody>
              <a:bodyPr/>
              <a:lstStyle/>
              <a:p>
                <a:endParaRPr lang="en-US"/>
              </a:p>
            </p:txBody>
          </p:sp>
          <p:sp>
            <p:nvSpPr>
              <p:cNvPr id="14393" name="Line 35"/>
              <p:cNvSpPr>
                <a:spLocks noChangeShapeType="1"/>
              </p:cNvSpPr>
              <p:nvPr/>
            </p:nvSpPr>
            <p:spPr bwMode="auto">
              <a:xfrm>
                <a:off x="9979" y="3676"/>
                <a:ext cx="1" cy="2504"/>
              </a:xfrm>
              <a:prstGeom prst="line">
                <a:avLst/>
              </a:prstGeom>
              <a:noFill/>
              <a:ln w="19050">
                <a:solidFill>
                  <a:srgbClr val="FF0000"/>
                </a:solidFill>
                <a:round/>
                <a:headEnd/>
                <a:tailEnd/>
              </a:ln>
            </p:spPr>
            <p:txBody>
              <a:bodyPr/>
              <a:lstStyle/>
              <a:p>
                <a:endParaRPr lang="en-US"/>
              </a:p>
            </p:txBody>
          </p:sp>
          <p:sp>
            <p:nvSpPr>
              <p:cNvPr id="14394" name="Line 36"/>
              <p:cNvSpPr>
                <a:spLocks noChangeShapeType="1"/>
              </p:cNvSpPr>
              <p:nvPr/>
            </p:nvSpPr>
            <p:spPr bwMode="auto">
              <a:xfrm>
                <a:off x="9659" y="3680"/>
                <a:ext cx="320" cy="0"/>
              </a:xfrm>
              <a:prstGeom prst="line">
                <a:avLst/>
              </a:prstGeom>
              <a:noFill/>
              <a:ln w="19050">
                <a:solidFill>
                  <a:srgbClr val="FF0000"/>
                </a:solidFill>
                <a:round/>
                <a:headEnd/>
                <a:tailEnd/>
              </a:ln>
            </p:spPr>
            <p:txBody>
              <a:bodyPr/>
              <a:lstStyle/>
              <a:p>
                <a:endParaRPr lang="en-US"/>
              </a:p>
            </p:txBody>
          </p:sp>
          <p:sp>
            <p:nvSpPr>
              <p:cNvPr id="14395" name="Oval 37"/>
              <p:cNvSpPr>
                <a:spLocks noChangeArrowheads="1"/>
              </p:cNvSpPr>
              <p:nvPr/>
            </p:nvSpPr>
            <p:spPr bwMode="auto">
              <a:xfrm>
                <a:off x="9559" y="3620"/>
                <a:ext cx="140" cy="140"/>
              </a:xfrm>
              <a:prstGeom prst="ellipse">
                <a:avLst/>
              </a:prstGeom>
              <a:solidFill>
                <a:srgbClr val="FF0000"/>
              </a:solidFill>
              <a:ln w="19050">
                <a:solidFill>
                  <a:srgbClr val="FF0000"/>
                </a:solidFill>
                <a:round/>
                <a:headEnd/>
                <a:tailEnd/>
              </a:ln>
            </p:spPr>
            <p:txBody>
              <a:bodyPr/>
              <a:lstStyle/>
              <a:p>
                <a:endParaRPr lang="en-US"/>
              </a:p>
            </p:txBody>
          </p:sp>
        </p:grpSp>
        <p:sp>
          <p:nvSpPr>
            <p:cNvPr id="14366" name="Text Box 38"/>
            <p:cNvSpPr txBox="1">
              <a:spLocks noChangeArrowheads="1"/>
            </p:cNvSpPr>
            <p:nvPr/>
          </p:nvSpPr>
          <p:spPr bwMode="auto">
            <a:xfrm>
              <a:off x="3720" y="3022"/>
              <a:ext cx="1640" cy="378"/>
            </a:xfrm>
            <a:prstGeom prst="rect">
              <a:avLst/>
            </a:prstGeom>
            <a:noFill/>
            <a:ln w="9525">
              <a:noFill/>
              <a:miter lim="800000"/>
              <a:headEnd/>
              <a:tailEnd/>
            </a:ln>
          </p:spPr>
          <p:txBody>
            <a:bodyPr/>
            <a:lstStyle/>
            <a:p>
              <a:r>
                <a:rPr lang="sv-SE" altLang="ja-JP" sz="1000" b="1" dirty="0">
                  <a:solidFill>
                    <a:schemeClr val="bg2">
                      <a:lumMod val="25000"/>
                    </a:schemeClr>
                  </a:solidFill>
                  <a:latin typeface="Times New Roman" pitchFamily="18" charset="0"/>
                  <a:ea typeface="ＭＳ 明朝" pitchFamily="49" charset="-128"/>
                </a:rPr>
                <a:t>70% -1.5 mV</a:t>
              </a:r>
              <a:endParaRPr lang="en-US" dirty="0">
                <a:solidFill>
                  <a:schemeClr val="bg2">
                    <a:lumMod val="25000"/>
                  </a:schemeClr>
                </a:solidFill>
              </a:endParaRPr>
            </a:p>
          </p:txBody>
        </p:sp>
        <p:sp>
          <p:nvSpPr>
            <p:cNvPr id="14367" name="Text Box 39"/>
            <p:cNvSpPr txBox="1">
              <a:spLocks noChangeArrowheads="1"/>
            </p:cNvSpPr>
            <p:nvPr/>
          </p:nvSpPr>
          <p:spPr bwMode="auto">
            <a:xfrm>
              <a:off x="4320" y="3522"/>
              <a:ext cx="1420" cy="378"/>
            </a:xfrm>
            <a:prstGeom prst="rect">
              <a:avLst/>
            </a:prstGeom>
            <a:noFill/>
            <a:ln w="9525">
              <a:noFill/>
              <a:miter lim="800000"/>
              <a:headEnd/>
              <a:tailEnd/>
            </a:ln>
          </p:spPr>
          <p:txBody>
            <a:bodyPr/>
            <a:lstStyle/>
            <a:p>
              <a:r>
                <a:rPr lang="sv-SE" altLang="ja-JP" sz="1000" b="1">
                  <a:solidFill>
                    <a:schemeClr val="bg2">
                      <a:lumMod val="25000"/>
                    </a:schemeClr>
                  </a:solidFill>
                  <a:latin typeface="Times New Roman" pitchFamily="18" charset="0"/>
                  <a:ea typeface="ＭＳ 明朝" pitchFamily="49" charset="-128"/>
                </a:rPr>
                <a:t>70% 1.2 mV</a:t>
              </a:r>
              <a:endParaRPr lang="en-US">
                <a:solidFill>
                  <a:schemeClr val="bg2">
                    <a:lumMod val="25000"/>
                  </a:schemeClr>
                </a:solidFill>
              </a:endParaRPr>
            </a:p>
          </p:txBody>
        </p:sp>
        <p:sp>
          <p:nvSpPr>
            <p:cNvPr id="14368" name="Text Box 40"/>
            <p:cNvSpPr txBox="1">
              <a:spLocks noChangeArrowheads="1"/>
            </p:cNvSpPr>
            <p:nvPr/>
          </p:nvSpPr>
          <p:spPr bwMode="auto">
            <a:xfrm>
              <a:off x="4320" y="4002"/>
              <a:ext cx="1420" cy="378"/>
            </a:xfrm>
            <a:prstGeom prst="rect">
              <a:avLst/>
            </a:prstGeom>
            <a:noFill/>
            <a:ln w="9525">
              <a:noFill/>
              <a:miter lim="800000"/>
              <a:headEnd/>
              <a:tailEnd/>
            </a:ln>
          </p:spPr>
          <p:txBody>
            <a:bodyPr/>
            <a:lstStyle/>
            <a:p>
              <a:r>
                <a:rPr lang="sv-SE" altLang="ja-JP" sz="1000" b="1">
                  <a:solidFill>
                    <a:schemeClr val="bg2">
                      <a:lumMod val="25000"/>
                    </a:schemeClr>
                  </a:solidFill>
                  <a:latin typeface="Times New Roman" pitchFamily="18" charset="0"/>
                  <a:ea typeface="ＭＳ 明朝" pitchFamily="49" charset="-128"/>
                </a:rPr>
                <a:t>70% 2.5 mV</a:t>
              </a:r>
              <a:endParaRPr lang="en-US">
                <a:solidFill>
                  <a:schemeClr val="bg2">
                    <a:lumMod val="25000"/>
                  </a:schemeClr>
                </a:solidFill>
              </a:endParaRPr>
            </a:p>
          </p:txBody>
        </p:sp>
        <p:sp>
          <p:nvSpPr>
            <p:cNvPr id="14369" name="Text Box 41"/>
            <p:cNvSpPr txBox="1">
              <a:spLocks noChangeArrowheads="1"/>
            </p:cNvSpPr>
            <p:nvPr/>
          </p:nvSpPr>
          <p:spPr bwMode="auto">
            <a:xfrm>
              <a:off x="4180" y="4662"/>
              <a:ext cx="1420" cy="378"/>
            </a:xfrm>
            <a:prstGeom prst="rect">
              <a:avLst/>
            </a:prstGeom>
            <a:noFill/>
            <a:ln w="9525">
              <a:noFill/>
              <a:miter lim="800000"/>
              <a:headEnd/>
              <a:tailEnd/>
            </a:ln>
          </p:spPr>
          <p:txBody>
            <a:bodyPr/>
            <a:lstStyle/>
            <a:p>
              <a:r>
                <a:rPr lang="sv-SE" altLang="ja-JP" sz="1000" b="1">
                  <a:solidFill>
                    <a:schemeClr val="bg2">
                      <a:lumMod val="25000"/>
                    </a:schemeClr>
                  </a:solidFill>
                  <a:latin typeface="Times New Roman" pitchFamily="18" charset="0"/>
                  <a:ea typeface="ＭＳ 明朝" pitchFamily="49" charset="-128"/>
                </a:rPr>
                <a:t>25% 2.4 mV</a:t>
              </a:r>
              <a:endParaRPr lang="en-US">
                <a:solidFill>
                  <a:schemeClr val="bg2">
                    <a:lumMod val="25000"/>
                  </a:schemeClr>
                </a:solidFill>
              </a:endParaRPr>
            </a:p>
          </p:txBody>
        </p:sp>
        <p:sp>
          <p:nvSpPr>
            <p:cNvPr id="14370" name="Rectangle 42"/>
            <p:cNvSpPr>
              <a:spLocks noChangeArrowheads="1"/>
            </p:cNvSpPr>
            <p:nvPr/>
          </p:nvSpPr>
          <p:spPr bwMode="auto">
            <a:xfrm>
              <a:off x="6880" y="2100"/>
              <a:ext cx="1040" cy="3740"/>
            </a:xfrm>
            <a:prstGeom prst="rect">
              <a:avLst/>
            </a:prstGeom>
            <a:solidFill>
              <a:srgbClr val="969696"/>
            </a:solidFill>
            <a:ln w="9525">
              <a:noFill/>
              <a:miter lim="800000"/>
              <a:headEnd/>
              <a:tailEnd/>
            </a:ln>
          </p:spPr>
          <p:txBody>
            <a:bodyPr/>
            <a:lstStyle/>
            <a:p>
              <a:endParaRPr lang="en-US"/>
            </a:p>
          </p:txBody>
        </p:sp>
        <p:sp>
          <p:nvSpPr>
            <p:cNvPr id="14371" name="AutoShape 43"/>
            <p:cNvSpPr>
              <a:spLocks noChangeArrowheads="1"/>
            </p:cNvSpPr>
            <p:nvPr/>
          </p:nvSpPr>
          <p:spPr bwMode="auto">
            <a:xfrm flipH="1">
              <a:off x="7040" y="3420"/>
              <a:ext cx="662" cy="940"/>
            </a:xfrm>
            <a:prstGeom prst="triangle">
              <a:avLst>
                <a:gd name="adj" fmla="val 50000"/>
              </a:avLst>
            </a:prstGeom>
            <a:solidFill>
              <a:srgbClr val="FF0000"/>
            </a:solidFill>
            <a:ln w="9525">
              <a:solidFill>
                <a:srgbClr val="FF0000"/>
              </a:solidFill>
              <a:miter lim="800000"/>
              <a:headEnd/>
              <a:tailEnd/>
            </a:ln>
          </p:spPr>
          <p:txBody>
            <a:bodyPr/>
            <a:lstStyle/>
            <a:p>
              <a:endParaRPr lang="en-US"/>
            </a:p>
          </p:txBody>
        </p:sp>
        <p:sp>
          <p:nvSpPr>
            <p:cNvPr id="14372" name="AutoShape 44"/>
            <p:cNvSpPr>
              <a:spLocks noChangeArrowheads="1"/>
            </p:cNvSpPr>
            <p:nvPr/>
          </p:nvSpPr>
          <p:spPr bwMode="auto">
            <a:xfrm flipH="1">
              <a:off x="7513" y="2359"/>
              <a:ext cx="272" cy="681"/>
            </a:xfrm>
            <a:prstGeom prst="diamond">
              <a:avLst/>
            </a:prstGeom>
            <a:solidFill>
              <a:srgbClr val="0000FF"/>
            </a:solidFill>
            <a:ln w="9525">
              <a:solidFill>
                <a:srgbClr val="0000FF"/>
              </a:solidFill>
              <a:miter lim="800000"/>
              <a:headEnd/>
              <a:tailEnd/>
            </a:ln>
          </p:spPr>
          <p:txBody>
            <a:bodyPr/>
            <a:lstStyle/>
            <a:p>
              <a:endParaRPr lang="en-US"/>
            </a:p>
          </p:txBody>
        </p:sp>
        <p:sp>
          <p:nvSpPr>
            <p:cNvPr id="14373" name="Line 45"/>
            <p:cNvSpPr>
              <a:spLocks noChangeShapeType="1"/>
            </p:cNvSpPr>
            <p:nvPr/>
          </p:nvSpPr>
          <p:spPr bwMode="auto">
            <a:xfrm flipH="1">
              <a:off x="7653" y="2940"/>
              <a:ext cx="0" cy="960"/>
            </a:xfrm>
            <a:prstGeom prst="line">
              <a:avLst/>
            </a:prstGeom>
            <a:noFill/>
            <a:ln w="19050">
              <a:solidFill>
                <a:srgbClr val="0000FF"/>
              </a:solidFill>
              <a:round/>
              <a:headEnd/>
              <a:tailEnd/>
            </a:ln>
          </p:spPr>
          <p:txBody>
            <a:bodyPr/>
            <a:lstStyle/>
            <a:p>
              <a:endParaRPr lang="en-US"/>
            </a:p>
          </p:txBody>
        </p:sp>
        <p:sp>
          <p:nvSpPr>
            <p:cNvPr id="14374" name="Oval 46"/>
            <p:cNvSpPr>
              <a:spLocks noChangeArrowheads="1"/>
            </p:cNvSpPr>
            <p:nvPr/>
          </p:nvSpPr>
          <p:spPr bwMode="auto">
            <a:xfrm flipH="1">
              <a:off x="7573" y="3860"/>
              <a:ext cx="140" cy="140"/>
            </a:xfrm>
            <a:prstGeom prst="ellipse">
              <a:avLst/>
            </a:prstGeom>
            <a:solidFill>
              <a:srgbClr val="0000FF"/>
            </a:solidFill>
            <a:ln w="9525">
              <a:solidFill>
                <a:srgbClr val="0000FF"/>
              </a:solidFill>
              <a:round/>
              <a:headEnd/>
              <a:tailEnd/>
            </a:ln>
          </p:spPr>
          <p:txBody>
            <a:bodyPr/>
            <a:lstStyle/>
            <a:p>
              <a:endParaRPr lang="en-US"/>
            </a:p>
          </p:txBody>
        </p:sp>
        <p:grpSp>
          <p:nvGrpSpPr>
            <p:cNvPr id="5" name="Group 47"/>
            <p:cNvGrpSpPr>
              <a:grpSpLocks/>
            </p:cNvGrpSpPr>
            <p:nvPr/>
          </p:nvGrpSpPr>
          <p:grpSpPr bwMode="auto">
            <a:xfrm flipH="1">
              <a:off x="6000" y="3980"/>
              <a:ext cx="1160" cy="140"/>
              <a:chOff x="4340" y="3980"/>
              <a:chExt cx="1160" cy="140"/>
            </a:xfrm>
          </p:grpSpPr>
          <p:sp>
            <p:nvSpPr>
              <p:cNvPr id="14386" name="Oval 48"/>
              <p:cNvSpPr>
                <a:spLocks noChangeArrowheads="1"/>
              </p:cNvSpPr>
              <p:nvPr/>
            </p:nvSpPr>
            <p:spPr bwMode="auto">
              <a:xfrm>
                <a:off x="5360" y="3980"/>
                <a:ext cx="140" cy="140"/>
              </a:xfrm>
              <a:prstGeom prst="ellipse">
                <a:avLst/>
              </a:prstGeom>
              <a:solidFill>
                <a:srgbClr val="FF0000"/>
              </a:solidFill>
              <a:ln w="19050">
                <a:solidFill>
                  <a:srgbClr val="FF0000"/>
                </a:solidFill>
                <a:round/>
                <a:headEnd/>
                <a:tailEnd/>
              </a:ln>
            </p:spPr>
            <p:txBody>
              <a:bodyPr/>
              <a:lstStyle/>
              <a:p>
                <a:endParaRPr lang="en-US"/>
              </a:p>
            </p:txBody>
          </p:sp>
          <p:sp>
            <p:nvSpPr>
              <p:cNvPr id="14387" name="Line 49"/>
              <p:cNvSpPr>
                <a:spLocks noChangeShapeType="1"/>
              </p:cNvSpPr>
              <p:nvPr/>
            </p:nvSpPr>
            <p:spPr bwMode="auto">
              <a:xfrm>
                <a:off x="4340" y="4048"/>
                <a:ext cx="1020" cy="4"/>
              </a:xfrm>
              <a:prstGeom prst="line">
                <a:avLst/>
              </a:prstGeom>
              <a:noFill/>
              <a:ln w="19050">
                <a:solidFill>
                  <a:srgbClr val="FF0000"/>
                </a:solidFill>
                <a:round/>
                <a:headEnd/>
                <a:tailEnd/>
              </a:ln>
            </p:spPr>
            <p:txBody>
              <a:bodyPr/>
              <a:lstStyle/>
              <a:p>
                <a:endParaRPr lang="en-US"/>
              </a:p>
            </p:txBody>
          </p:sp>
        </p:grpSp>
        <p:grpSp>
          <p:nvGrpSpPr>
            <p:cNvPr id="6" name="Group 50"/>
            <p:cNvGrpSpPr>
              <a:grpSpLocks/>
            </p:cNvGrpSpPr>
            <p:nvPr/>
          </p:nvGrpSpPr>
          <p:grpSpPr bwMode="auto">
            <a:xfrm flipH="1">
              <a:off x="6000" y="3840"/>
              <a:ext cx="1200" cy="140"/>
              <a:chOff x="4160" y="3840"/>
              <a:chExt cx="1200" cy="140"/>
            </a:xfrm>
          </p:grpSpPr>
          <p:sp>
            <p:nvSpPr>
              <p:cNvPr id="14384" name="Oval 51"/>
              <p:cNvSpPr>
                <a:spLocks noChangeArrowheads="1"/>
              </p:cNvSpPr>
              <p:nvPr/>
            </p:nvSpPr>
            <p:spPr bwMode="auto">
              <a:xfrm>
                <a:off x="4160" y="3840"/>
                <a:ext cx="140" cy="140"/>
              </a:xfrm>
              <a:prstGeom prst="ellipse">
                <a:avLst/>
              </a:prstGeom>
              <a:solidFill>
                <a:srgbClr val="0000FF"/>
              </a:solidFill>
              <a:ln w="19050">
                <a:solidFill>
                  <a:srgbClr val="0000FF"/>
                </a:solidFill>
                <a:round/>
                <a:headEnd/>
                <a:tailEnd/>
              </a:ln>
            </p:spPr>
            <p:txBody>
              <a:bodyPr/>
              <a:lstStyle/>
              <a:p>
                <a:endParaRPr lang="en-US"/>
              </a:p>
            </p:txBody>
          </p:sp>
          <p:sp>
            <p:nvSpPr>
              <p:cNvPr id="14385" name="Line 52"/>
              <p:cNvSpPr>
                <a:spLocks noChangeShapeType="1"/>
              </p:cNvSpPr>
              <p:nvPr/>
            </p:nvSpPr>
            <p:spPr bwMode="auto">
              <a:xfrm>
                <a:off x="4240" y="3908"/>
                <a:ext cx="1120" cy="3"/>
              </a:xfrm>
              <a:prstGeom prst="line">
                <a:avLst/>
              </a:prstGeom>
              <a:noFill/>
              <a:ln w="19050">
                <a:solidFill>
                  <a:srgbClr val="0000FF"/>
                </a:solidFill>
                <a:round/>
                <a:headEnd/>
                <a:tailEnd/>
              </a:ln>
            </p:spPr>
            <p:txBody>
              <a:bodyPr/>
              <a:lstStyle/>
              <a:p>
                <a:endParaRPr lang="en-US"/>
              </a:p>
            </p:txBody>
          </p:sp>
        </p:grpSp>
        <p:sp>
          <p:nvSpPr>
            <p:cNvPr id="14377" name="Oval 53"/>
            <p:cNvSpPr>
              <a:spLocks noChangeArrowheads="1"/>
            </p:cNvSpPr>
            <p:nvPr/>
          </p:nvSpPr>
          <p:spPr bwMode="auto">
            <a:xfrm>
              <a:off x="5492" y="3700"/>
              <a:ext cx="520" cy="519"/>
            </a:xfrm>
            <a:prstGeom prst="ellipse">
              <a:avLst/>
            </a:prstGeom>
            <a:solidFill>
              <a:srgbClr val="0000FF"/>
            </a:solidFill>
            <a:ln w="9525">
              <a:solidFill>
                <a:srgbClr val="0000FF"/>
              </a:solidFill>
              <a:round/>
              <a:headEnd/>
              <a:tailEnd/>
            </a:ln>
          </p:spPr>
          <p:txBody>
            <a:bodyPr/>
            <a:lstStyle/>
            <a:p>
              <a:endParaRPr lang="en-US"/>
            </a:p>
          </p:txBody>
        </p:sp>
        <p:grpSp>
          <p:nvGrpSpPr>
            <p:cNvPr id="7" name="Group 54"/>
            <p:cNvGrpSpPr>
              <a:grpSpLocks/>
            </p:cNvGrpSpPr>
            <p:nvPr/>
          </p:nvGrpSpPr>
          <p:grpSpPr bwMode="auto">
            <a:xfrm>
              <a:off x="4340" y="3980"/>
              <a:ext cx="1160" cy="140"/>
              <a:chOff x="4340" y="3980"/>
              <a:chExt cx="1160" cy="140"/>
            </a:xfrm>
          </p:grpSpPr>
          <p:sp>
            <p:nvSpPr>
              <p:cNvPr id="14382" name="Oval 55"/>
              <p:cNvSpPr>
                <a:spLocks noChangeArrowheads="1"/>
              </p:cNvSpPr>
              <p:nvPr/>
            </p:nvSpPr>
            <p:spPr bwMode="auto">
              <a:xfrm>
                <a:off x="5360" y="3980"/>
                <a:ext cx="140" cy="140"/>
              </a:xfrm>
              <a:prstGeom prst="ellipse">
                <a:avLst/>
              </a:prstGeom>
              <a:solidFill>
                <a:srgbClr val="FF0000"/>
              </a:solidFill>
              <a:ln w="19050">
                <a:solidFill>
                  <a:srgbClr val="FF0000"/>
                </a:solidFill>
                <a:round/>
                <a:headEnd/>
                <a:tailEnd/>
              </a:ln>
            </p:spPr>
            <p:txBody>
              <a:bodyPr/>
              <a:lstStyle/>
              <a:p>
                <a:endParaRPr lang="en-US"/>
              </a:p>
            </p:txBody>
          </p:sp>
          <p:sp>
            <p:nvSpPr>
              <p:cNvPr id="14383" name="Line 56"/>
              <p:cNvSpPr>
                <a:spLocks noChangeShapeType="1"/>
              </p:cNvSpPr>
              <p:nvPr/>
            </p:nvSpPr>
            <p:spPr bwMode="auto">
              <a:xfrm>
                <a:off x="4340" y="4048"/>
                <a:ext cx="1020" cy="4"/>
              </a:xfrm>
              <a:prstGeom prst="line">
                <a:avLst/>
              </a:prstGeom>
              <a:noFill/>
              <a:ln w="19050">
                <a:solidFill>
                  <a:srgbClr val="FF0000"/>
                </a:solidFill>
                <a:round/>
                <a:headEnd/>
                <a:tailEnd/>
              </a:ln>
            </p:spPr>
            <p:txBody>
              <a:bodyPr/>
              <a:lstStyle/>
              <a:p>
                <a:endParaRPr lang="en-US"/>
              </a:p>
            </p:txBody>
          </p:sp>
        </p:grpSp>
        <p:grpSp>
          <p:nvGrpSpPr>
            <p:cNvPr id="8" name="Group 57"/>
            <p:cNvGrpSpPr>
              <a:grpSpLocks/>
            </p:cNvGrpSpPr>
            <p:nvPr/>
          </p:nvGrpSpPr>
          <p:grpSpPr bwMode="auto">
            <a:xfrm>
              <a:off x="4300" y="3840"/>
              <a:ext cx="1200" cy="140"/>
              <a:chOff x="4160" y="3840"/>
              <a:chExt cx="1200" cy="140"/>
            </a:xfrm>
          </p:grpSpPr>
          <p:sp>
            <p:nvSpPr>
              <p:cNvPr id="14380" name="Oval 58"/>
              <p:cNvSpPr>
                <a:spLocks noChangeArrowheads="1"/>
              </p:cNvSpPr>
              <p:nvPr/>
            </p:nvSpPr>
            <p:spPr bwMode="auto">
              <a:xfrm>
                <a:off x="4160" y="3840"/>
                <a:ext cx="140" cy="140"/>
              </a:xfrm>
              <a:prstGeom prst="ellipse">
                <a:avLst/>
              </a:prstGeom>
              <a:solidFill>
                <a:srgbClr val="0000FF"/>
              </a:solidFill>
              <a:ln w="19050">
                <a:solidFill>
                  <a:srgbClr val="0000FF"/>
                </a:solidFill>
                <a:round/>
                <a:headEnd/>
                <a:tailEnd/>
              </a:ln>
            </p:spPr>
            <p:txBody>
              <a:bodyPr/>
              <a:lstStyle/>
              <a:p>
                <a:endParaRPr lang="en-US"/>
              </a:p>
            </p:txBody>
          </p:sp>
          <p:sp>
            <p:nvSpPr>
              <p:cNvPr id="14381" name="Line 59"/>
              <p:cNvSpPr>
                <a:spLocks noChangeShapeType="1"/>
              </p:cNvSpPr>
              <p:nvPr/>
            </p:nvSpPr>
            <p:spPr bwMode="auto">
              <a:xfrm>
                <a:off x="4240" y="3908"/>
                <a:ext cx="1120" cy="3"/>
              </a:xfrm>
              <a:prstGeom prst="line">
                <a:avLst/>
              </a:prstGeom>
              <a:noFill/>
              <a:ln w="19050">
                <a:solidFill>
                  <a:srgbClr val="0000FF"/>
                </a:solidFill>
                <a:round/>
                <a:headEnd/>
                <a:tailEnd/>
              </a:ln>
            </p:spPr>
            <p:txBody>
              <a:bodyPr/>
              <a:lstStyle/>
              <a:p>
                <a:endParaRPr lang="en-US"/>
              </a:p>
            </p:txBody>
          </p:sp>
        </p:grpSp>
      </p:grpSp>
      <p:sp>
        <p:nvSpPr>
          <p:cNvPr id="64" name="Footer Placeholder 63"/>
          <p:cNvSpPr>
            <a:spLocks noGrp="1"/>
          </p:cNvSpPr>
          <p:nvPr>
            <p:ph type="ftr" sz="quarter" idx="11"/>
          </p:nvPr>
        </p:nvSpPr>
        <p:spPr>
          <a:xfrm>
            <a:off x="3081326" y="6381750"/>
            <a:ext cx="3600450" cy="323850"/>
          </a:xfrm>
        </p:spPr>
        <p:txBody>
          <a:bodyPr/>
          <a:lstStyle/>
          <a:p>
            <a:pPr>
              <a:defRPr/>
            </a:pPr>
            <a:r>
              <a:rPr lang="en-US" smtClean="0"/>
              <a:t>CNS Stockholm July 25 2011</a:t>
            </a:r>
            <a:endParaRPr lang="sv-SE"/>
          </a:p>
        </p:txBody>
      </p:sp>
      <p:grpSp>
        <p:nvGrpSpPr>
          <p:cNvPr id="124" name="Group 123"/>
          <p:cNvGrpSpPr/>
          <p:nvPr/>
        </p:nvGrpSpPr>
        <p:grpSpPr>
          <a:xfrm>
            <a:off x="4592167" y="1676983"/>
            <a:ext cx="1333500" cy="923925"/>
            <a:chOff x="4663616" y="1676983"/>
            <a:chExt cx="1333500" cy="923925"/>
          </a:xfrm>
        </p:grpSpPr>
        <p:grpSp>
          <p:nvGrpSpPr>
            <p:cNvPr id="73772" name="Group 44"/>
            <p:cNvGrpSpPr>
              <a:grpSpLocks/>
            </p:cNvGrpSpPr>
            <p:nvPr/>
          </p:nvGrpSpPr>
          <p:grpSpPr bwMode="auto">
            <a:xfrm>
              <a:off x="4663616" y="1676983"/>
              <a:ext cx="533400" cy="923925"/>
              <a:chOff x="3270" y="1512"/>
              <a:chExt cx="840" cy="1456"/>
            </a:xfrm>
          </p:grpSpPr>
          <p:sp>
            <p:nvSpPr>
              <p:cNvPr id="73773" name="Oval 45"/>
              <p:cNvSpPr>
                <a:spLocks noChangeArrowheads="1"/>
              </p:cNvSpPr>
              <p:nvPr/>
            </p:nvSpPr>
            <p:spPr bwMode="auto">
              <a:xfrm>
                <a:off x="3672" y="1512"/>
                <a:ext cx="438" cy="79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774" name="Oval 46"/>
              <p:cNvSpPr>
                <a:spLocks noChangeArrowheads="1"/>
              </p:cNvSpPr>
              <p:nvPr/>
            </p:nvSpPr>
            <p:spPr bwMode="auto">
              <a:xfrm>
                <a:off x="3474" y="1824"/>
                <a:ext cx="198" cy="198"/>
              </a:xfrm>
              <a:prstGeom prst="ellipse">
                <a:avLst/>
              </a:prstGeom>
              <a:solidFill>
                <a:srgbClr val="FF9933"/>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73775" name="AutoShape 47"/>
              <p:cNvCxnSpPr>
                <a:cxnSpLocks noChangeShapeType="1"/>
              </p:cNvCxnSpPr>
              <p:nvPr/>
            </p:nvCxnSpPr>
            <p:spPr bwMode="auto">
              <a:xfrm>
                <a:off x="3270" y="1923"/>
                <a:ext cx="204" cy="0"/>
              </a:xfrm>
              <a:prstGeom prst="straightConnector1">
                <a:avLst/>
              </a:prstGeom>
              <a:noFill/>
              <a:ln w="19050">
                <a:solidFill>
                  <a:srgbClr val="FF0000"/>
                </a:solidFill>
                <a:round/>
                <a:headEnd/>
                <a:tailEnd/>
              </a:ln>
            </p:spPr>
          </p:cxnSp>
          <p:cxnSp>
            <p:nvCxnSpPr>
              <p:cNvPr id="73776" name="AutoShape 48"/>
              <p:cNvCxnSpPr>
                <a:cxnSpLocks noChangeShapeType="1"/>
              </p:cNvCxnSpPr>
              <p:nvPr/>
            </p:nvCxnSpPr>
            <p:spPr bwMode="auto">
              <a:xfrm>
                <a:off x="3270" y="1909"/>
                <a:ext cx="0" cy="1059"/>
              </a:xfrm>
              <a:prstGeom prst="straightConnector1">
                <a:avLst/>
              </a:prstGeom>
              <a:noFill/>
              <a:ln w="19050">
                <a:solidFill>
                  <a:srgbClr val="FF0000"/>
                </a:solidFill>
                <a:round/>
                <a:headEnd/>
                <a:tailEnd/>
              </a:ln>
            </p:spPr>
          </p:cxnSp>
        </p:grpSp>
        <p:grpSp>
          <p:nvGrpSpPr>
            <p:cNvPr id="73777" name="Group 49"/>
            <p:cNvGrpSpPr>
              <a:grpSpLocks/>
            </p:cNvGrpSpPr>
            <p:nvPr/>
          </p:nvGrpSpPr>
          <p:grpSpPr bwMode="auto">
            <a:xfrm>
              <a:off x="5031916" y="1888120"/>
              <a:ext cx="965200" cy="511175"/>
              <a:chOff x="4887" y="1909"/>
              <a:chExt cx="1519" cy="805"/>
            </a:xfrm>
          </p:grpSpPr>
          <p:cxnSp>
            <p:nvCxnSpPr>
              <p:cNvPr id="73778" name="AutoShape 50"/>
              <p:cNvCxnSpPr>
                <a:cxnSpLocks noChangeShapeType="1"/>
              </p:cNvCxnSpPr>
              <p:nvPr/>
            </p:nvCxnSpPr>
            <p:spPr bwMode="auto">
              <a:xfrm>
                <a:off x="4887" y="1909"/>
                <a:ext cx="1378" cy="702"/>
              </a:xfrm>
              <a:prstGeom prst="straightConnector1">
                <a:avLst/>
              </a:prstGeom>
              <a:noFill/>
              <a:ln w="19050">
                <a:solidFill>
                  <a:srgbClr val="0000FF"/>
                </a:solidFill>
                <a:round/>
                <a:headEnd/>
                <a:tailEnd/>
              </a:ln>
            </p:spPr>
          </p:cxnSp>
          <p:sp>
            <p:nvSpPr>
              <p:cNvPr id="73779" name="Oval 51"/>
              <p:cNvSpPr>
                <a:spLocks noChangeArrowheads="1"/>
              </p:cNvSpPr>
              <p:nvPr/>
            </p:nvSpPr>
            <p:spPr bwMode="auto">
              <a:xfrm>
                <a:off x="6263" y="2571"/>
                <a:ext cx="143" cy="143"/>
              </a:xfrm>
              <a:prstGeom prst="ellipse">
                <a:avLst/>
              </a:prstGeom>
              <a:solidFill>
                <a:srgbClr val="0000FF"/>
              </a:solidFill>
              <a:ln w="9525">
                <a:solidFill>
                  <a:srgbClr val="0000FF"/>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3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3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33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33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3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3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316038" y="152402"/>
            <a:ext cx="7345362" cy="1139825"/>
          </a:xfrm>
        </p:spPr>
        <p:txBody>
          <a:bodyPr>
            <a:normAutofit fontScale="90000"/>
          </a:bodyPr>
          <a:lstStyle/>
          <a:p>
            <a:pPr eaLnBrk="1" hangingPunct="1"/>
            <a:r>
              <a:rPr lang="en-US" dirty="0" smtClean="0">
                <a:latin typeface="Arial" charset="0"/>
                <a:cs typeface="Arial" charset="0"/>
              </a:rPr>
              <a:t>The layer 2/3 cortex model</a:t>
            </a:r>
            <a:r>
              <a:rPr lang="sv-SE" sz="3200" dirty="0" smtClean="0">
                <a:latin typeface="Arial" charset="0"/>
                <a:cs typeface="Arial" charset="0"/>
              </a:rPr>
              <a:t/>
            </a:r>
            <a:br>
              <a:rPr lang="sv-SE" sz="3200" dirty="0" smtClean="0">
                <a:latin typeface="Arial" charset="0"/>
                <a:cs typeface="Arial" charset="0"/>
              </a:rPr>
            </a:br>
            <a:r>
              <a:rPr lang="sv-SE" sz="2800" dirty="0" smtClean="0">
                <a:latin typeface="Arial" charset="0"/>
                <a:cs typeface="Arial" charset="0"/>
              </a:rPr>
              <a:t>Single cell model</a:t>
            </a:r>
          </a:p>
        </p:txBody>
      </p:sp>
      <p:sp>
        <p:nvSpPr>
          <p:cNvPr id="462851" name="Rectangle 3"/>
          <p:cNvSpPr>
            <a:spLocks noGrp="1" noChangeArrowheads="1"/>
          </p:cNvSpPr>
          <p:nvPr>
            <p:ph type="body" sz="half" idx="1"/>
          </p:nvPr>
        </p:nvSpPr>
        <p:spPr>
          <a:xfrm>
            <a:off x="6285147" y="1503365"/>
            <a:ext cx="3606565" cy="4949825"/>
          </a:xfrm>
        </p:spPr>
        <p:txBody>
          <a:bodyPr/>
          <a:lstStyle/>
          <a:p>
            <a:pPr eaLnBrk="1" hangingPunct="1">
              <a:lnSpc>
                <a:spcPct val="80000"/>
              </a:lnSpc>
            </a:pPr>
            <a:r>
              <a:rPr lang="sv-SE" sz="1800" dirty="0" smtClean="0">
                <a:latin typeface="Arial" charset="0"/>
                <a:cs typeface="Arial" charset="0"/>
              </a:rPr>
              <a:t>Hodgkin-Huxley formalism</a:t>
            </a:r>
          </a:p>
          <a:p>
            <a:pPr lvl="1" eaLnBrk="1" hangingPunct="1">
              <a:lnSpc>
                <a:spcPct val="80000"/>
              </a:lnSpc>
            </a:pPr>
            <a:r>
              <a:rPr lang="sv-SE" sz="1400" dirty="0" smtClean="0">
                <a:latin typeface="Arial" charset="0"/>
                <a:cs typeface="Arial" charset="0"/>
              </a:rPr>
              <a:t>Na, K, K</a:t>
            </a:r>
            <a:r>
              <a:rPr lang="sv-SE" sz="1400" baseline="-25000" dirty="0" smtClean="0">
                <a:latin typeface="Arial" charset="0"/>
                <a:cs typeface="Arial" charset="0"/>
              </a:rPr>
              <a:t>Ca</a:t>
            </a:r>
            <a:r>
              <a:rPr lang="sv-SE" sz="1400" dirty="0" smtClean="0">
                <a:latin typeface="Arial" charset="0"/>
                <a:cs typeface="Arial" charset="0"/>
              </a:rPr>
              <a:t>, Ca-channels</a:t>
            </a:r>
          </a:p>
          <a:p>
            <a:pPr lvl="1" eaLnBrk="1" hangingPunct="1">
              <a:lnSpc>
                <a:spcPct val="80000"/>
              </a:lnSpc>
            </a:pPr>
            <a:r>
              <a:rPr lang="sv-SE" sz="1400" dirty="0" smtClean="0">
                <a:latin typeface="Arial" charset="0"/>
                <a:cs typeface="Arial" charset="0"/>
              </a:rPr>
              <a:t>Ca</a:t>
            </a:r>
            <a:r>
              <a:rPr lang="sv-SE" sz="1400" baseline="-25000" dirty="0" smtClean="0">
                <a:latin typeface="Arial" charset="0"/>
                <a:cs typeface="Arial" charset="0"/>
              </a:rPr>
              <a:t>AP</a:t>
            </a:r>
            <a:r>
              <a:rPr lang="sv-SE" sz="1400" dirty="0" smtClean="0">
                <a:latin typeface="Arial" charset="0"/>
                <a:cs typeface="Arial" charset="0"/>
              </a:rPr>
              <a:t> and Ca</a:t>
            </a:r>
            <a:r>
              <a:rPr lang="sv-SE" sz="1400" baseline="-25000" dirty="0" smtClean="0">
                <a:latin typeface="Arial" charset="0"/>
                <a:cs typeface="Arial" charset="0"/>
              </a:rPr>
              <a:t>NMDA</a:t>
            </a:r>
            <a:r>
              <a:rPr lang="sv-SE" sz="1400" dirty="0" smtClean="0">
                <a:latin typeface="Arial" charset="0"/>
                <a:cs typeface="Arial" charset="0"/>
              </a:rPr>
              <a:t> pools</a:t>
            </a:r>
          </a:p>
          <a:p>
            <a:pPr eaLnBrk="1" hangingPunct="1">
              <a:lnSpc>
                <a:spcPct val="80000"/>
              </a:lnSpc>
            </a:pPr>
            <a:r>
              <a:rPr lang="sv-SE" sz="1800" dirty="0" smtClean="0">
                <a:latin typeface="Arial" charset="0"/>
                <a:cs typeface="Arial" charset="0"/>
              </a:rPr>
              <a:t>Pyramidal cells</a:t>
            </a:r>
          </a:p>
          <a:p>
            <a:pPr lvl="1" eaLnBrk="1" hangingPunct="1">
              <a:lnSpc>
                <a:spcPct val="80000"/>
              </a:lnSpc>
            </a:pPr>
            <a:r>
              <a:rPr lang="sv-SE" sz="1400" dirty="0" smtClean="0">
                <a:latin typeface="Arial" charset="0"/>
                <a:cs typeface="Arial" charset="0"/>
              </a:rPr>
              <a:t>6 compartments</a:t>
            </a:r>
          </a:p>
          <a:p>
            <a:pPr lvl="2" eaLnBrk="1" hangingPunct="1">
              <a:lnSpc>
                <a:spcPct val="80000"/>
              </a:lnSpc>
            </a:pPr>
            <a:r>
              <a:rPr lang="sv-SE" sz="1000" dirty="0" smtClean="0">
                <a:latin typeface="Arial" charset="0"/>
                <a:cs typeface="Arial" charset="0"/>
              </a:rPr>
              <a:t>IS, soma, 1 basal, 3 apikal dendritic</a:t>
            </a:r>
          </a:p>
          <a:p>
            <a:pPr eaLnBrk="1" hangingPunct="1">
              <a:lnSpc>
                <a:spcPct val="80000"/>
              </a:lnSpc>
            </a:pPr>
            <a:r>
              <a:rPr lang="sv-SE" sz="1800" dirty="0" smtClean="0">
                <a:latin typeface="Arial" charset="0"/>
                <a:cs typeface="Arial" charset="0"/>
              </a:rPr>
              <a:t>Inhibitory interneurons</a:t>
            </a:r>
          </a:p>
          <a:p>
            <a:pPr lvl="1" eaLnBrk="1" hangingPunct="1">
              <a:lnSpc>
                <a:spcPct val="80000"/>
              </a:lnSpc>
            </a:pPr>
            <a:r>
              <a:rPr lang="sv-SE" sz="1400" dirty="0" smtClean="0">
                <a:latin typeface="Arial" charset="0"/>
                <a:cs typeface="Arial" charset="0"/>
              </a:rPr>
              <a:t>3 compartments</a:t>
            </a:r>
          </a:p>
          <a:p>
            <a:pPr lvl="2" eaLnBrk="1" hangingPunct="1">
              <a:lnSpc>
                <a:spcPct val="80000"/>
              </a:lnSpc>
            </a:pPr>
            <a:r>
              <a:rPr lang="sv-SE" sz="1000" dirty="0" smtClean="0">
                <a:latin typeface="Arial" charset="0"/>
                <a:cs typeface="Arial" charset="0"/>
              </a:rPr>
              <a:t>IS, soma, dendritic</a:t>
            </a:r>
          </a:p>
          <a:p>
            <a:pPr eaLnBrk="1" hangingPunct="1">
              <a:lnSpc>
                <a:spcPct val="80000"/>
              </a:lnSpc>
            </a:pPr>
            <a:endParaRPr lang="sv-SE" sz="1800" dirty="0" smtClean="0">
              <a:latin typeface="Arial" charset="0"/>
              <a:cs typeface="Arial" charset="0"/>
              <a:sym typeface="Symbol" pitchFamily="18" charset="2"/>
            </a:endParaRPr>
          </a:p>
          <a:p>
            <a:pPr eaLnBrk="1" hangingPunct="1">
              <a:lnSpc>
                <a:spcPct val="80000"/>
              </a:lnSpc>
            </a:pPr>
            <a:r>
              <a:rPr lang="sv-SE" sz="1800" dirty="0" smtClean="0">
                <a:latin typeface="Arial" charset="0"/>
                <a:cs typeface="Arial" charset="0"/>
                <a:sym typeface="Symbol" pitchFamily="18" charset="2"/>
              </a:rPr>
              <a:t>AP and AHP shapes</a:t>
            </a:r>
          </a:p>
          <a:p>
            <a:pPr eaLnBrk="1" hangingPunct="1">
              <a:lnSpc>
                <a:spcPct val="80000"/>
              </a:lnSpc>
            </a:pPr>
            <a:r>
              <a:rPr lang="sv-SE" sz="1800" dirty="0" smtClean="0">
                <a:latin typeface="Arial" charset="0"/>
                <a:cs typeface="Arial" charset="0"/>
                <a:sym typeface="Symbol" pitchFamily="18" charset="2"/>
              </a:rPr>
              <a:t>Firing properties, adaptation</a:t>
            </a:r>
            <a:endParaRPr lang="sv-SE" sz="1400" dirty="0" smtClean="0">
              <a:latin typeface="Arial" charset="0"/>
              <a:cs typeface="Arial" charset="0"/>
              <a:sym typeface="Symbol" pitchFamily="18" charset="2"/>
            </a:endParaRPr>
          </a:p>
          <a:p>
            <a:pPr eaLnBrk="1" hangingPunct="1">
              <a:lnSpc>
                <a:spcPct val="80000"/>
              </a:lnSpc>
            </a:pPr>
            <a:endParaRPr lang="sv-SE" sz="1800" dirty="0" smtClean="0">
              <a:latin typeface="Arial" charset="0"/>
              <a:cs typeface="Arial" charset="0"/>
              <a:sym typeface="Symbol" pitchFamily="18" charset="2"/>
            </a:endParaRPr>
          </a:p>
          <a:p>
            <a:pPr eaLnBrk="1" hangingPunct="1">
              <a:lnSpc>
                <a:spcPct val="80000"/>
              </a:lnSpc>
            </a:pPr>
            <a:r>
              <a:rPr lang="sv-SE" sz="1800" dirty="0" smtClean="0">
                <a:latin typeface="Arial" charset="0"/>
                <a:cs typeface="Arial" charset="0"/>
                <a:sym typeface="Symbol" pitchFamily="18" charset="2"/>
              </a:rPr>
              <a:t>Neuron populations</a:t>
            </a:r>
          </a:p>
          <a:p>
            <a:pPr lvl="1" eaLnBrk="1" hangingPunct="1">
              <a:lnSpc>
                <a:spcPct val="80000"/>
              </a:lnSpc>
            </a:pPr>
            <a:r>
              <a:rPr lang="sv-SE" sz="1400" dirty="0" smtClean="0">
                <a:latin typeface="Arial" charset="0"/>
                <a:cs typeface="Arial" charset="0"/>
                <a:sym typeface="Symbol" pitchFamily="18" charset="2"/>
              </a:rPr>
              <a:t>Cell size spread (±10%)</a:t>
            </a:r>
          </a:p>
          <a:p>
            <a:pPr eaLnBrk="1" hangingPunct="1">
              <a:lnSpc>
                <a:spcPct val="80000"/>
              </a:lnSpc>
            </a:pPr>
            <a:endParaRPr lang="sv-SE" sz="1800" dirty="0" smtClean="0">
              <a:latin typeface="Arial" charset="0"/>
              <a:cs typeface="Arial" charset="0"/>
            </a:endParaRPr>
          </a:p>
          <a:p>
            <a:pPr eaLnBrk="1" hangingPunct="1">
              <a:lnSpc>
                <a:spcPct val="80000"/>
              </a:lnSpc>
            </a:pPr>
            <a:r>
              <a:rPr lang="sv-SE" sz="1800" dirty="0" smtClean="0">
                <a:latin typeface="Arial" charset="0"/>
                <a:cs typeface="Arial" charset="0"/>
              </a:rPr>
              <a:t>Large-scale networks</a:t>
            </a:r>
          </a:p>
          <a:p>
            <a:pPr lvl="1">
              <a:lnSpc>
                <a:spcPct val="80000"/>
              </a:lnSpc>
            </a:pPr>
            <a:r>
              <a:rPr lang="sv-SE" sz="1400" dirty="0" smtClean="0">
                <a:latin typeface="Arial" charset="0"/>
                <a:cs typeface="Arial" charset="0"/>
              </a:rPr>
              <a:t>SPLIT simulator (by KTH)</a:t>
            </a:r>
          </a:p>
          <a:p>
            <a:pPr lvl="1">
              <a:lnSpc>
                <a:spcPct val="80000"/>
              </a:lnSpc>
            </a:pPr>
            <a:r>
              <a:rPr lang="sv-SE" sz="1400" dirty="0" smtClean="0">
                <a:latin typeface="Arial" charset="0"/>
                <a:cs typeface="Arial" charset="0"/>
              </a:rPr>
              <a:t>Parallel NEURON</a:t>
            </a:r>
          </a:p>
          <a:p>
            <a:pPr lvl="1">
              <a:lnSpc>
                <a:spcPct val="80000"/>
              </a:lnSpc>
            </a:pPr>
            <a:r>
              <a:rPr lang="sv-SE" sz="1400" dirty="0" smtClean="0">
                <a:latin typeface="Arial" charset="0"/>
                <a:cs typeface="Arial" charset="0"/>
              </a:rPr>
              <a:t>NEST simulator</a:t>
            </a:r>
          </a:p>
          <a:p>
            <a:pPr eaLnBrk="1" hangingPunct="1">
              <a:lnSpc>
                <a:spcPct val="80000"/>
              </a:lnSpc>
            </a:pPr>
            <a:endParaRPr lang="sv-SE" sz="1800" dirty="0" smtClean="0">
              <a:latin typeface="Arial" charset="0"/>
              <a:cs typeface="Arial" charset="0"/>
            </a:endParaRPr>
          </a:p>
          <a:p>
            <a:pPr eaLnBrk="1" hangingPunct="1">
              <a:lnSpc>
                <a:spcPct val="80000"/>
              </a:lnSpc>
            </a:pPr>
            <a:endParaRPr lang="sv-SE" sz="1800" dirty="0" smtClean="0">
              <a:latin typeface="Arial" charset="0"/>
              <a:cs typeface="Arial" charset="0"/>
            </a:endParaRPr>
          </a:p>
          <a:p>
            <a:pPr eaLnBrk="1" hangingPunct="1">
              <a:lnSpc>
                <a:spcPct val="80000"/>
              </a:lnSpc>
            </a:pPr>
            <a:endParaRPr lang="sv-SE" sz="1800" dirty="0" smtClean="0">
              <a:latin typeface="Arial" charset="0"/>
              <a:cs typeface="Arial" charset="0"/>
            </a:endParaRPr>
          </a:p>
          <a:p>
            <a:pPr eaLnBrk="1" hangingPunct="1">
              <a:lnSpc>
                <a:spcPct val="80000"/>
              </a:lnSpc>
            </a:pPr>
            <a:endParaRPr lang="sv-SE" sz="1800" dirty="0" smtClean="0">
              <a:latin typeface="Arial" charset="0"/>
              <a:cs typeface="Arial" charset="0"/>
            </a:endParaRPr>
          </a:p>
          <a:p>
            <a:pPr eaLnBrk="1" hangingPunct="1">
              <a:lnSpc>
                <a:spcPct val="80000"/>
              </a:lnSpc>
            </a:pPr>
            <a:endParaRPr lang="sv-SE" sz="1800" dirty="0" smtClean="0">
              <a:latin typeface="Arial" charset="0"/>
              <a:cs typeface="Arial" charset="0"/>
            </a:endParaRPr>
          </a:p>
          <a:p>
            <a:pPr eaLnBrk="1" hangingPunct="1">
              <a:lnSpc>
                <a:spcPct val="80000"/>
              </a:lnSpc>
            </a:pPr>
            <a:endParaRPr lang="sv-SE" sz="1800" dirty="0" smtClean="0">
              <a:latin typeface="Arial" charset="0"/>
              <a:cs typeface="Arial" charset="0"/>
            </a:endParaRPr>
          </a:p>
          <a:p>
            <a:pPr eaLnBrk="1" hangingPunct="1">
              <a:lnSpc>
                <a:spcPct val="80000"/>
              </a:lnSpc>
            </a:pPr>
            <a:endParaRPr lang="sv-SE" sz="1800" dirty="0" smtClean="0">
              <a:latin typeface="Arial" charset="0"/>
              <a:cs typeface="Arial" charset="0"/>
            </a:endParaRPr>
          </a:p>
          <a:p>
            <a:pPr eaLnBrk="1" hangingPunct="1">
              <a:lnSpc>
                <a:spcPct val="80000"/>
              </a:lnSpc>
            </a:pPr>
            <a:endParaRPr lang="sv-SE" sz="1800" dirty="0" smtClean="0">
              <a:latin typeface="Arial" charset="0"/>
              <a:cs typeface="Arial" charset="0"/>
            </a:endParaRPr>
          </a:p>
          <a:p>
            <a:pPr eaLnBrk="1" hangingPunct="1">
              <a:lnSpc>
                <a:spcPct val="80000"/>
              </a:lnSpc>
            </a:pPr>
            <a:endParaRPr lang="sv-SE" sz="1600" dirty="0" smtClean="0">
              <a:latin typeface="Arial" charset="0"/>
              <a:cs typeface="Arial" charset="0"/>
            </a:endParaRPr>
          </a:p>
        </p:txBody>
      </p:sp>
      <p:sp>
        <p:nvSpPr>
          <p:cNvPr id="16391" name="Footer Placeholder 11"/>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US" smtClean="0">
                <a:cs typeface="Arial" charset="0"/>
              </a:rPr>
              <a:t>CNS Stockholm July 25 2011</a:t>
            </a:r>
            <a:endParaRPr lang="sv-SE">
              <a:cs typeface="Arial" charset="0"/>
            </a:endParaRPr>
          </a:p>
        </p:txBody>
      </p:sp>
      <p:pic>
        <p:nvPicPr>
          <p:cNvPr id="16388" name="Picture 4"/>
          <p:cNvPicPr>
            <a:picLocks noChangeAspect="1" noChangeArrowheads="1"/>
          </p:cNvPicPr>
          <p:nvPr/>
        </p:nvPicPr>
        <p:blipFill>
          <a:blip r:embed="rId3" cstate="print"/>
          <a:srcRect/>
          <a:stretch>
            <a:fillRect/>
          </a:stretch>
        </p:blipFill>
        <p:spPr bwMode="auto">
          <a:xfrm>
            <a:off x="3295651" y="1493840"/>
            <a:ext cx="2778125" cy="4014787"/>
          </a:xfrm>
          <a:prstGeom prst="rect">
            <a:avLst/>
          </a:prstGeom>
          <a:noFill/>
          <a:ln w="9525">
            <a:noFill/>
            <a:miter lim="800000"/>
            <a:headEnd/>
            <a:tailEnd/>
          </a:ln>
        </p:spPr>
      </p:pic>
      <p:pic>
        <p:nvPicPr>
          <p:cNvPr id="16389" name="Picture 5" descr="par"/>
          <p:cNvPicPr>
            <a:picLocks noChangeAspect="1" noChangeArrowheads="1"/>
          </p:cNvPicPr>
          <p:nvPr/>
        </p:nvPicPr>
        <p:blipFill>
          <a:blip r:embed="rId4" cstate="print"/>
          <a:srcRect/>
          <a:stretch>
            <a:fillRect/>
          </a:stretch>
        </p:blipFill>
        <p:spPr bwMode="auto">
          <a:xfrm>
            <a:off x="77788" y="1484315"/>
            <a:ext cx="3168650" cy="45100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2851">
                                            <p:txEl>
                                              <p:pRg st="13" end="1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2851">
                                            <p:txEl>
                                              <p:pRg st="14" end="1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2851">
                                            <p:txEl>
                                              <p:pRg st="16" end="1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2851">
                                            <p:txEl>
                                              <p:pRg st="17" end="1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2851">
                                            <p:txEl>
                                              <p:pRg st="18" end="1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2851">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281114" y="152402"/>
            <a:ext cx="7380287" cy="1139825"/>
          </a:xfrm>
        </p:spPr>
        <p:txBody>
          <a:bodyPr/>
          <a:lstStyle/>
          <a:p>
            <a:pPr eaLnBrk="1" hangingPunct="1"/>
            <a:r>
              <a:rPr lang="en-US" sz="4000" dirty="0" smtClean="0">
                <a:latin typeface="Arial" charset="0"/>
                <a:cs typeface="Arial" charset="0"/>
              </a:rPr>
              <a:t>The layer 2/3 cortex model</a:t>
            </a:r>
            <a:r>
              <a:rPr lang="sv-SE" sz="2400" dirty="0" smtClean="0">
                <a:latin typeface="Arial" charset="0"/>
                <a:cs typeface="Arial" charset="0"/>
              </a:rPr>
              <a:t/>
            </a:r>
            <a:br>
              <a:rPr lang="sv-SE" sz="2400" dirty="0" smtClean="0">
                <a:latin typeface="Arial" charset="0"/>
                <a:cs typeface="Arial" charset="0"/>
              </a:rPr>
            </a:br>
            <a:r>
              <a:rPr lang="sv-SE" sz="2400" dirty="0" smtClean="0">
                <a:latin typeface="Arial" charset="0"/>
                <a:cs typeface="Arial" charset="0"/>
              </a:rPr>
              <a:t>Synaptic properties and connectivity</a:t>
            </a:r>
            <a:endParaRPr lang="en-US" sz="2000" dirty="0" smtClean="0">
              <a:latin typeface="Arial" charset="0"/>
              <a:cs typeface="Arial" charset="0"/>
            </a:endParaRPr>
          </a:p>
        </p:txBody>
      </p:sp>
      <p:sp>
        <p:nvSpPr>
          <p:cNvPr id="17411" name="Rectangle 3"/>
          <p:cNvSpPr>
            <a:spLocks noGrp="1" noChangeArrowheads="1"/>
          </p:cNvSpPr>
          <p:nvPr>
            <p:ph idx="1"/>
          </p:nvPr>
        </p:nvSpPr>
        <p:spPr>
          <a:xfrm>
            <a:off x="3616326" y="1238250"/>
            <a:ext cx="6289675" cy="2336800"/>
          </a:xfrm>
        </p:spPr>
        <p:txBody>
          <a:bodyPr/>
          <a:lstStyle/>
          <a:p>
            <a:pPr eaLnBrk="1" hangingPunct="1">
              <a:lnSpc>
                <a:spcPct val="80000"/>
              </a:lnSpc>
              <a:buFont typeface="Arial" charset="0"/>
              <a:buChar char="•"/>
            </a:pPr>
            <a:r>
              <a:rPr lang="sv-SE" sz="1800" dirty="0" smtClean="0">
                <a:latin typeface="Arial" charset="0"/>
                <a:cs typeface="Arial" charset="0"/>
              </a:rPr>
              <a:t>Synaptic transmission</a:t>
            </a:r>
          </a:p>
          <a:p>
            <a:pPr lvl="1" eaLnBrk="1" hangingPunct="1">
              <a:lnSpc>
                <a:spcPct val="80000"/>
              </a:lnSpc>
              <a:buFont typeface="Arial" charset="0"/>
              <a:buChar char="•"/>
            </a:pPr>
            <a:r>
              <a:rPr lang="sv-SE" sz="1400" dirty="0" smtClean="0">
                <a:latin typeface="Arial" charset="0"/>
                <a:cs typeface="Arial" charset="0"/>
              </a:rPr>
              <a:t>Glutamate (AMPA &amp; voltage dependent NMDA)</a:t>
            </a:r>
          </a:p>
          <a:p>
            <a:pPr lvl="1">
              <a:lnSpc>
                <a:spcPct val="80000"/>
              </a:lnSpc>
              <a:buFont typeface="Arial" charset="0"/>
              <a:buChar char="•"/>
            </a:pPr>
            <a:r>
              <a:rPr lang="sv-SE" sz="1400" dirty="0" smtClean="0">
                <a:latin typeface="Arial" charset="0"/>
                <a:cs typeface="Arial" charset="0"/>
              </a:rPr>
              <a:t>Depressing synapses</a:t>
            </a:r>
          </a:p>
          <a:p>
            <a:pPr lvl="1" eaLnBrk="1" hangingPunct="1">
              <a:lnSpc>
                <a:spcPct val="80000"/>
              </a:lnSpc>
              <a:buFont typeface="Arial" charset="0"/>
              <a:buChar char="•"/>
            </a:pPr>
            <a:r>
              <a:rPr lang="sv-SE" sz="1400" dirty="0" smtClean="0">
                <a:latin typeface="Arial" charset="0"/>
                <a:cs typeface="Arial" charset="0"/>
              </a:rPr>
              <a:t>GABA</a:t>
            </a:r>
            <a:r>
              <a:rPr lang="sv-SE" sz="1400" baseline="-25000" dirty="0" smtClean="0">
                <a:latin typeface="Arial" charset="0"/>
                <a:cs typeface="Arial" charset="0"/>
              </a:rPr>
              <a:t>A</a:t>
            </a:r>
          </a:p>
          <a:p>
            <a:pPr eaLnBrk="1" hangingPunct="1">
              <a:lnSpc>
                <a:spcPct val="80000"/>
              </a:lnSpc>
              <a:buFont typeface="Arial" charset="0"/>
              <a:buChar char="•"/>
            </a:pPr>
            <a:r>
              <a:rPr lang="sv-SE" sz="1800" dirty="0" smtClean="0">
                <a:latin typeface="Arial" charset="0"/>
                <a:cs typeface="Arial" charset="0"/>
                <a:sym typeface="Symbol" pitchFamily="18" charset="2"/>
              </a:rPr>
              <a:t>Synaptic targeting of soma and dendrites</a:t>
            </a:r>
          </a:p>
          <a:p>
            <a:pPr eaLnBrk="1" hangingPunct="1">
              <a:lnSpc>
                <a:spcPct val="80000"/>
              </a:lnSpc>
              <a:buFont typeface="Arial" charset="0"/>
              <a:buChar char="•"/>
            </a:pPr>
            <a:r>
              <a:rPr lang="sv-SE" sz="1800" dirty="0" smtClean="0">
                <a:latin typeface="Arial" charset="0"/>
                <a:cs typeface="Arial" charset="0"/>
              </a:rPr>
              <a:t>3D geometry </a:t>
            </a:r>
            <a:r>
              <a:rPr lang="sv-SE" sz="1800" dirty="0" smtClean="0">
                <a:latin typeface="Arial" charset="0"/>
                <a:cs typeface="Arial" charset="0"/>
                <a:sym typeface="Symbol" pitchFamily="18" charset="2"/>
              </a:rPr>
              <a:t> delays</a:t>
            </a:r>
            <a:endParaRPr lang="sv-SE" sz="2000" dirty="0" smtClean="0">
              <a:latin typeface="Arial" charset="0"/>
              <a:cs typeface="Arial" charset="0"/>
              <a:sym typeface="Symbol" pitchFamily="18" charset="2"/>
            </a:endParaRPr>
          </a:p>
          <a:p>
            <a:pPr lvl="1" eaLnBrk="1" hangingPunct="1">
              <a:lnSpc>
                <a:spcPct val="80000"/>
              </a:lnSpc>
              <a:buFont typeface="Arial" charset="0"/>
              <a:buChar char="•"/>
            </a:pPr>
            <a:r>
              <a:rPr lang="sv-SE" sz="1600" dirty="0" smtClean="0">
                <a:latin typeface="Arial" charset="0"/>
                <a:cs typeface="Arial" charset="0"/>
                <a:sym typeface="Symbol" pitchFamily="18" charset="2"/>
              </a:rPr>
              <a:t>0.1 - 1m/s conduction speed</a:t>
            </a:r>
          </a:p>
          <a:p>
            <a:pPr eaLnBrk="1" hangingPunct="1">
              <a:lnSpc>
                <a:spcPct val="80000"/>
              </a:lnSpc>
              <a:buFont typeface="Arial" charset="0"/>
              <a:buChar char="•"/>
            </a:pPr>
            <a:r>
              <a:rPr lang="sv-SE" sz="1800" dirty="0" smtClean="0">
                <a:latin typeface="Arial" charset="0"/>
                <a:cs typeface="Arial" charset="0"/>
                <a:sym typeface="Symbol" pitchFamily="18" charset="2"/>
              </a:rPr>
              <a:t>Realistic amplitude of PSP:s </a:t>
            </a:r>
            <a:r>
              <a:rPr lang="sv-SE" sz="1800" u="sng" dirty="0" smtClean="0">
                <a:latin typeface="Arial" charset="0"/>
                <a:cs typeface="Arial" charset="0"/>
                <a:sym typeface="Symbol" pitchFamily="18" charset="2"/>
              </a:rPr>
              <a:t>in larger network models</a:t>
            </a:r>
            <a:endParaRPr lang="sv-SE" sz="1800" dirty="0" smtClean="0">
              <a:latin typeface="Arial" charset="0"/>
              <a:cs typeface="Arial" charset="0"/>
              <a:sym typeface="Symbol" pitchFamily="18" charset="2"/>
            </a:endParaRPr>
          </a:p>
        </p:txBody>
      </p:sp>
      <p:sp>
        <p:nvSpPr>
          <p:cNvPr id="17415" name="Footer Placeholder 13"/>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US" smtClean="0">
                <a:cs typeface="Arial" charset="0"/>
              </a:rPr>
              <a:t>CNS Stockholm July 25 2011</a:t>
            </a:r>
            <a:endParaRPr lang="sv-SE">
              <a:cs typeface="Arial" charset="0"/>
            </a:endParaRPr>
          </a:p>
        </p:txBody>
      </p:sp>
      <p:pic>
        <p:nvPicPr>
          <p:cNvPr id="17412" name="Picture 7"/>
          <p:cNvPicPr>
            <a:picLocks noChangeAspect="1" noChangeArrowheads="1"/>
          </p:cNvPicPr>
          <p:nvPr/>
        </p:nvPicPr>
        <p:blipFill>
          <a:blip r:embed="rId3" cstate="print"/>
          <a:srcRect/>
          <a:stretch>
            <a:fillRect/>
          </a:stretch>
        </p:blipFill>
        <p:spPr bwMode="auto">
          <a:xfrm>
            <a:off x="425450" y="1628777"/>
            <a:ext cx="3201988" cy="4010025"/>
          </a:xfrm>
          <a:prstGeom prst="rect">
            <a:avLst/>
          </a:prstGeom>
          <a:noFill/>
          <a:ln w="9525">
            <a:noFill/>
            <a:miter lim="800000"/>
            <a:headEnd/>
            <a:tailEnd/>
          </a:ln>
        </p:spPr>
      </p:pic>
      <p:grpSp>
        <p:nvGrpSpPr>
          <p:cNvPr id="2" name="Group 14"/>
          <p:cNvGrpSpPr>
            <a:grpSpLocks/>
          </p:cNvGrpSpPr>
          <p:nvPr/>
        </p:nvGrpSpPr>
        <p:grpSpPr bwMode="auto">
          <a:xfrm>
            <a:off x="4017963" y="3429000"/>
            <a:ext cx="4762500" cy="2908300"/>
            <a:chOff x="4017963" y="3429000"/>
            <a:chExt cx="4762500" cy="2908300"/>
          </a:xfrm>
        </p:grpSpPr>
        <p:grpSp>
          <p:nvGrpSpPr>
            <p:cNvPr id="17416" name="Group 8"/>
            <p:cNvGrpSpPr>
              <a:grpSpLocks/>
            </p:cNvGrpSpPr>
            <p:nvPr/>
          </p:nvGrpSpPr>
          <p:grpSpPr bwMode="auto">
            <a:xfrm>
              <a:off x="4060825" y="3429000"/>
              <a:ext cx="4719638" cy="2908300"/>
              <a:chOff x="2558" y="2160"/>
              <a:chExt cx="2973" cy="1832"/>
            </a:xfrm>
          </p:grpSpPr>
          <p:sp>
            <p:nvSpPr>
              <p:cNvPr id="17419" name="Text Box 5"/>
              <p:cNvSpPr txBox="1">
                <a:spLocks noChangeArrowheads="1"/>
              </p:cNvSpPr>
              <p:nvPr/>
            </p:nvSpPr>
            <p:spPr bwMode="auto">
              <a:xfrm>
                <a:off x="2734" y="3662"/>
                <a:ext cx="2702" cy="330"/>
              </a:xfrm>
              <a:prstGeom prst="rect">
                <a:avLst/>
              </a:prstGeom>
              <a:noFill/>
              <a:ln w="9525">
                <a:noFill/>
                <a:miter lim="800000"/>
                <a:headEnd/>
                <a:tailEnd/>
              </a:ln>
            </p:spPr>
            <p:txBody>
              <a:bodyPr wrap="none">
                <a:spAutoFit/>
              </a:bodyPr>
              <a:lstStyle/>
              <a:p>
                <a:r>
                  <a:rPr lang="sv-SE" sz="1400" dirty="0">
                    <a:effectLst>
                      <a:outerShdw blurRad="38100" dist="38100" dir="2700000" algn="tl">
                        <a:srgbClr val="000000">
                          <a:alpha val="43137"/>
                        </a:srgbClr>
                      </a:outerShdw>
                    </a:effectLst>
                    <a:sym typeface="Symbol" pitchFamily="18" charset="2"/>
                  </a:rPr>
                  <a:t>Pyramidal-pyramidal fast synaptic depression</a:t>
                </a:r>
                <a:endParaRPr lang="sv-SE" sz="1200" dirty="0">
                  <a:effectLst>
                    <a:outerShdw blurRad="38100" dist="38100" dir="2700000" algn="tl">
                      <a:srgbClr val="000000">
                        <a:alpha val="43137"/>
                      </a:srgbClr>
                    </a:outerShdw>
                  </a:effectLst>
                  <a:latin typeface="Arial" charset="0"/>
                </a:endParaRPr>
              </a:p>
              <a:p>
                <a:r>
                  <a:rPr lang="sv-SE" sz="1400" dirty="0">
                    <a:effectLst>
                      <a:outerShdw blurRad="38100" dist="38100" dir="2700000" algn="tl">
                        <a:srgbClr val="000000">
                          <a:alpha val="43137"/>
                        </a:srgbClr>
                      </a:outerShdw>
                    </a:effectLst>
                    <a:latin typeface="Arial" charset="0"/>
                  </a:rPr>
                  <a:t>[Tsodyks, Uziel, Markram 2000]</a:t>
                </a:r>
                <a:endParaRPr lang="en-US" sz="1400" dirty="0">
                  <a:effectLst>
                    <a:outerShdw blurRad="38100" dist="38100" dir="2700000" algn="tl">
                      <a:srgbClr val="000000">
                        <a:alpha val="43137"/>
                      </a:srgbClr>
                    </a:outerShdw>
                  </a:effectLst>
                  <a:latin typeface="Arial" charset="0"/>
                </a:endParaRPr>
              </a:p>
            </p:txBody>
          </p:sp>
          <p:pic>
            <p:nvPicPr>
              <p:cNvPr id="17420" name="Picture 6"/>
              <p:cNvPicPr>
                <a:picLocks noChangeAspect="1" noChangeArrowheads="1"/>
              </p:cNvPicPr>
              <p:nvPr/>
            </p:nvPicPr>
            <p:blipFill>
              <a:blip r:embed="rId4" cstate="print">
                <a:lum bright="-30000" contrast="48000"/>
              </a:blip>
              <a:srcRect/>
              <a:stretch>
                <a:fillRect/>
              </a:stretch>
            </p:blipFill>
            <p:spPr bwMode="auto">
              <a:xfrm>
                <a:off x="2558" y="2160"/>
                <a:ext cx="2973" cy="1520"/>
              </a:xfrm>
              <a:prstGeom prst="rect">
                <a:avLst/>
              </a:prstGeom>
              <a:noFill/>
              <a:ln w="9525">
                <a:noFill/>
                <a:miter lim="800000"/>
                <a:headEnd/>
                <a:tailEnd/>
              </a:ln>
            </p:spPr>
          </p:pic>
        </p:grpSp>
        <p:sp>
          <p:nvSpPr>
            <p:cNvPr id="17417" name="Text Box 5"/>
            <p:cNvSpPr txBox="1">
              <a:spLocks noChangeArrowheads="1"/>
            </p:cNvSpPr>
            <p:nvPr/>
          </p:nvSpPr>
          <p:spPr bwMode="auto">
            <a:xfrm>
              <a:off x="4106863" y="4325938"/>
              <a:ext cx="481222" cy="307777"/>
            </a:xfrm>
            <a:prstGeom prst="rect">
              <a:avLst/>
            </a:prstGeom>
            <a:noFill/>
            <a:ln w="9525">
              <a:noFill/>
              <a:miter lim="800000"/>
              <a:headEnd/>
              <a:tailEnd/>
            </a:ln>
          </p:spPr>
          <p:txBody>
            <a:bodyPr wrap="none">
              <a:spAutoFit/>
            </a:bodyPr>
            <a:lstStyle/>
            <a:p>
              <a:r>
                <a:rPr lang="sv-SE" sz="1400">
                  <a:solidFill>
                    <a:srgbClr val="0070C0"/>
                  </a:solidFill>
                  <a:sym typeface="Symbol" pitchFamily="18" charset="2"/>
                </a:rPr>
                <a:t>pre</a:t>
              </a:r>
              <a:endParaRPr lang="en-US" sz="1400">
                <a:solidFill>
                  <a:srgbClr val="0070C0"/>
                </a:solidFill>
                <a:latin typeface="Arial" charset="0"/>
              </a:endParaRPr>
            </a:p>
          </p:txBody>
        </p:sp>
        <p:sp>
          <p:nvSpPr>
            <p:cNvPr id="17418" name="Text Box 5"/>
            <p:cNvSpPr txBox="1">
              <a:spLocks noChangeArrowheads="1"/>
            </p:cNvSpPr>
            <p:nvPr/>
          </p:nvSpPr>
          <p:spPr bwMode="auto">
            <a:xfrm>
              <a:off x="4017963" y="5311775"/>
              <a:ext cx="569387" cy="307777"/>
            </a:xfrm>
            <a:prstGeom prst="rect">
              <a:avLst/>
            </a:prstGeom>
            <a:noFill/>
            <a:ln w="9525">
              <a:noFill/>
              <a:miter lim="800000"/>
              <a:headEnd/>
              <a:tailEnd/>
            </a:ln>
          </p:spPr>
          <p:txBody>
            <a:bodyPr wrap="none">
              <a:spAutoFit/>
            </a:bodyPr>
            <a:lstStyle/>
            <a:p>
              <a:r>
                <a:rPr lang="sv-SE" sz="1400">
                  <a:solidFill>
                    <a:srgbClr val="0070C0"/>
                  </a:solidFill>
                  <a:sym typeface="Symbol" pitchFamily="18" charset="2"/>
                </a:rPr>
                <a:t>post</a:t>
              </a:r>
              <a:endParaRPr lang="en-US" sz="1400">
                <a:solidFill>
                  <a:srgbClr val="0070C0"/>
                </a:solidFill>
                <a:latin typeface="Arial" charset="0"/>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341393" y="116632"/>
            <a:ext cx="7248012" cy="1143480"/>
          </a:xfrm>
        </p:spPr>
        <p:txBody>
          <a:bodyPr>
            <a:normAutofit/>
          </a:bodyPr>
          <a:lstStyle/>
          <a:p>
            <a:pPr algn="ctr"/>
            <a:r>
              <a:rPr lang="en-US" sz="3600" b="1" dirty="0" smtClean="0">
                <a:cs typeface="Times New Roman" pitchFamily="18" charset="0"/>
              </a:rPr>
              <a:t>Conceptual model </a:t>
            </a:r>
            <a:r>
              <a:rPr lang="en-US" sz="3600" b="1" dirty="0">
                <a:cs typeface="Times New Roman" pitchFamily="18" charset="0"/>
              </a:rPr>
              <a:t>of </a:t>
            </a:r>
            <a:r>
              <a:rPr lang="en-US" sz="3600" b="1" dirty="0" smtClean="0">
                <a:cs typeface="Times New Roman" pitchFamily="18" charset="0"/>
              </a:rPr>
              <a:t>Neocortex</a:t>
            </a:r>
            <a:endParaRPr lang="en-US" sz="3600" b="1" dirty="0">
              <a:cs typeface="Times New Roman" pitchFamily="18" charset="0"/>
            </a:endParaRPr>
          </a:p>
        </p:txBody>
      </p:sp>
      <p:sp>
        <p:nvSpPr>
          <p:cNvPr id="98315" name="Text Box 11"/>
          <p:cNvSpPr txBox="1">
            <a:spLocks noChangeArrowheads="1"/>
          </p:cNvSpPr>
          <p:nvPr/>
        </p:nvSpPr>
        <p:spPr bwMode="auto">
          <a:xfrm>
            <a:off x="1906189" y="4255553"/>
            <a:ext cx="7342353" cy="1873747"/>
          </a:xfrm>
          <a:prstGeom prst="rect">
            <a:avLst/>
          </a:prstGeom>
          <a:noFill/>
          <a:ln w="9525">
            <a:noFill/>
            <a:miter lim="800000"/>
            <a:headEnd/>
            <a:tailEnd/>
          </a:ln>
          <a:effectLst/>
        </p:spPr>
        <p:txBody>
          <a:bodyPr lIns="80165" tIns="40083" rIns="80165" bIns="40083">
            <a:spAutoFit/>
          </a:bodyPr>
          <a:lstStyle/>
          <a:p>
            <a:pPr marL="334023" indent="-334023">
              <a:spcBef>
                <a:spcPct val="50000"/>
              </a:spcBef>
              <a:buFontTx/>
              <a:buChar char="•"/>
            </a:pPr>
            <a:r>
              <a:rPr lang="en-US" sz="2100" dirty="0">
                <a:latin typeface="Verdana" pitchFamily="34" charset="0"/>
              </a:rPr>
              <a:t>Hypercolumns are grouped into cortical areas of various sizes</a:t>
            </a:r>
          </a:p>
          <a:p>
            <a:pPr marL="925522" lvl="1" indent="-335415">
              <a:spcBef>
                <a:spcPct val="50000"/>
              </a:spcBef>
              <a:buFontTx/>
              <a:buChar char="•"/>
            </a:pPr>
            <a:r>
              <a:rPr lang="en-US" dirty="0">
                <a:latin typeface="Verdana" pitchFamily="34" charset="0"/>
              </a:rPr>
              <a:t>Human V1 has ~</a:t>
            </a:r>
            <a:r>
              <a:rPr lang="en-US" dirty="0" smtClean="0">
                <a:latin typeface="Verdana" pitchFamily="34" charset="0"/>
              </a:rPr>
              <a:t>40000 </a:t>
            </a:r>
            <a:r>
              <a:rPr lang="en-US" dirty="0">
                <a:latin typeface="Verdana" pitchFamily="34" charset="0"/>
              </a:rPr>
              <a:t>hypercolumns</a:t>
            </a:r>
          </a:p>
          <a:p>
            <a:pPr marL="334023" indent="-334023">
              <a:spcBef>
                <a:spcPct val="50000"/>
              </a:spcBef>
              <a:buFontTx/>
              <a:buChar char="•"/>
            </a:pPr>
            <a:r>
              <a:rPr lang="en-US" sz="2100" dirty="0">
                <a:latin typeface="Verdana" pitchFamily="34" charset="0"/>
              </a:rPr>
              <a:t>Human neocortex </a:t>
            </a:r>
            <a:r>
              <a:rPr lang="en-US" sz="2100" dirty="0" smtClean="0">
                <a:latin typeface="Verdana" pitchFamily="34" charset="0"/>
              </a:rPr>
              <a:t>has about </a:t>
            </a:r>
            <a:r>
              <a:rPr lang="en-US" sz="2100" dirty="0">
                <a:latin typeface="Verdana" pitchFamily="34" charset="0"/>
              </a:rPr>
              <a:t>110 cortical areas </a:t>
            </a:r>
            <a:r>
              <a:rPr lang="en-US" sz="1400" dirty="0">
                <a:latin typeface="Verdana" pitchFamily="34" charset="0"/>
              </a:rPr>
              <a:t>(</a:t>
            </a:r>
            <a:r>
              <a:rPr lang="en-US" sz="1400" dirty="0" err="1">
                <a:latin typeface="Verdana" pitchFamily="34" charset="0"/>
              </a:rPr>
              <a:t>Kaas</a:t>
            </a:r>
            <a:r>
              <a:rPr lang="en-US" sz="1400" dirty="0">
                <a:latin typeface="Verdana" pitchFamily="34" charset="0"/>
              </a:rPr>
              <a:t>, 1987)</a:t>
            </a:r>
          </a:p>
        </p:txBody>
      </p:sp>
      <p:graphicFrame>
        <p:nvGraphicFramePr>
          <p:cNvPr id="98319" name="Object 15"/>
          <p:cNvGraphicFramePr>
            <a:graphicFrameLocks noChangeAspect="1"/>
          </p:cNvGraphicFramePr>
          <p:nvPr/>
        </p:nvGraphicFramePr>
        <p:xfrm>
          <a:off x="1745271" y="2138614"/>
          <a:ext cx="1764988" cy="1700818"/>
        </p:xfrm>
        <a:graphic>
          <a:graphicData uri="http://schemas.openxmlformats.org/presentationml/2006/ole">
            <p:oleObj spid="_x0000_s171010" name="Image" r:id="rId4" imgW="3161905" imgH="3111111" progId="">
              <p:embed/>
            </p:oleObj>
          </a:graphicData>
        </a:graphic>
      </p:graphicFrame>
      <p:pic>
        <p:nvPicPr>
          <p:cNvPr id="98320" name="Picture 16" descr="ugp-i-cortex2"/>
          <p:cNvPicPr>
            <a:picLocks noChangeAspect="1" noChangeArrowheads="1"/>
          </p:cNvPicPr>
          <p:nvPr/>
        </p:nvPicPr>
        <p:blipFill>
          <a:blip r:embed="rId5" cstate="print"/>
          <a:srcRect/>
          <a:stretch>
            <a:fillRect/>
          </a:stretch>
        </p:blipFill>
        <p:spPr bwMode="auto">
          <a:xfrm flipH="1">
            <a:off x="6033120" y="2235117"/>
            <a:ext cx="2965181" cy="1697938"/>
          </a:xfrm>
          <a:prstGeom prst="rect">
            <a:avLst/>
          </a:prstGeom>
          <a:noFill/>
        </p:spPr>
      </p:pic>
      <p:sp>
        <p:nvSpPr>
          <p:cNvPr id="98322" name="Text Box 18"/>
          <p:cNvSpPr txBox="1">
            <a:spLocks noChangeArrowheads="1"/>
          </p:cNvSpPr>
          <p:nvPr/>
        </p:nvSpPr>
        <p:spPr bwMode="auto">
          <a:xfrm>
            <a:off x="6243334" y="1751798"/>
            <a:ext cx="2663266" cy="404114"/>
          </a:xfrm>
          <a:prstGeom prst="rect">
            <a:avLst/>
          </a:prstGeom>
          <a:noFill/>
          <a:ln w="9525">
            <a:noFill/>
            <a:miter lim="800000"/>
            <a:headEnd/>
            <a:tailEnd/>
          </a:ln>
          <a:effectLst/>
        </p:spPr>
        <p:txBody>
          <a:bodyPr wrap="square" lIns="80165" tIns="40083" rIns="80165" bIns="40083">
            <a:spAutoFit/>
          </a:bodyPr>
          <a:lstStyle/>
          <a:p>
            <a:pPr>
              <a:spcBef>
                <a:spcPct val="50000"/>
              </a:spcBef>
            </a:pPr>
            <a:r>
              <a:rPr lang="en-US" sz="2100" dirty="0">
                <a:latin typeface="Verdana" pitchFamily="34" charset="0"/>
              </a:rPr>
              <a:t>Cortical </a:t>
            </a:r>
            <a:r>
              <a:rPr lang="en-US" sz="2100" dirty="0" smtClean="0"/>
              <a:t>a</a:t>
            </a:r>
            <a:r>
              <a:rPr lang="en-US" sz="2100" dirty="0" smtClean="0">
                <a:latin typeface="Verdana" pitchFamily="34" charset="0"/>
              </a:rPr>
              <a:t>reas</a:t>
            </a:r>
            <a:endParaRPr lang="en-US" sz="2100" dirty="0">
              <a:latin typeface="Verdana" pitchFamily="34" charset="0"/>
            </a:endParaRPr>
          </a:p>
        </p:txBody>
      </p:sp>
      <p:sp>
        <p:nvSpPr>
          <p:cNvPr id="98324" name="Line 20"/>
          <p:cNvSpPr>
            <a:spLocks noChangeShapeType="1"/>
          </p:cNvSpPr>
          <p:nvPr/>
        </p:nvSpPr>
        <p:spPr bwMode="auto">
          <a:xfrm>
            <a:off x="3728864" y="2135747"/>
            <a:ext cx="2232248" cy="753193"/>
          </a:xfrm>
          <a:prstGeom prst="line">
            <a:avLst/>
          </a:prstGeom>
          <a:noFill/>
          <a:ln w="38100">
            <a:solidFill>
              <a:schemeClr val="tx1"/>
            </a:solidFill>
            <a:round/>
            <a:headEnd/>
            <a:tailEnd/>
          </a:ln>
          <a:effectLst/>
        </p:spPr>
        <p:txBody>
          <a:bodyPr lIns="80165" tIns="40083" rIns="80165" bIns="40083"/>
          <a:lstStyle/>
          <a:p>
            <a:endParaRPr lang="en-US"/>
          </a:p>
        </p:txBody>
      </p:sp>
      <p:sp>
        <p:nvSpPr>
          <p:cNvPr id="98325" name="Line 21"/>
          <p:cNvSpPr>
            <a:spLocks noChangeShapeType="1"/>
          </p:cNvSpPr>
          <p:nvPr/>
        </p:nvSpPr>
        <p:spPr bwMode="auto">
          <a:xfrm flipV="1">
            <a:off x="3728864" y="3223215"/>
            <a:ext cx="2232248" cy="634950"/>
          </a:xfrm>
          <a:prstGeom prst="line">
            <a:avLst/>
          </a:prstGeom>
          <a:noFill/>
          <a:ln w="38100">
            <a:solidFill>
              <a:schemeClr val="tx1"/>
            </a:solidFill>
            <a:round/>
            <a:headEnd/>
            <a:tailEnd/>
          </a:ln>
          <a:effectLst/>
        </p:spPr>
        <p:txBody>
          <a:bodyPr lIns="80165" tIns="40083" rIns="80165" bIns="40083"/>
          <a:lstStyle/>
          <a:p>
            <a:endParaRPr lang="en-US"/>
          </a:p>
        </p:txBody>
      </p:sp>
      <p:sp>
        <p:nvSpPr>
          <p:cNvPr id="98326" name="Text Box 22"/>
          <p:cNvSpPr txBox="1">
            <a:spLocks noChangeArrowheads="1"/>
          </p:cNvSpPr>
          <p:nvPr/>
        </p:nvSpPr>
        <p:spPr bwMode="auto">
          <a:xfrm>
            <a:off x="1623553" y="1628800"/>
            <a:ext cx="2753383" cy="414764"/>
          </a:xfrm>
          <a:prstGeom prst="rect">
            <a:avLst/>
          </a:prstGeom>
          <a:noFill/>
          <a:ln w="9525">
            <a:noFill/>
            <a:miter lim="800000"/>
            <a:headEnd/>
            <a:tailEnd/>
          </a:ln>
          <a:effectLst/>
        </p:spPr>
        <p:txBody>
          <a:bodyPr lIns="80165" tIns="40083" rIns="80165" bIns="40083">
            <a:spAutoFit/>
          </a:bodyPr>
          <a:lstStyle/>
          <a:p>
            <a:pPr>
              <a:spcBef>
                <a:spcPct val="50000"/>
              </a:spcBef>
            </a:pPr>
            <a:r>
              <a:rPr lang="en-US" sz="2100" dirty="0">
                <a:latin typeface="Verdana" pitchFamily="34" charset="0"/>
              </a:rPr>
              <a:t>Hypercolumns</a:t>
            </a:r>
          </a:p>
        </p:txBody>
      </p:sp>
      <p:sp>
        <p:nvSpPr>
          <p:cNvPr id="13" name="Footer Placeholder 12"/>
          <p:cNvSpPr>
            <a:spLocks noGrp="1"/>
          </p:cNvSpPr>
          <p:nvPr>
            <p:ph type="ftr" sz="quarter" idx="11"/>
          </p:nvPr>
        </p:nvSpPr>
        <p:spPr/>
        <p:txBody>
          <a:bodyPr/>
          <a:lstStyle/>
          <a:p>
            <a:r>
              <a:rPr lang="en-US" smtClean="0"/>
              <a:t>CNS Stockholm July 25 2011</a:t>
            </a:r>
            <a:endParaRPr lang="sv-SE"/>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38516</TotalTime>
  <Words>2180</Words>
  <Application>Microsoft Office PowerPoint</Application>
  <PresentationFormat>A4 Paper (210x297 mm)</PresentationFormat>
  <Paragraphs>476</Paragraphs>
  <Slides>36</Slides>
  <Notes>36</Notes>
  <HiddenSlides>0</HiddenSlides>
  <MMClips>3</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Globe</vt:lpstr>
      <vt:lpstr>Image</vt:lpstr>
      <vt:lpstr>Perceptual and memory functions in a cortex-inspired attractor network model</vt:lpstr>
      <vt:lpstr>Slide 2</vt:lpstr>
      <vt:lpstr>Mathematical instanciations of Hebb’s theory</vt:lpstr>
      <vt:lpstr>Question, outline of talk</vt:lpstr>
      <vt:lpstr>From conceptual and abstract models to biophysics </vt:lpstr>
      <vt:lpstr>A layer 2/3 cortex model  Microcircuit layout “Icecube - Potts” like</vt:lpstr>
      <vt:lpstr>The layer 2/3 cortex model Single cell model</vt:lpstr>
      <vt:lpstr>The layer 2/3 cortex model Synaptic properties and connectivity</vt:lpstr>
      <vt:lpstr>Conceptual model of Neocortex</vt:lpstr>
      <vt:lpstr>Network layout</vt:lpstr>
      <vt:lpstr>9 hypercolumns Spontaneous activity</vt:lpstr>
      <vt:lpstr>100 hypercolumns Spontaneous activity</vt:lpstr>
      <vt:lpstr>8 rack BG/L simulation October 2006 Djurfeldt M, Lundqvist M, Johansson C, Rehn M, Ekeberg Ö, and Lansner A (2008): Brain-scale simulation of the neocortex on the Blue Gene/L supercomputer. IBM J R&amp;D 52:31-41</vt:lpstr>
      <vt:lpstr>Supercomputing for brain modeling</vt:lpstr>
      <vt:lpstr>Slide 15</vt:lpstr>
      <vt:lpstr>Adding an interneuron with facilitating synapses Krishnamurthy, Silberberg, and Lansner 2011, submitted</vt:lpstr>
      <vt:lpstr>Bistability, raster plot formats only pyramidal cells</vt:lpstr>
      <vt:lpstr>Spontaneous attractor ”hopping”</vt:lpstr>
      <vt:lpstr>Stimulus during spontaneous attractor hopping</vt:lpstr>
      <vt:lpstr>Random long-range W?</vt:lpstr>
      <vt:lpstr>Stimulus during ground state + pattern completion</vt:lpstr>
      <vt:lpstr>Stimulus during ground state Modulated for persistent activity</vt:lpstr>
      <vt:lpstr>Attractor rivalry</vt:lpstr>
      <vt:lpstr>Hebb’s theory - summary</vt:lpstr>
      <vt:lpstr>Bistable, irregular low-rate firing, spike synchronization  Lundqvist, Compte, Lansner PLOS Comp Biol 2010</vt:lpstr>
      <vt:lpstr>Spiking activity in ground and active state</vt:lpstr>
      <vt:lpstr>Oscillatory spontaneous activity</vt:lpstr>
      <vt:lpstr>Theta – gamma phase locking</vt:lpstr>
      <vt:lpstr>Bistability of oscillatory activity</vt:lpstr>
      <vt:lpstr>Importance of modularity</vt:lpstr>
      <vt:lpstr>Is attentional blink a by-product of cortical attractors Silverstein, D. and A. Lansner Front Comput Neurosci 2011</vt:lpstr>
      <vt:lpstr>Attentional blink results</vt:lpstr>
      <vt:lpstr>Oscillations and WM load Lundqvist, Herman, Lansner 2011 J Cogn Neurosci</vt:lpstr>
      <vt:lpstr>Conclusions</vt:lpstr>
      <vt:lpstr>Acknowledgements</vt:lpstr>
      <vt:lpstr>Thanks for your attention!</vt:lpstr>
    </vt:vector>
  </TitlesOfParts>
  <Company>KTH, Nada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Biomimetic signal processing</dc:title>
  <dc:creator>Anders Lansner</dc:creator>
  <cp:lastModifiedBy>Anders Lansner</cp:lastModifiedBy>
  <cp:revision>2652</cp:revision>
  <dcterms:created xsi:type="dcterms:W3CDTF">2006-11-26T19:45:42Z</dcterms:created>
  <dcterms:modified xsi:type="dcterms:W3CDTF">2011-08-18T21:18:40Z</dcterms:modified>
</cp:coreProperties>
</file>