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81" r:id="rId11"/>
    <p:sldId id="282" r:id="rId12"/>
    <p:sldId id="268" r:id="rId13"/>
    <p:sldId id="264" r:id="rId14"/>
    <p:sldId id="266" r:id="rId15"/>
    <p:sldId id="269" r:id="rId16"/>
    <p:sldId id="265" r:id="rId17"/>
    <p:sldId id="270" r:id="rId18"/>
    <p:sldId id="271" r:id="rId1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96F"/>
    <a:srgbClr val="42A7CC"/>
    <a:srgbClr val="2A8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73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276012" y="2963333"/>
            <a:ext cx="912814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206969" y="3190344"/>
            <a:ext cx="2981857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0292292" y="3285067"/>
            <a:ext cx="1896534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443103" y="3131080"/>
            <a:ext cx="1745722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918826" y="3683001"/>
            <a:ext cx="1270001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2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1276012" y="2963333"/>
            <a:ext cx="912814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206969" y="3190344"/>
            <a:ext cx="2981857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292292" y="3285067"/>
            <a:ext cx="1896534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443103" y="3131080"/>
            <a:ext cx="1745722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918826" y="3683001"/>
            <a:ext cx="1270001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0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 smtClean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1276012" y="2963333"/>
            <a:ext cx="912814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206969" y="3190344"/>
            <a:ext cx="2981857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292292" y="3285067"/>
            <a:ext cx="1896534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443103" y="3131080"/>
            <a:ext cx="1745722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918826" y="3683001"/>
            <a:ext cx="1270001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815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276012" y="2963333"/>
            <a:ext cx="912814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206969" y="3190344"/>
            <a:ext cx="2981857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292292" y="3285067"/>
            <a:ext cx="1896534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443103" y="3131080"/>
            <a:ext cx="1745722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918826" y="3683001"/>
            <a:ext cx="1270001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77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 b="0" cap="all" dirty="0" smtClean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Trebuchet M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 smtClean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1276012" y="2963333"/>
            <a:ext cx="912814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206969" y="3190344"/>
            <a:ext cx="2981857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292292" y="3285067"/>
            <a:ext cx="1896534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443103" y="3131080"/>
            <a:ext cx="1745722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918826" y="3683001"/>
            <a:ext cx="1270001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198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 b="0" cap="all" dirty="0" smtClean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Trebuchet M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1276012" y="2963333"/>
            <a:ext cx="912814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206969" y="3190344"/>
            <a:ext cx="2981857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292292" y="3285067"/>
            <a:ext cx="1896534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443103" y="3131080"/>
            <a:ext cx="1745722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918826" y="3683001"/>
            <a:ext cx="1270001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32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276012" y="2963333"/>
            <a:ext cx="912814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206969" y="3190344"/>
            <a:ext cx="2981857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292292" y="3285067"/>
            <a:ext cx="1896534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443103" y="3131080"/>
            <a:ext cx="1745722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918826" y="3683001"/>
            <a:ext cx="1270001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255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276012" y="2963333"/>
            <a:ext cx="912814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206969" y="3190344"/>
            <a:ext cx="2981857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292292" y="3285067"/>
            <a:ext cx="1896534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443103" y="3131080"/>
            <a:ext cx="1745722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918826" y="3683001"/>
            <a:ext cx="1270001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3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276012" y="2963333"/>
            <a:ext cx="912814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206969" y="3190344"/>
            <a:ext cx="2981857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292292" y="3285067"/>
            <a:ext cx="1896534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443103" y="3131080"/>
            <a:ext cx="1745722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918826" y="3683001"/>
            <a:ext cx="1270001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94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276012" y="2963333"/>
            <a:ext cx="912814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206969" y="3190344"/>
            <a:ext cx="2981857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292292" y="3285067"/>
            <a:ext cx="1896534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443103" y="3131080"/>
            <a:ext cx="1745722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918826" y="3683001"/>
            <a:ext cx="1270001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86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1276012" y="2963333"/>
            <a:ext cx="912814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206969" y="3190344"/>
            <a:ext cx="2981857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292292" y="3285067"/>
            <a:ext cx="1896534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443103" y="3131080"/>
            <a:ext cx="1745722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918826" y="3683001"/>
            <a:ext cx="1270001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76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1276012" y="2963333"/>
            <a:ext cx="912814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206969" y="3190344"/>
            <a:ext cx="2981857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292292" y="3285067"/>
            <a:ext cx="1896534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443103" y="3131080"/>
            <a:ext cx="1745722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918826" y="3683001"/>
            <a:ext cx="1270001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67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276012" y="2963333"/>
            <a:ext cx="912814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206969" y="3190344"/>
            <a:ext cx="2981857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0292292" y="3285067"/>
            <a:ext cx="1896534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443103" y="3131080"/>
            <a:ext cx="1745722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918826" y="3683001"/>
            <a:ext cx="1270001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77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1276012" y="2963333"/>
            <a:ext cx="912814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9206969" y="3190344"/>
            <a:ext cx="2981857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292292" y="3285067"/>
            <a:ext cx="1896534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0443103" y="3131080"/>
            <a:ext cx="1745722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918826" y="3683001"/>
            <a:ext cx="1270001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56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1276012" y="2963333"/>
            <a:ext cx="912814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206969" y="3190344"/>
            <a:ext cx="2981857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292292" y="3285067"/>
            <a:ext cx="1896534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443103" y="3131080"/>
            <a:ext cx="1745722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918826" y="3683001"/>
            <a:ext cx="1270001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32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1276012" y="2963333"/>
            <a:ext cx="912814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206969" y="3190344"/>
            <a:ext cx="2981857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292292" y="3285067"/>
            <a:ext cx="1896534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443103" y="3131080"/>
            <a:ext cx="1745722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918826" y="3683001"/>
            <a:ext cx="1270001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54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00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70000"/>
        <a:buFont typeface="Lucida Grande"/>
        <a:buChar char="►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70000"/>
        <a:buFont typeface="Lucida Grande"/>
        <a:buChar char="►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70000"/>
        <a:buFont typeface="Lucida Grande"/>
        <a:buChar char="►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70000"/>
        <a:buFont typeface="Lucida Grande"/>
        <a:buChar char="►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70000"/>
        <a:buFont typeface="Lucida Grande"/>
        <a:buChar char="►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emf"/><Relationship Id="rId10" Type="http://schemas.openxmlformats.org/officeDocument/2006/relationships/image" Target="../media/image11.emf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.inrialpes.fr/people/triggs/pubs/Dalal-cvpr05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berkeley.edu/~lbourdev/poselets/poselets-eccv10.pdf" TargetMode="Externa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57" y="0"/>
            <a:ext cx="9914515" cy="2971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Discriminative </a:t>
            </a:r>
            <a:r>
              <a:rPr lang="en-US" dirty="0" err="1" smtClean="0"/>
              <a:t>Decorelation</a:t>
            </a:r>
            <a:r>
              <a:rPr lang="en-US" dirty="0" smtClean="0"/>
              <a:t> for clustering and classification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</a:t>
            </a:r>
            <a:r>
              <a:rPr lang="en-US" sz="4000" dirty="0" smtClean="0"/>
              <a:t>ECCV 12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Bharath</a:t>
            </a:r>
            <a:r>
              <a:rPr lang="en-US" dirty="0" smtClean="0"/>
              <a:t> </a:t>
            </a:r>
            <a:r>
              <a:rPr lang="en-US" dirty="0" err="1" smtClean="0"/>
              <a:t>Hariharan</a:t>
            </a:r>
            <a:r>
              <a:rPr lang="en-US" dirty="0" smtClean="0"/>
              <a:t>, </a:t>
            </a:r>
            <a:r>
              <a:rPr lang="en-US" dirty="0" err="1" smtClean="0"/>
              <a:t>Jitandra</a:t>
            </a:r>
            <a:r>
              <a:rPr lang="en-US" dirty="0" smtClean="0"/>
              <a:t> Malik, and Deva </a:t>
            </a:r>
            <a:r>
              <a:rPr lang="en-US" dirty="0" err="1" smtClean="0"/>
              <a:t>Ramanan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57" y="258232"/>
            <a:ext cx="8534400" cy="1507067"/>
          </a:xfrm>
        </p:spPr>
        <p:txBody>
          <a:bodyPr/>
          <a:lstStyle/>
          <a:p>
            <a:r>
              <a:rPr lang="en-US" dirty="0" smtClean="0"/>
              <a:t>Properties of the Covariance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58" y="1777998"/>
            <a:ext cx="4522354" cy="4615105"/>
          </a:xfrm>
        </p:spPr>
        <p:txBody>
          <a:bodyPr/>
          <a:lstStyle/>
          <a:p>
            <a:r>
              <a:rPr lang="en-US" dirty="0"/>
              <a:t>Structure of </a:t>
            </a:r>
            <a:r>
              <a:rPr lang="en-US" dirty="0" smtClean="0"/>
              <a:t>Ʃ</a:t>
            </a:r>
          </a:p>
          <a:p>
            <a:pPr lvl="1"/>
            <a:r>
              <a:rPr lang="en-US" dirty="0" smtClean="0"/>
              <a:t>encodes spatial correlations between oriented gradients</a:t>
            </a:r>
            <a:endParaRPr lang="en-US" dirty="0"/>
          </a:p>
          <a:p>
            <a:r>
              <a:rPr lang="en-US" dirty="0" err="1" smtClean="0"/>
              <a:t>Sparsity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711" y="1633295"/>
            <a:ext cx="7772401" cy="2556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4612" y="4483100"/>
            <a:ext cx="6402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Covariance of 9 orientation dimensions of one cell to 4 horizontal neighbors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Dark is negative and light is positive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Precision matrix is sparse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Fades after a few cells 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7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57" y="258232"/>
            <a:ext cx="8534400" cy="1507067"/>
          </a:xfrm>
        </p:spPr>
        <p:txBody>
          <a:bodyPr/>
          <a:lstStyle/>
          <a:p>
            <a:r>
              <a:rPr lang="en-US" dirty="0" smtClean="0"/>
              <a:t>Properties of the Covariance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8386" y="774698"/>
                <a:ext cx="4522354" cy="4615105"/>
              </a:xfrm>
            </p:spPr>
            <p:txBody>
              <a:bodyPr/>
              <a:lstStyle/>
              <a:p>
                <a:r>
                  <a:rPr lang="en-US" dirty="0" smtClean="0"/>
                  <a:t>Transformed (Whitened) HOG Feature (WHO)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/>
                          <m:t>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More meaningful distances</a:t>
                </a:r>
                <a:endParaRPr lang="en-US" dirty="0"/>
              </a:p>
              <a:p>
                <a:r>
                  <a:rPr lang="en-US" dirty="0" smtClean="0"/>
                  <a:t>Comparison to PCA</a:t>
                </a:r>
              </a:p>
              <a:p>
                <a:pPr lvl="1"/>
                <a:r>
                  <a:rPr lang="en-US" dirty="0" smtClean="0"/>
                  <a:t>PCA keeps the dimensions with most variance among training samples</a:t>
                </a:r>
              </a:p>
              <a:p>
                <a:pPr lvl="2"/>
                <a:r>
                  <a:rPr lang="en-US" dirty="0" smtClean="0"/>
                  <a:t>Removes the discriminative information!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8386" y="774698"/>
                <a:ext cx="4522354" cy="4615105"/>
              </a:xfrm>
              <a:blipFill rotWithShape="0">
                <a:blip r:embed="rId7"/>
                <a:stretch>
                  <a:fillRect l="-135" r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8357" y="4550283"/>
            <a:ext cx="2286000" cy="165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0740" y="4550283"/>
            <a:ext cx="2286000" cy="157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3123" y="4550283"/>
            <a:ext cx="2235200" cy="1551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4706" y="4524843"/>
            <a:ext cx="2286000" cy="1577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27076" y="6234227"/>
            <a:ext cx="92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85728" y="6203883"/>
            <a:ext cx="92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44380" y="6257603"/>
            <a:ext cx="92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LDA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50718" y="6234227"/>
            <a:ext cx="92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6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57" y="258232"/>
            <a:ext cx="8534400" cy="1507067"/>
          </a:xfrm>
        </p:spPr>
        <p:txBody>
          <a:bodyPr/>
          <a:lstStyle/>
          <a:p>
            <a:r>
              <a:rPr lang="en-US" dirty="0" smtClean="0"/>
              <a:t>Results – Pedestrian Detection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2257" y="1785695"/>
                <a:ext cx="5857443" cy="461510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Comparing to </a:t>
                </a:r>
                <a:r>
                  <a:rPr lang="en-US" dirty="0" err="1" smtClean="0"/>
                  <a:t>Dalal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Triggs</a:t>
                </a:r>
                <a:r>
                  <a:rPr lang="en-US" dirty="0" smtClean="0"/>
                  <a:t> HOG-SVM</a:t>
                </a:r>
              </a:p>
              <a:p>
                <a:pPr lvl="1"/>
                <a:r>
                  <a:rPr lang="en-US" dirty="0" smtClean="0"/>
                  <a:t>With hard negative mining</a:t>
                </a:r>
              </a:p>
              <a:p>
                <a:r>
                  <a:rPr lang="en-US" dirty="0" smtClean="0"/>
                  <a:t>Method</a:t>
                </a:r>
              </a:p>
              <a:p>
                <a:pPr lvl="1"/>
                <a:r>
                  <a:rPr lang="en-US" dirty="0" smtClean="0"/>
                  <a:t>Averaging: Compute positive average HOG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Centering: Subtract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Whitening: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/>
                          <m:t>Ʃ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To check the whitening effect use the centered version only</a:t>
                </a:r>
              </a:p>
              <a:p>
                <a:r>
                  <a:rPr lang="en-US" dirty="0" err="1" smtClean="0"/>
                  <a:t>Dalal&amp;Triggs</a:t>
                </a:r>
                <a:r>
                  <a:rPr lang="en-US" dirty="0" smtClean="0"/>
                  <a:t>: 79.66%</a:t>
                </a:r>
              </a:p>
              <a:p>
                <a:r>
                  <a:rPr lang="en-US" dirty="0" smtClean="0"/>
                  <a:t>LDA: 75.10%</a:t>
                </a:r>
              </a:p>
              <a:p>
                <a:r>
                  <a:rPr lang="en-US" dirty="0" smtClean="0"/>
                  <a:t>Centered: 8%</a:t>
                </a:r>
              </a:p>
              <a:p>
                <a:r>
                  <a:rPr lang="en-US" dirty="0"/>
                  <a:t>Pedestrians are well aligned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257" y="1785695"/>
                <a:ext cx="5857443" cy="4615105"/>
              </a:xfrm>
              <a:blipFill rotWithShape="0">
                <a:blip r:embed="rId5"/>
                <a:stretch>
                  <a:fillRect l="-104" t="-1453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512" y="258232"/>
            <a:ext cx="3860800" cy="3408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300" y="3788895"/>
            <a:ext cx="4557712" cy="291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1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57" y="258232"/>
            <a:ext cx="8534400" cy="1507067"/>
          </a:xfrm>
        </p:spPr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57" y="1785695"/>
            <a:ext cx="8534400" cy="4615105"/>
          </a:xfrm>
        </p:spPr>
        <p:txBody>
          <a:bodyPr/>
          <a:lstStyle/>
          <a:p>
            <a:r>
              <a:rPr lang="en-US" dirty="0" smtClean="0"/>
              <a:t>Use transformed feature</a:t>
            </a:r>
          </a:p>
          <a:p>
            <a:r>
              <a:rPr lang="en-US" dirty="0" smtClean="0"/>
              <a:t>Recursive normalized cuts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947" y="137138"/>
            <a:ext cx="3302000" cy="3256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547" y="3514553"/>
            <a:ext cx="3352800" cy="3269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612" y="1171459"/>
            <a:ext cx="3251200" cy="418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1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57" y="-304415"/>
            <a:ext cx="8534400" cy="1507067"/>
          </a:xfrm>
        </p:spPr>
        <p:txBody>
          <a:bodyPr/>
          <a:lstStyle/>
          <a:p>
            <a:r>
              <a:rPr lang="en-US" dirty="0" smtClean="0"/>
              <a:t>WHO Clustering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57" y="1785695"/>
            <a:ext cx="8534400" cy="4615105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092" y="800020"/>
            <a:ext cx="7562920" cy="60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46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57" y="-361127"/>
            <a:ext cx="8534400" cy="1507067"/>
          </a:xfrm>
        </p:spPr>
        <p:txBody>
          <a:bodyPr/>
          <a:lstStyle/>
          <a:p>
            <a:r>
              <a:rPr lang="en-US" dirty="0" smtClean="0"/>
              <a:t>Some minor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57" y="-233605"/>
            <a:ext cx="8534400" cy="4615105"/>
          </a:xfrm>
        </p:spPr>
        <p:txBody>
          <a:bodyPr/>
          <a:lstStyle/>
          <a:p>
            <a:r>
              <a:rPr lang="en-US" dirty="0" smtClean="0"/>
              <a:t>Average over all clusters performance</a:t>
            </a:r>
          </a:p>
          <a:p>
            <a:r>
              <a:rPr lang="en-US" dirty="0" smtClean="0"/>
              <a:t>Airplane, bus, horse</a:t>
            </a:r>
          </a:p>
          <a:p>
            <a:r>
              <a:rPr lang="en-US" dirty="0" smtClean="0"/>
              <a:t>Correlation of SVM and LDA</a:t>
            </a:r>
          </a:p>
          <a:p>
            <a:r>
              <a:rPr lang="en-US" dirty="0" smtClean="0"/>
              <a:t>Low training computation</a:t>
            </a:r>
          </a:p>
          <a:p>
            <a:r>
              <a:rPr lang="en-US" dirty="0" smtClean="0"/>
              <a:t>Still slow in testing phase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913" y="2728686"/>
            <a:ext cx="9879012" cy="40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7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57" y="258232"/>
            <a:ext cx="8534400" cy="1507067"/>
          </a:xfrm>
        </p:spPr>
        <p:txBody>
          <a:bodyPr/>
          <a:lstStyle/>
          <a:p>
            <a:r>
              <a:rPr lang="en-US" dirty="0" smtClean="0"/>
              <a:t>Combining Across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57" y="1785695"/>
            <a:ext cx="8534400" cy="4615105"/>
          </a:xfrm>
        </p:spPr>
        <p:txBody>
          <a:bodyPr/>
          <a:lstStyle/>
          <a:p>
            <a:r>
              <a:rPr lang="en-US" dirty="0" smtClean="0"/>
              <a:t>1- Use Exemplar SVMs method </a:t>
            </a:r>
          </a:p>
          <a:p>
            <a:r>
              <a:rPr lang="en-US" dirty="0" smtClean="0"/>
              <a:t>2- change the SVM to an LDA with object independent background model</a:t>
            </a:r>
          </a:p>
          <a:p>
            <a:r>
              <a:rPr lang="en-US" dirty="0" smtClean="0"/>
              <a:t>3- To make it fast in test</a:t>
            </a:r>
          </a:p>
          <a:p>
            <a:pPr lvl="1"/>
            <a:r>
              <a:rPr lang="en-US" dirty="0" smtClean="0"/>
              <a:t> Use clustering train a classifier for each cluster</a:t>
            </a:r>
          </a:p>
          <a:p>
            <a:pPr lvl="2"/>
            <a:r>
              <a:rPr lang="en-US" dirty="0" smtClean="0"/>
              <a:t>Train an LDA for each cluster</a:t>
            </a:r>
          </a:p>
          <a:p>
            <a:pPr lvl="2"/>
            <a:r>
              <a:rPr lang="en-US" dirty="0" smtClean="0"/>
              <a:t>Produce Feature  Vector1: Dot product of a window WHO feature to all exemplars WHO</a:t>
            </a:r>
          </a:p>
          <a:p>
            <a:pPr lvl="2"/>
            <a:r>
              <a:rPr lang="en-US" dirty="0" smtClean="0"/>
              <a:t>Produce Feature Vector 2: Dot product of a window WHO to all clusters WHO</a:t>
            </a:r>
          </a:p>
          <a:p>
            <a:pPr lvl="2"/>
            <a:r>
              <a:rPr lang="en-US" dirty="0" smtClean="0"/>
              <a:t>Train a linear SVM on the concatenated feature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989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57" y="258232"/>
            <a:ext cx="8534400" cy="1507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57" y="1785695"/>
            <a:ext cx="8534400" cy="4615105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8240712" cy="693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72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57" y="258232"/>
            <a:ext cx="8534400" cy="1507067"/>
          </a:xfrm>
        </p:spPr>
        <p:txBody>
          <a:bodyPr/>
          <a:lstStyle/>
          <a:p>
            <a:r>
              <a:rPr lang="en-US" dirty="0" smtClean="0"/>
              <a:t>What we wanted!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57" y="1785695"/>
            <a:ext cx="8534400" cy="4615105"/>
          </a:xfrm>
        </p:spPr>
        <p:txBody>
          <a:bodyPr/>
          <a:lstStyle/>
          <a:p>
            <a:r>
              <a:rPr lang="en-US" dirty="0" smtClean="0"/>
              <a:t>Train exemplar SVMs for each sample</a:t>
            </a:r>
          </a:p>
          <a:p>
            <a:r>
              <a:rPr lang="en-US" dirty="0" smtClean="0"/>
              <a:t>Take the selected feature as the new transformed feature</a:t>
            </a:r>
          </a:p>
          <a:p>
            <a:pPr lvl="1"/>
            <a:r>
              <a:rPr lang="en-US" dirty="0" smtClean="0"/>
              <a:t>Do Image Classification (combined features and nonlinear SVMs)</a:t>
            </a:r>
          </a:p>
          <a:p>
            <a:pPr lvl="1"/>
            <a:r>
              <a:rPr lang="en-US" dirty="0" smtClean="0"/>
              <a:t>Clustering and Linear SVMs   </a:t>
            </a:r>
            <a:r>
              <a:rPr lang="en-US" dirty="0" smtClean="0">
                <a:solidFill>
                  <a:srgbClr val="FF0000"/>
                </a:solidFill>
              </a:rPr>
              <a:t>ALMOST DONE</a:t>
            </a:r>
          </a:p>
          <a:p>
            <a:pPr lvl="1"/>
            <a:r>
              <a:rPr lang="en-US" dirty="0" smtClean="0"/>
              <a:t>New similarity measure for verification (like face verification in LFW)</a:t>
            </a:r>
          </a:p>
          <a:p>
            <a:pPr lvl="1"/>
            <a:r>
              <a:rPr lang="en-US" dirty="0" smtClean="0"/>
              <a:t>Model Natural images with some distribution to make training Exemplar SVMs fast </a:t>
            </a:r>
            <a:r>
              <a:rPr lang="en-US" dirty="0" smtClean="0">
                <a:solidFill>
                  <a:srgbClr val="FF0000"/>
                </a:solidFill>
              </a:rPr>
              <a:t> DONE</a:t>
            </a:r>
          </a:p>
          <a:p>
            <a:pPr lvl="2"/>
            <a:r>
              <a:rPr lang="en-US" b="1" dirty="0" smtClean="0">
                <a:solidFill>
                  <a:srgbClr val="0F496F"/>
                </a:solidFill>
              </a:rPr>
              <a:t>One can use more sophisticated modelling of natural patches (GMM)</a:t>
            </a:r>
            <a:r>
              <a:rPr lang="en-US" b="1" dirty="0" smtClean="0">
                <a:solidFill>
                  <a:srgbClr val="2A88B4"/>
                </a:solidFill>
              </a:rPr>
              <a:t>)</a:t>
            </a:r>
          </a:p>
          <a:p>
            <a:pPr lvl="1"/>
            <a:r>
              <a:rPr lang="en-US" dirty="0" smtClean="0"/>
              <a:t>Make a pyramid of second, 3</a:t>
            </a:r>
            <a:r>
              <a:rPr lang="en-US" baseline="30000" dirty="0" smtClean="0"/>
              <a:t>rd</a:t>
            </a:r>
            <a:r>
              <a:rPr lang="en-US" dirty="0" smtClean="0"/>
              <a:t>, … order discriminant features</a:t>
            </a:r>
          </a:p>
        </p:txBody>
      </p:sp>
    </p:spTree>
    <p:extLst>
      <p:ext uri="{BB962C8B-B14F-4D97-AF65-F5344CB8AC3E}">
        <p14:creationId xmlns:p14="http://schemas.microsoft.com/office/powerpoint/2010/main" val="235834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57" y="258232"/>
            <a:ext cx="8534400" cy="1507067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57" y="1785695"/>
            <a:ext cx="8534400" cy="4615105"/>
          </a:xfrm>
        </p:spPr>
        <p:txBody>
          <a:bodyPr/>
          <a:lstStyle/>
          <a:p>
            <a:r>
              <a:rPr lang="en-US" dirty="0" smtClean="0"/>
              <a:t>State-of-the-art Object Detection </a:t>
            </a:r>
          </a:p>
          <a:p>
            <a:pPr lvl="1"/>
            <a:r>
              <a:rPr lang="en-US" dirty="0" smtClean="0"/>
              <a:t>HOG</a:t>
            </a:r>
          </a:p>
          <a:p>
            <a:pPr lvl="1"/>
            <a:r>
              <a:rPr lang="en-US" dirty="0" smtClean="0"/>
              <a:t>Linear SVM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082" y="1345140"/>
            <a:ext cx="5459412" cy="3601754"/>
          </a:xfrm>
          <a:prstGeom prst="rect">
            <a:avLst/>
          </a:prstGeom>
        </p:spPr>
      </p:pic>
      <p:pic>
        <p:nvPicPr>
          <p:cNvPr id="1026" name="Picture 2" descr="http://upload.wikimedia.org/wikipedia/commons/thumb/2/2a/Svm_max_sep_hyperplane_with_margin.png/220px-Svm_max_sep_hyperplane_with_marg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89" y="4093247"/>
            <a:ext cx="2689225" cy="28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39652" y="5020363"/>
            <a:ext cx="665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hlinkClick r:id="rId4"/>
              </a:rPr>
              <a:t>Dalal&amp;Triggs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hlinkClick r:id="rId4"/>
              </a:rPr>
              <a:t> Histograms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hlinkClick r:id="rId4"/>
              </a:rPr>
              <a:t>of Oriented Gradients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hlinkClick r:id="rId4"/>
              </a:rPr>
              <a:t> for Human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hlinkClick r:id="rId4"/>
              </a:rPr>
              <a:t>Detection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  CVPR05</a:t>
            </a:r>
            <a:endParaRPr lang="en-US" sz="1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57" y="258232"/>
            <a:ext cx="8534400" cy="1507067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57" y="1399599"/>
            <a:ext cx="8534400" cy="5367653"/>
          </a:xfrm>
        </p:spPr>
        <p:txBody>
          <a:bodyPr/>
          <a:lstStyle/>
          <a:p>
            <a:r>
              <a:rPr lang="en-US" dirty="0" smtClean="0"/>
              <a:t>State of the art Object Detection</a:t>
            </a:r>
          </a:p>
          <a:p>
            <a:pPr lvl="1"/>
            <a:r>
              <a:rPr lang="en-US" dirty="0"/>
              <a:t>Mixture models</a:t>
            </a:r>
          </a:p>
          <a:p>
            <a:pPr lvl="1"/>
            <a:r>
              <a:rPr lang="en-US" dirty="0"/>
              <a:t>Parts Based </a:t>
            </a:r>
            <a:r>
              <a:rPr lang="en-US" dirty="0" smtClean="0"/>
              <a:t>Models</a:t>
            </a:r>
            <a:endParaRPr lang="en-US" dirty="0"/>
          </a:p>
          <a:p>
            <a:r>
              <a:rPr lang="en-US" dirty="0" smtClean="0"/>
              <a:t>Train one linear for each class/mixture/part</a:t>
            </a:r>
          </a:p>
          <a:p>
            <a:pPr lvl="1"/>
            <a:r>
              <a:rPr lang="en-US" dirty="0" smtClean="0"/>
              <a:t>Hundreds of objects of interest</a:t>
            </a:r>
          </a:p>
          <a:p>
            <a:pPr lvl="1"/>
            <a:r>
              <a:rPr lang="en-US" dirty="0" smtClean="0"/>
              <a:t>Hard negative mining</a:t>
            </a:r>
          </a:p>
          <a:p>
            <a:pPr lvl="1"/>
            <a:r>
              <a:rPr lang="en-US" dirty="0" smtClean="0"/>
              <a:t>Increasing number of mixtures (exemplar SVMs)</a:t>
            </a:r>
          </a:p>
          <a:p>
            <a:pPr lvl="1"/>
            <a:r>
              <a:rPr lang="en-US" dirty="0" smtClean="0"/>
              <a:t>Increasing number of parts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we make the training fast (closed form, no iteration)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without losing much in performance?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477" y="3116504"/>
            <a:ext cx="4959447" cy="3650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312" y="258232"/>
            <a:ext cx="1981200" cy="2594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212" y="1145199"/>
            <a:ext cx="3098800" cy="50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917" y="5936255"/>
            <a:ext cx="7140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US" sz="1200" dirty="0">
                <a:solidFill>
                  <a:schemeClr val="bg1"/>
                </a:solidFill>
              </a:rPr>
              <a:t>P. </a:t>
            </a:r>
            <a:r>
              <a:rPr lang="en-US" sz="1200" dirty="0" err="1">
                <a:solidFill>
                  <a:schemeClr val="bg1"/>
                </a:solidFill>
              </a:rPr>
              <a:t>Ott</a:t>
            </a:r>
            <a:r>
              <a:rPr lang="en-US" sz="1200" dirty="0">
                <a:solidFill>
                  <a:schemeClr val="bg1"/>
                </a:solidFill>
              </a:rPr>
              <a:t> and M. </a:t>
            </a:r>
            <a:r>
              <a:rPr lang="en-US" sz="1200" dirty="0" err="1">
                <a:solidFill>
                  <a:schemeClr val="bg1"/>
                </a:solidFill>
              </a:rPr>
              <a:t>Everingham</a:t>
            </a:r>
            <a:r>
              <a:rPr lang="en-US" sz="1200" dirty="0">
                <a:solidFill>
                  <a:schemeClr val="bg1"/>
                </a:solidFill>
              </a:rPr>
              <a:t>. "Shared Parts for Deformable Part-based </a:t>
            </a:r>
            <a:r>
              <a:rPr lang="en-US" sz="1200" dirty="0" smtClean="0">
                <a:solidFill>
                  <a:schemeClr val="bg1"/>
                </a:solidFill>
              </a:rPr>
              <a:t>Models” CVPR11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Lubomir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Bourdev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et al. ,</a:t>
            </a:r>
            <a:r>
              <a:rPr lang="en-US" sz="1200" dirty="0" smtClean="0">
                <a:solidFill>
                  <a:schemeClr val="bg1"/>
                </a:solidFill>
                <a:hlinkClick r:id="rId5"/>
              </a:rPr>
              <a:t>Detecting </a:t>
            </a:r>
            <a:r>
              <a:rPr lang="en-US" sz="1200" dirty="0">
                <a:solidFill>
                  <a:schemeClr val="bg1"/>
                </a:solidFill>
                <a:hlinkClick r:id="rId5"/>
              </a:rPr>
              <a:t>People Using Mutually Consistent </a:t>
            </a:r>
            <a:r>
              <a:rPr lang="en-US" sz="1200" dirty="0" err="1">
                <a:solidFill>
                  <a:schemeClr val="bg1"/>
                </a:solidFill>
                <a:hlinkClick r:id="rId5"/>
              </a:rPr>
              <a:t>Poselet</a:t>
            </a:r>
            <a:r>
              <a:rPr lang="en-US" sz="1200" dirty="0">
                <a:solidFill>
                  <a:schemeClr val="bg1"/>
                </a:solidFill>
                <a:hlinkClick r:id="rId5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hlinkClick r:id="rId5"/>
              </a:rPr>
              <a:t>Activations</a:t>
            </a:r>
            <a:r>
              <a:rPr lang="en-US" sz="1200" dirty="0" smtClean="0">
                <a:solidFill>
                  <a:schemeClr val="bg1"/>
                </a:solidFill>
              </a:rPr>
              <a:t> ECCV10</a:t>
            </a:r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57" y="258232"/>
            <a:ext cx="8534400" cy="1507067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57" y="1464649"/>
            <a:ext cx="8534400" cy="4615105"/>
          </a:xfrm>
        </p:spPr>
        <p:txBody>
          <a:bodyPr/>
          <a:lstStyle/>
          <a:p>
            <a:r>
              <a:rPr lang="en-US" dirty="0" smtClean="0"/>
              <a:t>What does linear  SVMs do?</a:t>
            </a:r>
          </a:p>
          <a:p>
            <a:r>
              <a:rPr lang="en-US" dirty="0" smtClean="0"/>
              <a:t>Discriminative Feature selection!</a:t>
            </a:r>
          </a:p>
          <a:p>
            <a:r>
              <a:rPr lang="en-US" dirty="0" smtClean="0"/>
              <a:t>Can we do it closed form?</a:t>
            </a:r>
          </a:p>
          <a:p>
            <a:r>
              <a:rPr lang="en-US" dirty="0" smtClean="0"/>
              <a:t>Seems possible with LDA</a:t>
            </a:r>
          </a:p>
        </p:txBody>
      </p:sp>
      <p:pic>
        <p:nvPicPr>
          <p:cNvPr id="2050" name="Picture 2" descr="https://encrypted-tbn1.google.com/images?q=tbn:ANd9GcRx3BFp9Fn4lYR069ClnUUc0Gv4y9JdA9UDfsRLl1lMP3V0teb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t="4344" r="3109" b="8422"/>
          <a:stretch/>
        </p:blipFill>
        <p:spPr bwMode="auto">
          <a:xfrm>
            <a:off x="7342570" y="1765299"/>
            <a:ext cx="3265898" cy="2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Svm max sep hyperplane with marg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234" y="423982"/>
            <a:ext cx="2527921" cy="27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112" y="4818456"/>
            <a:ext cx="2286000" cy="165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417" y="4780296"/>
            <a:ext cx="2286000" cy="1691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922" y="4856616"/>
            <a:ext cx="2286000" cy="157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2180" y="4882056"/>
            <a:ext cx="2235200" cy="1551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0076" y="6433896"/>
            <a:ext cx="92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58728" y="6403552"/>
            <a:ext cx="92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17380" y="6457272"/>
            <a:ext cx="92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SVM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523718" y="6433896"/>
            <a:ext cx="92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LDA</a:t>
            </a:r>
          </a:p>
          <a:p>
            <a:r>
              <a:rPr lang="en-US" dirty="0" smtClean="0"/>
              <a:t>Closed form solution</a:t>
            </a:r>
          </a:p>
          <a:p>
            <a:r>
              <a:rPr lang="en-US" dirty="0" smtClean="0"/>
              <a:t>Parameters reduction/Regularization</a:t>
            </a:r>
          </a:p>
          <a:p>
            <a:r>
              <a:rPr lang="en-US" dirty="0" smtClean="0"/>
              <a:t>Properties of the model</a:t>
            </a:r>
          </a:p>
          <a:p>
            <a:r>
              <a:rPr lang="en-US" dirty="0" smtClean="0"/>
              <a:t>Clustering</a:t>
            </a:r>
          </a:p>
          <a:p>
            <a:r>
              <a:rPr lang="en-US" dirty="0" smtClean="0"/>
              <a:t>Results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57" y="2582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 smtClean="0"/>
              <a:t>Linear </a:t>
            </a:r>
            <a:r>
              <a:rPr lang="en-US" dirty="0"/>
              <a:t>Discriminant Analysis</a:t>
            </a:r>
            <a:br>
              <a:rPr lang="en-US" dirty="0"/>
            </a:br>
            <a:r>
              <a:rPr lang="en-US" dirty="0" smtClean="0"/>
              <a:t>(LDA) – Binary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2257" y="1785695"/>
                <a:ext cx="8534400" cy="4615105"/>
              </a:xfrm>
            </p:spPr>
            <p:txBody>
              <a:bodyPr/>
              <a:lstStyle/>
              <a:p>
                <a:r>
                  <a:rPr lang="en-US" dirty="0" smtClean="0"/>
                  <a:t>Training set (X,Y)</a:t>
                </a:r>
              </a:p>
              <a:p>
                <a:r>
                  <a:rPr lang="en-US" dirty="0" smtClean="0"/>
                  <a:t>Assumes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/>
                          <m:t>Ʃ </m:t>
                        </m:r>
                      </m:e>
                    </m:d>
                  </m:oMath>
                </a14:m>
                <a:r>
                  <a:rPr lang="en-US" dirty="0" smtClean="0"/>
                  <a:t> conditional distributions</a:t>
                </a:r>
                <a:br>
                  <a:rPr lang="en-US" dirty="0" smtClean="0"/>
                </a:br>
                <a:r>
                  <a:rPr lang="en-US" dirty="0" smtClean="0"/>
                  <a:t> P(</a:t>
                </a:r>
                <a:r>
                  <a:rPr lang="en-US" dirty="0" err="1" smtClean="0"/>
                  <a:t>x|y</a:t>
                </a:r>
                <a:r>
                  <a:rPr lang="en-US" dirty="0" smtClean="0"/>
                  <a:t>=0) and P(</a:t>
                </a:r>
                <a:r>
                  <a:rPr lang="en-US" dirty="0" err="1" smtClean="0"/>
                  <a:t>x|y</a:t>
                </a:r>
                <a:r>
                  <a:rPr lang="en-US" dirty="0" smtClean="0"/>
                  <a:t>=1)</a:t>
                </a:r>
              </a:p>
              <a:p>
                <a:r>
                  <a:rPr lang="en-US" dirty="0" smtClean="0"/>
                  <a:t>Assumes equal class </a:t>
                </a:r>
                <a:r>
                  <a:rPr lang="en-US" dirty="0" err="1" smtClean="0"/>
                  <a:t>covariances</a:t>
                </a:r>
                <a:endParaRPr lang="en-US" dirty="0" smtClean="0"/>
              </a:p>
              <a:p>
                <a:r>
                  <a:rPr lang="en-US" dirty="0" smtClean="0"/>
                  <a:t>From log of likelihood ratios give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/>
                          <m:t>Ʃ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  </a:t>
                </a:r>
              </a:p>
              <a:p>
                <a:pPr lvl="1"/>
                <a:r>
                  <a:rPr lang="en-US" dirty="0" smtClean="0"/>
                  <a:t>Dot product decision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257" y="1785695"/>
                <a:ext cx="8534400" cy="4615105"/>
              </a:xfrm>
              <a:blipFill rotWithShape="0">
                <a:blip r:embed="rId5"/>
                <a:stretch>
                  <a:fillRect l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encrypted-tbn2.google.com/images?q=tbn:ANd9GcRGKPKfjNLpADnbtgxhi44JP6iRsyXX0ieBjknm6-AtGcabVcEh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356" y="1476383"/>
            <a:ext cx="4371544" cy="43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57" y="258232"/>
            <a:ext cx="8534400" cy="1507067"/>
          </a:xfrm>
        </p:spPr>
        <p:txBody>
          <a:bodyPr/>
          <a:lstStyle/>
          <a:p>
            <a:r>
              <a:rPr lang="en-US" dirty="0" smtClean="0"/>
              <a:t>Closed form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2257" y="1785695"/>
                <a:ext cx="8534400" cy="4615105"/>
              </a:xfrm>
            </p:spPr>
            <p:txBody>
              <a:bodyPr/>
              <a:lstStyle/>
              <a:p>
                <a:r>
                  <a:rPr lang="en-US" dirty="0" smtClean="0"/>
                  <a:t>Calculate </a:t>
                </a:r>
                <a:r>
                  <a:rPr lang="en-US" b="1" i="1" dirty="0" smtClean="0">
                    <a:solidFill>
                      <a:srgbClr val="002060"/>
                    </a:solidFill>
                  </a:rPr>
                  <a:t>object independent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and Ʃ</a:t>
                </a:r>
                <a:endParaRPr lang="en-US" dirty="0"/>
              </a:p>
              <a:p>
                <a:pPr lvl="1"/>
                <a:r>
                  <a:rPr lang="en-US" dirty="0" smtClean="0"/>
                  <a:t>Assume we want </a:t>
                </a:r>
                <a:r>
                  <a:rPr lang="en-US" dirty="0"/>
                  <a:t>the same </a:t>
                </a:r>
                <a:r>
                  <a:rPr lang="en-US" dirty="0" smtClean="0"/>
                  <a:t>Ʃ</a:t>
                </a:r>
                <a:r>
                  <a:rPr lang="en-US" dirty="0"/>
                  <a:t> </a:t>
                </a:r>
                <a:r>
                  <a:rPr lang="en-US" dirty="0" smtClean="0"/>
                  <a:t>across different classes</a:t>
                </a:r>
              </a:p>
              <a:p>
                <a:pPr lvl="2"/>
                <a:r>
                  <a:rPr lang="en-US" dirty="0" smtClean="0"/>
                  <a:t>MLE of Ʃ</a:t>
                </a:r>
                <a:r>
                  <a:rPr lang="en-US" dirty="0"/>
                  <a:t> </a:t>
                </a:r>
                <a:r>
                  <a:rPr lang="en-US" dirty="0" smtClean="0"/>
                  <a:t>becomes the covariance computed over all training samples</a:t>
                </a:r>
              </a:p>
              <a:p>
                <a:pPr lvl="1"/>
                <a:r>
                  <a:rPr lang="en-US" dirty="0" smtClean="0"/>
                  <a:t>Lets assume number of negative samples are very much larger than positives of each class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can be computed once on all training samples including positives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Even so, Number of parameters in a HOG template can be very large making estimation of a Ʃ very hard </a:t>
                </a:r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257" y="1785695"/>
                <a:ext cx="8534400" cy="4615105"/>
              </a:xfrm>
              <a:blipFill rotWithShape="0">
                <a:blip r:embed="rId6"/>
                <a:stretch>
                  <a:fillRect l="-71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7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57" y="258232"/>
            <a:ext cx="8534400" cy="1507067"/>
          </a:xfrm>
        </p:spPr>
        <p:txBody>
          <a:bodyPr/>
          <a:lstStyle/>
          <a:p>
            <a:r>
              <a:rPr lang="en-US" dirty="0" smtClean="0"/>
              <a:t>Regularization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2257" y="1785695"/>
                <a:ext cx="8534400" cy="4615105"/>
              </a:xfrm>
            </p:spPr>
            <p:txBody>
              <a:bodyPr/>
              <a:lstStyle/>
              <a:p>
                <a:r>
                  <a:rPr lang="en-US" dirty="0" smtClean="0"/>
                  <a:t>Translation and scale invariance</a:t>
                </a:r>
              </a:p>
              <a:p>
                <a:pPr lvl="1"/>
                <a:r>
                  <a:rPr lang="en-US" dirty="0" smtClean="0"/>
                  <a:t>Take </a:t>
                </a:r>
                <a:r>
                  <a:rPr lang="en-US" i="1" dirty="0" smtClean="0">
                    <a:solidFill>
                      <a:srgbClr val="002060"/>
                    </a:solidFill>
                  </a:rPr>
                  <a:t>all</a:t>
                </a:r>
                <a:r>
                  <a:rPr lang="en-US" dirty="0" smtClean="0"/>
                  <a:t> the negative windows from each scale and position</a:t>
                </a:r>
              </a:p>
              <a:p>
                <a:r>
                  <a:rPr lang="en-US" dirty="0" smtClean="0"/>
                  <a:t>Stationary process</a:t>
                </a:r>
              </a:p>
              <a:p>
                <a:pPr lvl="1"/>
                <a:r>
                  <a:rPr lang="en-US" dirty="0" smtClean="0"/>
                  <a:t>Mean will be computed for all HOG cells the same</a:t>
                </a:r>
              </a:p>
              <a:p>
                <a:pPr lvl="1"/>
                <a:r>
                  <a:rPr lang="en-US" dirty="0" smtClean="0"/>
                  <a:t>Covariance will only model relative offsets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parameters only </a:t>
                </a:r>
              </a:p>
              <a:p>
                <a:r>
                  <a:rPr lang="en-US" dirty="0" smtClean="0"/>
                  <a:t>Covariance only on different cells offsets</a:t>
                </a:r>
              </a:p>
              <a:p>
                <a:r>
                  <a:rPr lang="en-US" dirty="0" smtClean="0"/>
                  <a:t>Still low rank and not invertible</a:t>
                </a:r>
              </a:p>
              <a:p>
                <a:pPr lvl="1"/>
                <a:r>
                  <a:rPr lang="en-US" dirty="0" smtClean="0"/>
                  <a:t>Add a small amount to the diagonal (0.01)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257" y="1785695"/>
                <a:ext cx="8534400" cy="4615105"/>
              </a:xfrm>
              <a:blipFill rotWithShape="0">
                <a:blip r:embed="rId5"/>
                <a:stretch>
                  <a:fillRect l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906933" y="3178847"/>
            <a:ext cx="9313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75600" y="2264447"/>
            <a:ext cx="9313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38266" y="2264447"/>
            <a:ext cx="9313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838266" y="4093247"/>
            <a:ext cx="9313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75599" y="4135195"/>
            <a:ext cx="9313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69599" y="5007647"/>
            <a:ext cx="9313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21607" y="1328495"/>
            <a:ext cx="9313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339218" y="1549207"/>
            <a:ext cx="2033383" cy="2082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372599" y="2590317"/>
            <a:ext cx="925395" cy="104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s://encrypted-tbn1.google.com/images?q=tbn:ANd9GcRx3BFp9Fn4lYR069ClnUUc0Gv4y9JdA9UDfsRLl1lMP3V0teb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t="4344" r="3109" b="8422"/>
          <a:stretch/>
        </p:blipFill>
        <p:spPr bwMode="auto">
          <a:xfrm>
            <a:off x="9104813" y="3631427"/>
            <a:ext cx="589354" cy="4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encrypted-tbn1.google.com/images?q=tbn:ANd9GcRx3BFp9Fn4lYR069ClnUUc0Gv4y9JdA9UDfsRLl1lMP3V0teb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t="4344" r="3109" b="8422"/>
          <a:stretch/>
        </p:blipFill>
        <p:spPr bwMode="auto">
          <a:xfrm>
            <a:off x="8140925" y="2698363"/>
            <a:ext cx="589354" cy="4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encrypted-tbn1.google.com/images?q=tbn:ANd9GcRx3BFp9Fn4lYR069ClnUUc0Gv4y9JdA9UDfsRLl1lMP3V0teb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t="4344" r="3109" b="8422"/>
          <a:stretch/>
        </p:blipFill>
        <p:spPr bwMode="auto">
          <a:xfrm>
            <a:off x="10009256" y="2725878"/>
            <a:ext cx="589354" cy="4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encrypted-tbn1.google.com/images?q=tbn:ANd9GcRx3BFp9Fn4lYR069ClnUUc0Gv4y9JdA9UDfsRLl1lMP3V0teb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t="4344" r="3109" b="8422"/>
          <a:stretch/>
        </p:blipFill>
        <p:spPr bwMode="auto">
          <a:xfrm>
            <a:off x="7229693" y="1793077"/>
            <a:ext cx="589354" cy="4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57" y="258232"/>
            <a:ext cx="8534400" cy="1507067"/>
          </a:xfrm>
        </p:spPr>
        <p:txBody>
          <a:bodyPr/>
          <a:lstStyle/>
          <a:p>
            <a:r>
              <a:rPr lang="en-US" dirty="0" smtClean="0"/>
              <a:t>Properties of the Covariance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58" y="1777998"/>
            <a:ext cx="4522354" cy="4615105"/>
          </a:xfrm>
        </p:spPr>
        <p:txBody>
          <a:bodyPr/>
          <a:lstStyle/>
          <a:p>
            <a:r>
              <a:rPr lang="en-US" dirty="0"/>
              <a:t>Structure of </a:t>
            </a:r>
            <a:r>
              <a:rPr lang="en-US" dirty="0" smtClean="0"/>
              <a:t>Ʃ</a:t>
            </a:r>
          </a:p>
          <a:p>
            <a:pPr lvl="1"/>
            <a:r>
              <a:rPr lang="en-US" dirty="0" smtClean="0"/>
              <a:t>encodes spatial correlations between oriented gradients</a:t>
            </a:r>
            <a:endParaRPr lang="en-US" dirty="0"/>
          </a:p>
          <a:p>
            <a:r>
              <a:rPr lang="en-US" dirty="0" err="1" smtClean="0"/>
              <a:t>Sparsity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711" y="1633295"/>
            <a:ext cx="7772401" cy="2556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4612" y="4483100"/>
            <a:ext cx="6402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Covariance of 9 orientation dimensions of one cell to 4 horizontal neighbors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Dark is negative and light is positive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Precision matrix is sparse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Fades after a few cells 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4470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 HD-RCD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 HD-RCD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 name="Slice HD-RCD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CA80A920-635C-431F-BAC2-D90A9BBC64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417</TotalTime>
  <Words>493</Words>
  <Application>Microsoft Office PowerPoint</Application>
  <PresentationFormat>Custom</PresentationFormat>
  <Paragraphs>132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</vt:lpstr>
      <vt:lpstr>Cambria Math</vt:lpstr>
      <vt:lpstr>Century Gothic</vt:lpstr>
      <vt:lpstr>Lucida Grande</vt:lpstr>
      <vt:lpstr>Trebuchet MS</vt:lpstr>
      <vt:lpstr>Slice</vt:lpstr>
      <vt:lpstr>Discriminative Decorelation for clustering and classification            ECCV 12</vt:lpstr>
      <vt:lpstr>Motivation</vt:lpstr>
      <vt:lpstr>Motivation</vt:lpstr>
      <vt:lpstr>Motivation</vt:lpstr>
      <vt:lpstr>Contents</vt:lpstr>
      <vt:lpstr>Linear Discriminant Analysis (LDA) – Binary case</vt:lpstr>
      <vt:lpstr>Closed form Solution</vt:lpstr>
      <vt:lpstr>Regularization</vt:lpstr>
      <vt:lpstr>Properties of the Covariance</vt:lpstr>
      <vt:lpstr>Properties of the Covariance</vt:lpstr>
      <vt:lpstr>Properties of the Covariance</vt:lpstr>
      <vt:lpstr>Results – Pedestrian Detection</vt:lpstr>
      <vt:lpstr>Clustering</vt:lpstr>
      <vt:lpstr>WHO Clustering Results</vt:lpstr>
      <vt:lpstr>Some minor results</vt:lpstr>
      <vt:lpstr>Combining Across Clusters</vt:lpstr>
      <vt:lpstr>PowerPoint Presentation</vt:lpstr>
      <vt:lpstr>What we wanted! To 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Discriminative Decorelation for clustering and classification            ECCV 12</dc:title>
  <dc:creator>Hossein Azizpour</dc:creator>
  <cp:lastModifiedBy>Hossein Azizpour</cp:lastModifiedBy>
  <cp:revision>39</cp:revision>
  <dcterms:created xsi:type="dcterms:W3CDTF">2012-08-09T18:49:18Z</dcterms:created>
  <dcterms:modified xsi:type="dcterms:W3CDTF">2012-08-11T21:29:45Z</dcterms:modified>
</cp:coreProperties>
</file>