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68" r:id="rId3"/>
    <p:sldId id="265" r:id="rId4"/>
    <p:sldId id="262" r:id="rId5"/>
    <p:sldId id="323" r:id="rId6"/>
    <p:sldId id="263" r:id="rId7"/>
    <p:sldId id="264" r:id="rId8"/>
    <p:sldId id="324" r:id="rId9"/>
    <p:sldId id="266" r:id="rId10"/>
    <p:sldId id="326" r:id="rId11"/>
    <p:sldId id="325" r:id="rId12"/>
    <p:sldId id="261" r:id="rId13"/>
    <p:sldId id="257" r:id="rId14"/>
    <p:sldId id="258" r:id="rId15"/>
    <p:sldId id="259" r:id="rId16"/>
    <p:sldId id="260" r:id="rId17"/>
    <p:sldId id="318" r:id="rId18"/>
    <p:sldId id="269" r:id="rId19"/>
    <p:sldId id="271" r:id="rId20"/>
    <p:sldId id="276" r:id="rId21"/>
    <p:sldId id="275" r:id="rId22"/>
    <p:sldId id="279" r:id="rId23"/>
    <p:sldId id="280" r:id="rId24"/>
    <p:sldId id="274" r:id="rId25"/>
    <p:sldId id="319" r:id="rId26"/>
    <p:sldId id="320" r:id="rId27"/>
    <p:sldId id="321" r:id="rId28"/>
    <p:sldId id="322" r:id="rId29"/>
    <p:sldId id="299" r:id="rId30"/>
    <p:sldId id="281" r:id="rId31"/>
    <p:sldId id="287" r:id="rId32"/>
    <p:sldId id="282" r:id="rId33"/>
    <p:sldId id="283" r:id="rId34"/>
    <p:sldId id="284" r:id="rId35"/>
    <p:sldId id="285" r:id="rId36"/>
    <p:sldId id="286" r:id="rId37"/>
    <p:sldId id="291" r:id="rId38"/>
    <p:sldId id="288" r:id="rId39"/>
    <p:sldId id="289" r:id="rId40"/>
    <p:sldId id="290" r:id="rId41"/>
    <p:sldId id="277" r:id="rId42"/>
    <p:sldId id="278" r:id="rId43"/>
    <p:sldId id="294" r:id="rId44"/>
    <p:sldId id="300" r:id="rId45"/>
    <p:sldId id="301" r:id="rId46"/>
    <p:sldId id="295" r:id="rId47"/>
    <p:sldId id="296" r:id="rId48"/>
    <p:sldId id="298" r:id="rId49"/>
    <p:sldId id="313" r:id="rId50"/>
    <p:sldId id="302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4" r:id="rId61"/>
    <p:sldId id="315" r:id="rId62"/>
    <p:sldId id="316" r:id="rId63"/>
    <p:sldId id="272" r:id="rId64"/>
    <p:sldId id="273" r:id="rId65"/>
    <p:sldId id="292" r:id="rId66"/>
    <p:sldId id="293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1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ye_natural_artificial.pn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61118" y="3733800"/>
            <a:ext cx="8125682" cy="1280160"/>
          </a:xfrm>
          <a:prstGeom prst="rect">
            <a:avLst/>
          </a:prstGeom>
          <a:solidFill>
            <a:schemeClr val="bg1">
              <a:alpha val="80000"/>
            </a:schemeClr>
          </a:solidFill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04105" y="3781711"/>
            <a:ext cx="7510649" cy="1180814"/>
          </a:xfrm>
        </p:spPr>
        <p:txBody>
          <a:bodyPr anchor="ctr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61119" y="5133975"/>
            <a:ext cx="8135206" cy="933736"/>
          </a:xfrm>
          <a:prstGeom prst="rect">
            <a:avLst/>
          </a:prstGeom>
          <a:solidFill>
            <a:schemeClr val="bg1">
              <a:alpha val="80000"/>
            </a:schemeClr>
          </a:solidFill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04105" y="5210175"/>
            <a:ext cx="7510649" cy="781336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561119" y="3733800"/>
            <a:ext cx="243185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561118" y="5133975"/>
            <a:ext cx="243185" cy="933736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2" name="Picture 11" descr="kth_logo_waterm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484" y="6019800"/>
            <a:ext cx="747419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noFill/>
        </p:spPr>
        <p:txBody>
          <a:bodyPr/>
          <a:lstStyle>
            <a:lvl1pPr>
              <a:buClrTx/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0" y="6344444"/>
            <a:ext cx="9144000" cy="8731"/>
          </a:xfrm>
          <a:prstGeom prst="line">
            <a:avLst/>
          </a:prstGeom>
          <a:noFill/>
          <a:ln w="47625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2075" cap="flat" cmpd="sng" algn="ctr">
            <a:solidFill>
              <a:schemeClr val="accent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0" y="38100"/>
            <a:ext cx="9144000" cy="0"/>
          </a:xfrm>
          <a:prstGeom prst="line">
            <a:avLst/>
          </a:prstGeom>
          <a:noFill/>
          <a:ln w="920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0" y="6836569"/>
            <a:ext cx="9144000" cy="8731"/>
          </a:xfrm>
          <a:prstGeom prst="line">
            <a:avLst/>
          </a:prstGeom>
          <a:noFill/>
          <a:ln w="476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2743200"/>
            <a:ext cx="8229600" cy="2133600"/>
          </a:xfrm>
          <a:noFill/>
        </p:spPr>
        <p:txBody>
          <a:bodyPr/>
          <a:lstStyle>
            <a:lvl1pPr algn="ctr">
              <a:buClrTx/>
              <a:buNone/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0" y="6344444"/>
            <a:ext cx="9144000" cy="8731"/>
          </a:xfrm>
          <a:prstGeom prst="line">
            <a:avLst/>
          </a:prstGeom>
          <a:noFill/>
          <a:ln w="47625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2075" cap="flat" cmpd="sng" algn="ctr">
            <a:solidFill>
              <a:schemeClr val="accent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0" y="38100"/>
            <a:ext cx="9144000" cy="0"/>
          </a:xfrm>
          <a:prstGeom prst="line">
            <a:avLst/>
          </a:prstGeom>
          <a:noFill/>
          <a:ln w="920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0" y="6836569"/>
            <a:ext cx="9144000" cy="8731"/>
          </a:xfrm>
          <a:prstGeom prst="line">
            <a:avLst/>
          </a:prstGeom>
          <a:noFill/>
          <a:ln w="476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ye_natural_artificial.pn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3444240"/>
            <a:ext cx="7848600" cy="1280160"/>
          </a:xfrm>
          <a:prstGeom prst="rect">
            <a:avLst/>
          </a:prstGeom>
          <a:solidFill>
            <a:schemeClr val="bg1">
              <a:alpha val="80000"/>
            </a:schemeClr>
          </a:solidFill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Title 7"/>
          <p:cNvSpPr>
            <a:spLocks noGrp="1"/>
          </p:cNvSpPr>
          <p:nvPr>
            <p:ph type="ctrTitle" hasCustomPrompt="1"/>
          </p:nvPr>
        </p:nvSpPr>
        <p:spPr>
          <a:xfrm>
            <a:off x="914400" y="3492151"/>
            <a:ext cx="7504084" cy="1180814"/>
          </a:xfrm>
        </p:spPr>
        <p:txBody>
          <a:bodyPr anchor="ctr" anchorCtr="0"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Section title style</a:t>
            </a:r>
            <a:endParaRPr kumimoji="0" lang="en-US" dirty="0"/>
          </a:p>
        </p:txBody>
      </p:sp>
      <p:pic>
        <p:nvPicPr>
          <p:cNvPr id="5" name="Picture 4" descr="kth_logo_waterm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484" y="6019800"/>
            <a:ext cx="747419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0" y="6344444"/>
            <a:ext cx="9144000" cy="8731"/>
          </a:xfrm>
          <a:prstGeom prst="line">
            <a:avLst/>
          </a:prstGeom>
          <a:noFill/>
          <a:ln w="47625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2075" cap="flat" cmpd="sng" algn="ctr">
            <a:solidFill>
              <a:schemeClr val="accent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5309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0" y="38100"/>
            <a:ext cx="9144000" cy="0"/>
          </a:xfrm>
          <a:prstGeom prst="line">
            <a:avLst/>
          </a:prstGeom>
          <a:noFill/>
          <a:ln w="920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0" y="6836569"/>
            <a:ext cx="9144000" cy="8731"/>
          </a:xfrm>
          <a:prstGeom prst="line">
            <a:avLst/>
          </a:prstGeom>
          <a:noFill/>
          <a:ln w="476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6" name="Picture 15" descr="kth_logo_watermar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58200" y="6066104"/>
            <a:ext cx="685800" cy="7690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6382544"/>
            <a:ext cx="40513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b="0" dirty="0" smtClean="0">
                <a:solidFill>
                  <a:srgbClr val="C7CBDA"/>
                </a:solidFill>
                <a:latin typeface="Arial"/>
                <a:cs typeface="Arial"/>
              </a:rPr>
              <a:t>Embodied Cognition</a:t>
            </a:r>
            <a:endParaRPr lang="en-US" sz="1800" b="0" dirty="0">
              <a:solidFill>
                <a:srgbClr val="C7CBDA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b="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ootstra@kth.s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kootstra/Documents/Courses/EmbodiedCognition2011/Shakey_part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kootstra/Documents/Courses/EmbodiedCognition2011/change_blindness_02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kootstra/Documents/Courses/EmbodiedCognition2011/change_blindness_04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kootstra/Documents/Courses/EmbodiedCognition2011/braintenberg_01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kootstra/Documents/Courses/EmbodiedCognition2011/flock_of_starlings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video" Target="file://localhost/Users/kootstra/Documents/Courses/EmbodiedCognition2011/boids_01.mov" TargetMode="Externa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kootstra/Documents/Courses/EmbodiedCognition2011/The_Cheetahs_Are_Running_Wild_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video" Target="file://localhost/Users/kootstra/Documents/Courses/EmbodiedCognition2011/ASIMO.MOV" TargetMode="External"/><Relationship Id="rId2" Type="http://schemas.openxmlformats.org/officeDocument/2006/relationships/video" Target="file://localhost/Users/kootstra/Documents/Courses/EmbodiedCognition2011/denise2.mpg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Embodied Cognition Course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Gert</a:t>
            </a:r>
            <a:r>
              <a:rPr lang="en-US" smtClean="0"/>
              <a:t> Kootstra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for next few weeks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26 </a:t>
            </a:r>
            <a:r>
              <a:rPr lang="en-US" dirty="0" err="1" smtClean="0"/>
              <a:t>jan</a:t>
            </a:r>
            <a:r>
              <a:rPr lang="en-US" dirty="0" smtClean="0"/>
              <a:t>	Introduction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feb</a:t>
            </a:r>
            <a:r>
              <a:rPr lang="en-US" dirty="0" smtClean="0"/>
              <a:t>	Personal presentations (5 min pp)</a:t>
            </a:r>
          </a:p>
          <a:p>
            <a:r>
              <a:rPr lang="en-US" dirty="0" smtClean="0"/>
              <a:t>9 </a:t>
            </a:r>
            <a:r>
              <a:rPr lang="en-US" dirty="0" err="1" smtClean="0"/>
              <a:t>feb</a:t>
            </a:r>
            <a:r>
              <a:rPr lang="en-US" dirty="0" smtClean="0"/>
              <a:t>	</a:t>
            </a:r>
            <a:r>
              <a:rPr lang="en-US" dirty="0" err="1" smtClean="0"/>
              <a:t>Auke</a:t>
            </a:r>
            <a:r>
              <a:rPr lang="en-US" dirty="0" smtClean="0"/>
              <a:t> </a:t>
            </a:r>
            <a:r>
              <a:rPr lang="en-US" dirty="0" err="1" smtClean="0"/>
              <a:t>Ijspeert</a:t>
            </a:r>
            <a:endParaRPr lang="en-US" dirty="0" smtClean="0"/>
          </a:p>
          <a:p>
            <a:r>
              <a:rPr lang="en-US" dirty="0" smtClean="0"/>
              <a:t>16 </a:t>
            </a:r>
            <a:r>
              <a:rPr lang="en-US" dirty="0" err="1" smtClean="0"/>
              <a:t>feb</a:t>
            </a:r>
            <a:r>
              <a:rPr lang="en-US" dirty="0" smtClean="0"/>
              <a:t>	Chapter 1&amp;2 by me</a:t>
            </a:r>
          </a:p>
          <a:p>
            <a:r>
              <a:rPr lang="en-US" dirty="0" smtClean="0"/>
              <a:t>23 </a:t>
            </a:r>
            <a:r>
              <a:rPr lang="en-US" dirty="0" err="1" smtClean="0"/>
              <a:t>feb</a:t>
            </a:r>
            <a:r>
              <a:rPr lang="en-US" dirty="0" smtClean="0"/>
              <a:t>	Chapter 3 by …</a:t>
            </a:r>
          </a:p>
          <a:p>
            <a:r>
              <a:rPr lang="en-US" dirty="0" smtClean="0"/>
              <a:t>…		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Embodied Cognition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Embodied 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Embodied </a:t>
            </a:r>
            <a:r>
              <a:rPr lang="en-US" dirty="0" smtClean="0"/>
              <a:t>Cognition</a:t>
            </a:r>
          </a:p>
          <a:p>
            <a:pPr lvl="1"/>
            <a:r>
              <a:rPr lang="en-US" dirty="0" smtClean="0"/>
              <a:t>Having a body, interacting with the world, is essential in cognition</a:t>
            </a:r>
          </a:p>
          <a:p>
            <a:pPr lvl="1"/>
            <a:r>
              <a:rPr lang="en-US" dirty="0" smtClean="0"/>
              <a:t>Active perception</a:t>
            </a:r>
          </a:p>
          <a:p>
            <a:pPr lvl="2"/>
            <a:r>
              <a:rPr lang="en-US" dirty="0" smtClean="0"/>
              <a:t>Perception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latin typeface="Gill Sans"/>
                <a:cs typeface="Gill Sans"/>
              </a:rPr>
              <a:t> Action          , but also…</a:t>
            </a:r>
          </a:p>
          <a:p>
            <a:pPr lvl="2"/>
            <a:r>
              <a:rPr lang="en-US" dirty="0" smtClean="0">
                <a:latin typeface="Gill Sans"/>
                <a:cs typeface="Gill Sans"/>
              </a:rPr>
              <a:t>Action</a:t>
            </a:r>
            <a:r>
              <a:rPr lang="en-US" dirty="0" smtClean="0"/>
              <a:t>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latin typeface="Gill Sans"/>
                <a:cs typeface="Gill Sans"/>
              </a:rPr>
              <a:t> Perception</a:t>
            </a:r>
          </a:p>
          <a:p>
            <a:pPr lvl="1"/>
            <a:r>
              <a:rPr lang="en-US" dirty="0" smtClean="0"/>
              <a:t>The body shapes the way we think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body shapes the way we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brain obviously controls our body</a:t>
            </a:r>
          </a:p>
          <a:p>
            <a:pPr lvl="1"/>
            <a:r>
              <a:rPr lang="en-US" dirty="0" smtClean="0"/>
              <a:t>Consciously: we act when we want to act</a:t>
            </a:r>
          </a:p>
          <a:p>
            <a:pPr lvl="1"/>
            <a:r>
              <a:rPr lang="en-US" dirty="0" smtClean="0"/>
              <a:t>Unconsciously: heart beat, walking, dogging when something approaches us, etc.</a:t>
            </a:r>
          </a:p>
          <a:p>
            <a:r>
              <a:rPr lang="en-US" dirty="0" smtClean="0"/>
              <a:t>Title of the book is the reverse. </a:t>
            </a:r>
          </a:p>
          <a:p>
            <a:pPr lvl="1"/>
            <a:r>
              <a:rPr lang="en-US" dirty="0" smtClean="0"/>
              <a:t>Aren’t we free to think what we want?</a:t>
            </a:r>
          </a:p>
          <a:p>
            <a:pPr lvl="1"/>
            <a:r>
              <a:rPr lang="en-US" dirty="0" smtClean="0"/>
              <a:t>The body constraints thought</a:t>
            </a:r>
          </a:p>
          <a:p>
            <a:pPr lvl="1"/>
            <a:r>
              <a:rPr lang="en-US" dirty="0" smtClean="0"/>
              <a:t>But also enables thought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Categorization	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Elementary capacity: categorization</a:t>
            </a:r>
          </a:p>
          <a:p>
            <a:pPr lvl="1"/>
            <a:r>
              <a:rPr lang="en-US" dirty="0" smtClean="0"/>
              <a:t>Eatable/non-eatable, friend/</a:t>
            </a:r>
            <a:r>
              <a:rPr lang="en-US" dirty="0" err="1" smtClean="0"/>
              <a:t>foo</a:t>
            </a:r>
            <a:r>
              <a:rPr lang="en-US" dirty="0" smtClean="0"/>
              <a:t>, etc.</a:t>
            </a:r>
            <a:endParaRPr lang="en-US" dirty="0" smtClean="0"/>
          </a:p>
          <a:p>
            <a:r>
              <a:rPr lang="en-US" dirty="0" smtClean="0"/>
              <a:t>Categories are determined </a:t>
            </a:r>
            <a:r>
              <a:rPr lang="en-US" dirty="0" smtClean="0"/>
              <a:t>by</a:t>
            </a:r>
            <a:r>
              <a:rPr lang="en-US" dirty="0" smtClean="0"/>
              <a:t> embodiment</a:t>
            </a:r>
            <a:endParaRPr lang="en-US" dirty="0" smtClean="0"/>
          </a:p>
          <a:p>
            <a:pPr lvl="1"/>
            <a:r>
              <a:rPr lang="en-US" dirty="0" smtClean="0"/>
              <a:t>Morphology: shape of body, types of sensors, types of actuators</a:t>
            </a:r>
          </a:p>
          <a:p>
            <a:pPr lvl="1"/>
            <a:r>
              <a:rPr lang="en-US" dirty="0" smtClean="0"/>
              <a:t>Material properties of muscles, </a:t>
            </a:r>
            <a:r>
              <a:rPr lang="en-US" dirty="0" smtClean="0"/>
              <a:t>sensors</a:t>
            </a:r>
          </a:p>
          <a:p>
            <a:r>
              <a:rPr lang="en-US" dirty="0" smtClean="0"/>
              <a:t>Categories are determined by interaction</a:t>
            </a:r>
          </a:p>
          <a:p>
            <a:pPr lvl="1"/>
            <a:r>
              <a:rPr lang="en-US" dirty="0" smtClean="0"/>
              <a:t>What can you do with an object</a:t>
            </a:r>
          </a:p>
          <a:p>
            <a:pPr lvl="1"/>
            <a:r>
              <a:rPr lang="en-US" dirty="0" smtClean="0"/>
              <a:t>A chair is a chair because you can sit on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Cognition is grounded (shaped by) the body</a:t>
            </a:r>
          </a:p>
          <a:p>
            <a:pPr lvl="1"/>
            <a:r>
              <a:rPr lang="en-US" dirty="0" smtClean="0"/>
              <a:t>Categorization</a:t>
            </a:r>
          </a:p>
          <a:p>
            <a:pPr lvl="1"/>
            <a:r>
              <a:rPr lang="en-US" dirty="0" smtClean="0"/>
              <a:t>Spatial cognition</a:t>
            </a:r>
          </a:p>
          <a:p>
            <a:pPr lvl="1"/>
            <a:r>
              <a:rPr lang="en-US" dirty="0" smtClean="0"/>
              <a:t>Social cognition</a:t>
            </a:r>
          </a:p>
          <a:p>
            <a:pPr lvl="1"/>
            <a:r>
              <a:rPr lang="en-US" dirty="0" smtClean="0"/>
              <a:t>Problem solving</a:t>
            </a:r>
          </a:p>
          <a:p>
            <a:pPr lvl="1"/>
            <a:r>
              <a:rPr lang="en-US" dirty="0" smtClean="0"/>
              <a:t>Reasoning</a:t>
            </a:r>
          </a:p>
          <a:p>
            <a:pPr lvl="1"/>
            <a:r>
              <a:rPr lang="en-US" dirty="0" smtClean="0"/>
              <a:t>Abstract thinking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theory of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Throughout the book, a general theory of intelligence is formed</a:t>
            </a:r>
          </a:p>
          <a:p>
            <a:r>
              <a:rPr lang="en-US" dirty="0" smtClean="0"/>
              <a:t>Applicable to different types of agents</a:t>
            </a:r>
          </a:p>
          <a:p>
            <a:pPr lvl="1"/>
            <a:r>
              <a:rPr lang="en-US" dirty="0" smtClean="0"/>
              <a:t>Humans</a:t>
            </a:r>
          </a:p>
          <a:p>
            <a:pPr lvl="1"/>
            <a:r>
              <a:rPr lang="en-US" dirty="0" smtClean="0"/>
              <a:t>Animals</a:t>
            </a:r>
          </a:p>
          <a:p>
            <a:pPr lvl="1"/>
            <a:r>
              <a:rPr lang="en-US" dirty="0" smtClean="0"/>
              <a:t>Robots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brain is involved with our body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5021" y="1768468"/>
            <a:ext cx="59340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 rot="20280000">
            <a:off x="6367996" y="5583231"/>
            <a:ext cx="863600" cy="579437"/>
          </a:xfrm>
          <a:prstGeom prst="ellipse">
            <a:avLst/>
          </a:prstGeom>
          <a:noFill/>
          <a:ln w="412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88721" y="5153018"/>
            <a:ext cx="1244600" cy="3508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nl-NL" sz="1700"/>
              <a:t>cerebellum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512459" y="6280143"/>
            <a:ext cx="1819275" cy="412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nl-NL" sz="2100">
                <a:solidFill>
                  <a:schemeClr val="accent1"/>
                </a:solidFill>
              </a:rPr>
              <a:t>motor control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 rot="16200000">
            <a:off x="5001953" y="3350411"/>
            <a:ext cx="1943100" cy="938213"/>
          </a:xfrm>
          <a:prstGeom prst="ellipse">
            <a:avLst/>
          </a:prstGeom>
          <a:noFill/>
          <a:ln w="412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420509" y="2847968"/>
            <a:ext cx="928459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nl-NL" sz="2100" dirty="0" err="1" smtClean="0">
                <a:solidFill>
                  <a:schemeClr val="accent1"/>
                </a:solidFill>
              </a:rPr>
              <a:t>visual</a:t>
            </a:r>
            <a:r>
              <a:rPr lang="nl-NL" sz="2100" dirty="0" smtClean="0">
                <a:solidFill>
                  <a:schemeClr val="accent1"/>
                </a:solidFill>
              </a:rPr>
              <a:t> </a:t>
            </a:r>
            <a:br>
              <a:rPr lang="nl-NL" sz="2100" dirty="0" smtClean="0">
                <a:solidFill>
                  <a:schemeClr val="accent1"/>
                </a:solidFill>
              </a:rPr>
            </a:br>
            <a:r>
              <a:rPr lang="nl-NL" sz="2100" dirty="0" smtClean="0">
                <a:solidFill>
                  <a:schemeClr val="accent1"/>
                </a:solidFill>
              </a:rPr>
              <a:t>cortex</a:t>
            </a:r>
            <a:endParaRPr lang="nl-NL" sz="2100" dirty="0">
              <a:solidFill>
                <a:schemeClr val="accent1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 rot="20343574">
            <a:off x="3667659" y="3665531"/>
            <a:ext cx="1654175" cy="792162"/>
          </a:xfrm>
          <a:prstGeom prst="ellipse">
            <a:avLst/>
          </a:prstGeom>
          <a:noFill/>
          <a:ln w="412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407184" y="5945181"/>
            <a:ext cx="1980029" cy="4154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nl-NL" sz="2100" dirty="0" err="1" smtClean="0">
                <a:solidFill>
                  <a:schemeClr val="accent1"/>
                </a:solidFill>
              </a:rPr>
              <a:t>Auditory</a:t>
            </a:r>
            <a:r>
              <a:rPr lang="nl-NL" sz="2100" dirty="0" smtClean="0">
                <a:solidFill>
                  <a:schemeClr val="accent1"/>
                </a:solidFill>
              </a:rPr>
              <a:t> cortex</a:t>
            </a:r>
            <a:endParaRPr lang="nl-NL" sz="2100" dirty="0">
              <a:solidFill>
                <a:schemeClr val="accent1"/>
              </a:solidFill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3488271" y="4505318"/>
            <a:ext cx="503238" cy="1366838"/>
          </a:xfrm>
          <a:prstGeom prst="line">
            <a:avLst/>
          </a:prstGeom>
          <a:noFill/>
          <a:ln w="25400">
            <a:solidFill>
              <a:srgbClr val="46465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7015696" y="6089643"/>
            <a:ext cx="144463" cy="287338"/>
          </a:xfrm>
          <a:prstGeom prst="line">
            <a:avLst/>
          </a:prstGeom>
          <a:noFill/>
          <a:ln w="25400">
            <a:solidFill>
              <a:srgbClr val="46465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6439434" y="3208331"/>
            <a:ext cx="1008062" cy="431800"/>
          </a:xfrm>
          <a:prstGeom prst="line">
            <a:avLst/>
          </a:prstGeom>
          <a:noFill/>
          <a:ln w="25400">
            <a:solidFill>
              <a:srgbClr val="46465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 rot="16753999">
            <a:off x="2912803" y="2559837"/>
            <a:ext cx="1943100" cy="649287"/>
          </a:xfrm>
          <a:prstGeom prst="ellipse">
            <a:avLst/>
          </a:prstGeom>
          <a:noFill/>
          <a:ln w="412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 rot="16753999">
            <a:off x="3344603" y="2559837"/>
            <a:ext cx="1943100" cy="649287"/>
          </a:xfrm>
          <a:prstGeom prst="ellipse">
            <a:avLst/>
          </a:prstGeom>
          <a:noFill/>
          <a:ln w="412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567771" y="1120768"/>
            <a:ext cx="2139096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nl-NL" sz="2100">
                <a:solidFill>
                  <a:schemeClr val="accent1"/>
                </a:solidFill>
              </a:rPr>
              <a:t>somatosensorisch</a:t>
            </a:r>
            <a:br>
              <a:rPr lang="nl-NL" sz="2100">
                <a:solidFill>
                  <a:schemeClr val="accent1"/>
                </a:solidFill>
              </a:rPr>
            </a:br>
            <a:r>
              <a:rPr lang="nl-NL" sz="2100">
                <a:solidFill>
                  <a:schemeClr val="accent1"/>
                </a:solidFill>
              </a:rPr>
              <a:t>cortex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767546" y="1192206"/>
            <a:ext cx="928459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nl-NL" sz="2100">
                <a:solidFill>
                  <a:schemeClr val="accent1"/>
                </a:solidFill>
              </a:rPr>
              <a:t>motor</a:t>
            </a:r>
            <a:br>
              <a:rPr lang="nl-NL" sz="2100">
                <a:solidFill>
                  <a:schemeClr val="accent1"/>
                </a:solidFill>
              </a:rPr>
            </a:br>
            <a:r>
              <a:rPr lang="nl-NL" sz="2100">
                <a:solidFill>
                  <a:schemeClr val="accent1"/>
                </a:solidFill>
              </a:rPr>
              <a:t>cortex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 rot="1394884">
            <a:off x="4496334" y="2416168"/>
            <a:ext cx="1331912" cy="576263"/>
          </a:xfrm>
          <a:prstGeom prst="ellipse">
            <a:avLst/>
          </a:prstGeom>
          <a:noFill/>
          <a:ln w="412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864759" y="1624006"/>
            <a:ext cx="2483353" cy="4154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nl-NL" sz="2100" dirty="0" err="1" smtClean="0">
                <a:solidFill>
                  <a:schemeClr val="accent1"/>
                </a:solidFill>
              </a:rPr>
              <a:t>dorsal</a:t>
            </a:r>
            <a:r>
              <a:rPr lang="nl-NL" sz="2100" dirty="0" smtClean="0">
                <a:solidFill>
                  <a:schemeClr val="accent1"/>
                </a:solidFill>
              </a:rPr>
              <a:t> </a:t>
            </a:r>
            <a:r>
              <a:rPr lang="nl-NL" sz="2100" dirty="0" err="1" smtClean="0">
                <a:solidFill>
                  <a:schemeClr val="accent1"/>
                </a:solidFill>
              </a:rPr>
              <a:t>visual</a:t>
            </a:r>
            <a:r>
              <a:rPr lang="nl-NL" sz="2100" dirty="0" smtClean="0">
                <a:solidFill>
                  <a:schemeClr val="accent1"/>
                </a:solidFill>
              </a:rPr>
              <a:t> </a:t>
            </a:r>
            <a:r>
              <a:rPr lang="nl-NL" sz="2100" dirty="0" err="1" smtClean="0">
                <a:solidFill>
                  <a:schemeClr val="accent1"/>
                </a:solidFill>
              </a:rPr>
              <a:t>pathway</a:t>
            </a:r>
            <a:endParaRPr lang="nl-NL" sz="2100" dirty="0">
              <a:solidFill>
                <a:schemeClr val="accent1"/>
              </a:solidFill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3272371" y="1912931"/>
            <a:ext cx="503238" cy="287337"/>
          </a:xfrm>
          <a:prstGeom prst="line">
            <a:avLst/>
          </a:prstGeom>
          <a:noFill/>
          <a:ln w="25400">
            <a:solidFill>
              <a:srgbClr val="46465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4567771" y="1839906"/>
            <a:ext cx="360363" cy="144462"/>
          </a:xfrm>
          <a:prstGeom prst="line">
            <a:avLst/>
          </a:prstGeom>
          <a:noFill/>
          <a:ln w="25400">
            <a:solidFill>
              <a:srgbClr val="46465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>
            <a:off x="5288496" y="2055806"/>
            <a:ext cx="719138" cy="360362"/>
          </a:xfrm>
          <a:prstGeom prst="line">
            <a:avLst/>
          </a:prstGeom>
          <a:noFill/>
          <a:ln w="25400">
            <a:solidFill>
              <a:srgbClr val="46465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 rot="17236398">
            <a:off x="2049203" y="2702711"/>
            <a:ext cx="1943100" cy="938213"/>
          </a:xfrm>
          <a:prstGeom prst="ellipse">
            <a:avLst/>
          </a:prstGeom>
          <a:noFill/>
          <a:ln w="412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464084" y="1839906"/>
            <a:ext cx="13773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nl-NL" sz="2100" dirty="0">
                <a:solidFill>
                  <a:schemeClr val="accent1"/>
                </a:solidFill>
              </a:rPr>
              <a:t>planning</a:t>
            </a:r>
            <a:r>
              <a:rPr lang="nl-NL" sz="2100" dirty="0" smtClean="0">
                <a:solidFill>
                  <a:schemeClr val="accent1"/>
                </a:solidFill>
              </a:rPr>
              <a:t> of</a:t>
            </a:r>
            <a:br>
              <a:rPr lang="nl-NL" sz="2100" dirty="0" smtClean="0">
                <a:solidFill>
                  <a:schemeClr val="accent1"/>
                </a:solidFill>
              </a:rPr>
            </a:br>
            <a:r>
              <a:rPr lang="nl-NL" sz="2100" dirty="0" err="1" smtClean="0">
                <a:solidFill>
                  <a:schemeClr val="accent1"/>
                </a:solidFill>
              </a:rPr>
              <a:t>behavior</a:t>
            </a:r>
            <a:endParaRPr lang="nl-NL" sz="2100" dirty="0">
              <a:solidFill>
                <a:schemeClr val="accent1"/>
              </a:solidFill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H="1" flipV="1">
            <a:off x="1543584" y="2416168"/>
            <a:ext cx="1079500" cy="504825"/>
          </a:xfrm>
          <a:prstGeom prst="line">
            <a:avLst/>
          </a:prstGeom>
          <a:noFill/>
          <a:ln w="25400">
            <a:solidFill>
              <a:srgbClr val="46465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very brief history of </a:t>
            </a:r>
            <a:br>
              <a:rPr lang="en-US" dirty="0" smtClean="0"/>
            </a:br>
            <a:r>
              <a:rPr lang="en-US" dirty="0" smtClean="0"/>
              <a:t>Artificial Intelligence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 as the holy grail of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Idea: </a:t>
            </a:r>
          </a:p>
          <a:p>
            <a:pPr lvl="1"/>
            <a:r>
              <a:rPr lang="en-US" dirty="0" smtClean="0"/>
              <a:t>Playing chess acquires high cognitive abilities</a:t>
            </a:r>
          </a:p>
          <a:p>
            <a:pPr lvl="1"/>
            <a:r>
              <a:rPr lang="en-US" dirty="0" smtClean="0"/>
              <a:t>Ergo, if we can solve that, we can solve AI</a:t>
            </a:r>
          </a:p>
          <a:p>
            <a:r>
              <a:rPr lang="en-US" dirty="0" smtClean="0"/>
              <a:t>Good chess computer since 70’s</a:t>
            </a:r>
          </a:p>
          <a:p>
            <a:r>
              <a:rPr lang="en-US" dirty="0" smtClean="0"/>
              <a:t>World-class level in 1997 </a:t>
            </a:r>
          </a:p>
          <a:p>
            <a:pPr lvl="1"/>
            <a:r>
              <a:rPr lang="en-US" dirty="0" smtClean="0"/>
              <a:t>D</a:t>
            </a:r>
            <a:r>
              <a:rPr lang="en-US" dirty="0" smtClean="0"/>
              <a:t>eep-blue – Kasparov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671" y="2895603"/>
            <a:ext cx="2766329" cy="3261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Embodied Cognition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Course coordinator</a:t>
            </a:r>
          </a:p>
          <a:p>
            <a:pPr lvl="1"/>
            <a:r>
              <a:rPr lang="en-US" dirty="0" err="1" smtClean="0"/>
              <a:t>Gert</a:t>
            </a:r>
            <a:r>
              <a:rPr lang="en-US" dirty="0" smtClean="0"/>
              <a:t> Kootstra, CVAP</a:t>
            </a:r>
          </a:p>
          <a:p>
            <a:pPr lvl="1"/>
            <a:r>
              <a:rPr lang="en-US" dirty="0" smtClean="0">
                <a:hlinkClick r:id="rId2"/>
              </a:rPr>
              <a:t>kootstra@kth.se</a:t>
            </a:r>
            <a:endParaRPr lang="en-US" dirty="0" smtClean="0"/>
          </a:p>
          <a:p>
            <a:r>
              <a:rPr lang="en-US" dirty="0" smtClean="0"/>
              <a:t>Other organizers</a:t>
            </a:r>
          </a:p>
          <a:p>
            <a:pPr lvl="1"/>
            <a:r>
              <a:rPr lang="en-US" dirty="0" err="1" smtClean="0"/>
              <a:t>Orjan</a:t>
            </a:r>
            <a:r>
              <a:rPr lang="en-US" dirty="0" smtClean="0"/>
              <a:t> </a:t>
            </a:r>
            <a:r>
              <a:rPr lang="en-US" dirty="0" err="1" smtClean="0"/>
              <a:t>Ekeberg</a:t>
            </a:r>
            <a:r>
              <a:rPr lang="en-US" dirty="0" smtClean="0"/>
              <a:t>, CB</a:t>
            </a:r>
          </a:p>
          <a:p>
            <a:pPr lvl="1"/>
            <a:r>
              <a:rPr lang="en-US" dirty="0" err="1" smtClean="0"/>
              <a:t>Giampiero</a:t>
            </a:r>
            <a:r>
              <a:rPr lang="en-US" dirty="0" smtClean="0"/>
              <a:t> </a:t>
            </a:r>
            <a:r>
              <a:rPr lang="en-US" dirty="0" err="1" smtClean="0"/>
              <a:t>Salvi</a:t>
            </a:r>
            <a:r>
              <a:rPr lang="en-US" dirty="0" smtClean="0"/>
              <a:t>, TMH</a:t>
            </a:r>
          </a:p>
          <a:p>
            <a:r>
              <a:rPr lang="en-US" dirty="0" smtClean="0"/>
              <a:t>Time</a:t>
            </a:r>
            <a:endParaRPr lang="en-US" dirty="0" smtClean="0"/>
          </a:p>
          <a:p>
            <a:pPr lvl="1"/>
            <a:r>
              <a:rPr lang="en-US" dirty="0" smtClean="0"/>
              <a:t>Wednesdays 10:00-12:00</a:t>
            </a:r>
          </a:p>
          <a:p>
            <a:r>
              <a:rPr lang="en-US" dirty="0" smtClean="0"/>
              <a:t>Place</a:t>
            </a:r>
          </a:p>
          <a:p>
            <a:pPr lvl="1"/>
            <a:r>
              <a:rPr lang="en-US" dirty="0" smtClean="0"/>
              <a:t>For now </a:t>
            </a:r>
            <a:r>
              <a:rPr lang="en-US" dirty="0" err="1" smtClean="0"/>
              <a:t>Teknikringen</a:t>
            </a:r>
            <a:r>
              <a:rPr lang="en-US" dirty="0" smtClean="0"/>
              <a:t>, Room 304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in computer chess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Advances made people </a:t>
            </a:r>
            <a:r>
              <a:rPr lang="en-US" dirty="0" smtClean="0"/>
              <a:t>positive about developments in AI and robotics</a:t>
            </a:r>
          </a:p>
          <a:p>
            <a:pPr lvl="1"/>
            <a:r>
              <a:rPr lang="en-US" dirty="0" smtClean="0"/>
              <a:t>Robots with the intelligence of a 2 year old</a:t>
            </a:r>
          </a:p>
          <a:p>
            <a:r>
              <a:rPr lang="en-US" dirty="0" smtClean="0"/>
              <a:t>However, robots nowadays are far from the intelligence of a 2 year old</a:t>
            </a:r>
          </a:p>
          <a:p>
            <a:pPr lvl="1"/>
            <a:r>
              <a:rPr lang="en-US" dirty="0" smtClean="0"/>
              <a:t>Perception</a:t>
            </a:r>
          </a:p>
          <a:p>
            <a:pPr lvl="1"/>
            <a:r>
              <a:rPr lang="en-US" dirty="0" smtClean="0"/>
              <a:t>Action</a:t>
            </a:r>
          </a:p>
          <a:p>
            <a:pPr lvl="1"/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068" y="3827129"/>
            <a:ext cx="3401482" cy="2465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Moravec’s</a:t>
            </a:r>
            <a:r>
              <a:rPr lang="en-US" dirty="0" smtClean="0"/>
              <a:t>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High cognitive processes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onscious processes (chess, problem solving,…)</a:t>
            </a:r>
          </a:p>
          <a:p>
            <a:pPr lvl="1"/>
            <a:r>
              <a:rPr lang="en-US" dirty="0" smtClean="0"/>
              <a:t>Difficult for humans</a:t>
            </a:r>
          </a:p>
          <a:p>
            <a:pPr lvl="1"/>
            <a:r>
              <a:rPr lang="en-US" dirty="0" smtClean="0"/>
              <a:t>Easy for computers</a:t>
            </a:r>
          </a:p>
          <a:p>
            <a:r>
              <a:rPr lang="en-US" dirty="0" smtClean="0"/>
              <a:t>Low cognitive processes</a:t>
            </a:r>
          </a:p>
          <a:p>
            <a:pPr lvl="1"/>
            <a:r>
              <a:rPr lang="en-US" dirty="0" smtClean="0"/>
              <a:t>Perception, action, (social) interactions</a:t>
            </a:r>
          </a:p>
          <a:p>
            <a:pPr lvl="1"/>
            <a:r>
              <a:rPr lang="en-US" dirty="0" smtClean="0"/>
              <a:t>Easy for humans</a:t>
            </a:r>
          </a:p>
          <a:p>
            <a:pPr lvl="1"/>
            <a:r>
              <a:rPr lang="en-US" dirty="0" smtClean="0"/>
              <a:t>Difficult for computers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Explanation: </a:t>
            </a:r>
            <a:r>
              <a:rPr lang="en-US" dirty="0" err="1" smtClean="0"/>
              <a:t>Moravec’s</a:t>
            </a:r>
            <a:r>
              <a:rPr lang="en-US" dirty="0" smtClean="0"/>
              <a:t> </a:t>
            </a:r>
            <a:r>
              <a:rPr lang="en-US" dirty="0" smtClean="0"/>
              <a:t>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Interactions with the world have evolved over billions of years</a:t>
            </a:r>
          </a:p>
          <a:p>
            <a:pPr lvl="1"/>
            <a:r>
              <a:rPr lang="en-US" dirty="0" smtClean="0"/>
              <a:t>Essential for survival and reproduction</a:t>
            </a:r>
          </a:p>
          <a:p>
            <a:pPr lvl="1"/>
            <a:r>
              <a:rPr lang="en-US" dirty="0" smtClean="0"/>
              <a:t>Mainly unconscious processes</a:t>
            </a:r>
          </a:p>
          <a:p>
            <a:pPr lvl="1"/>
            <a:r>
              <a:rPr lang="en-US" dirty="0" smtClean="0"/>
              <a:t>We are not aware of the difficulty</a:t>
            </a:r>
          </a:p>
          <a:p>
            <a:r>
              <a:rPr lang="en-US" dirty="0" smtClean="0"/>
              <a:t>Abstract thinking is much more recent</a:t>
            </a:r>
          </a:p>
          <a:p>
            <a:pPr lvl="1"/>
            <a:r>
              <a:rPr lang="en-US" dirty="0" smtClean="0"/>
              <a:t>Often conscious</a:t>
            </a:r>
          </a:p>
          <a:p>
            <a:pPr lvl="1"/>
            <a:r>
              <a:rPr lang="en-US" dirty="0" smtClean="0"/>
              <a:t>We are aware of the difficulty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limited world of chess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Chess</a:t>
            </a:r>
          </a:p>
          <a:p>
            <a:pPr lvl="1"/>
            <a:r>
              <a:rPr lang="en-US" dirty="0" smtClean="0"/>
              <a:t>Limited number of states</a:t>
            </a:r>
          </a:p>
          <a:p>
            <a:pPr lvl="1"/>
            <a:r>
              <a:rPr lang="en-US" dirty="0" smtClean="0"/>
              <a:t>Limited number of actions</a:t>
            </a:r>
          </a:p>
          <a:p>
            <a:pPr lvl="1"/>
            <a:r>
              <a:rPr lang="en-US" dirty="0" smtClean="0"/>
              <a:t>No uncertainty</a:t>
            </a:r>
          </a:p>
          <a:p>
            <a:r>
              <a:rPr lang="en-US" dirty="0" smtClean="0"/>
              <a:t>Makes use of symbols trivial</a:t>
            </a:r>
          </a:p>
          <a:p>
            <a:endParaRPr lang="en-US" dirty="0" smtClean="0"/>
          </a:p>
          <a:p>
            <a:r>
              <a:rPr lang="en-US" dirty="0" smtClean="0"/>
              <a:t>Not the case for real-world systems</a:t>
            </a:r>
          </a:p>
          <a:p>
            <a:r>
              <a:rPr lang="en-US" dirty="0" smtClean="0"/>
              <a:t>Elephants don’t play chess </a:t>
            </a:r>
            <a:r>
              <a:rPr lang="en-US" sz="2800" dirty="0" smtClean="0">
                <a:solidFill>
                  <a:srgbClr val="727CA3"/>
                </a:solidFill>
              </a:rPr>
              <a:t>(Brook 1990)</a:t>
            </a:r>
            <a:endParaRPr lang="en-US" dirty="0">
              <a:solidFill>
                <a:srgbClr val="727CA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Very Brief History of Robotics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period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Leonardi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Vinci (1478)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Jacques de </a:t>
            </a:r>
            <a:r>
              <a:rPr lang="en-US" dirty="0" err="1" smtClean="0"/>
              <a:t>Vaucanson</a:t>
            </a:r>
            <a:r>
              <a:rPr lang="en-US" dirty="0" smtClean="0"/>
              <a:t> (1738)</a:t>
            </a:r>
            <a:endParaRPr lang="en-US" dirty="0"/>
          </a:p>
        </p:txBody>
      </p:sp>
      <p:pic>
        <p:nvPicPr>
          <p:cNvPr id="5" name="Picture 4" descr="davinci_trip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219200"/>
            <a:ext cx="2667000" cy="2133600"/>
          </a:xfrm>
          <a:prstGeom prst="rect">
            <a:avLst/>
          </a:prstGeom>
          <a:noFill/>
        </p:spPr>
      </p:pic>
      <p:pic>
        <p:nvPicPr>
          <p:cNvPr id="6" name="Picture 5" descr="davinci_humanoi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091" y="1965325"/>
            <a:ext cx="2590800" cy="1941513"/>
          </a:xfrm>
          <a:prstGeom prst="rect">
            <a:avLst/>
          </a:prstGeom>
          <a:noFill/>
        </p:spPr>
      </p:pic>
      <p:pic>
        <p:nvPicPr>
          <p:cNvPr id="7" name="Picture 6" descr="davinci_humanoi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587" y="1944688"/>
            <a:ext cx="2619375" cy="1962150"/>
          </a:xfrm>
          <a:prstGeom prst="rect">
            <a:avLst/>
          </a:prstGeom>
          <a:noFill/>
        </p:spPr>
      </p:pic>
      <p:pic>
        <p:nvPicPr>
          <p:cNvPr id="8" name="Picture 5" descr="duck_vaucanson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5376" y="3352800"/>
            <a:ext cx="2786089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W. Grey Walter </a:t>
            </a:r>
          </a:p>
          <a:p>
            <a:pPr lvl="1"/>
            <a:r>
              <a:rPr lang="en-US" dirty="0" smtClean="0"/>
              <a:t>Neuroscientists</a:t>
            </a:r>
          </a:p>
          <a:p>
            <a:r>
              <a:rPr lang="en-US" dirty="0" smtClean="0"/>
              <a:t>Robots Elmer and Elsie </a:t>
            </a:r>
            <a:br>
              <a:rPr lang="en-US" dirty="0" smtClean="0"/>
            </a:br>
            <a:r>
              <a:rPr lang="en-US" dirty="0" smtClean="0"/>
              <a:t>(1948)</a:t>
            </a:r>
          </a:p>
          <a:p>
            <a:pPr lvl="1"/>
            <a:r>
              <a:rPr lang="en-US" dirty="0" err="1" smtClean="0"/>
              <a:t>Phototaxis</a:t>
            </a:r>
            <a:endParaRPr lang="en-US" dirty="0" smtClean="0"/>
          </a:p>
          <a:p>
            <a:pPr lvl="1"/>
            <a:r>
              <a:rPr lang="en-US" dirty="0" smtClean="0"/>
              <a:t>Simple mechanisms</a:t>
            </a:r>
            <a:endParaRPr lang="en-US" dirty="0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254625" y="4441032"/>
            <a:ext cx="1368425" cy="1592263"/>
            <a:chOff x="3923" y="2518"/>
            <a:chExt cx="862" cy="1003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4014" y="2704"/>
              <a:ext cx="680" cy="817"/>
            </a:xfrm>
            <a:prstGeom prst="ellipse">
              <a:avLst/>
            </a:prstGeom>
            <a:noFill/>
            <a:ln w="19050">
              <a:solidFill>
                <a:srgbClr val="46465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4286" y="2568"/>
              <a:ext cx="136" cy="27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rgbClr val="46465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3923" y="3067"/>
              <a:ext cx="136" cy="27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rgbClr val="46465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4649" y="3067"/>
              <a:ext cx="136" cy="27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rgbClr val="46465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4059" y="3203"/>
              <a:ext cx="590" cy="0"/>
            </a:xfrm>
            <a:prstGeom prst="line">
              <a:avLst/>
            </a:prstGeom>
            <a:noFill/>
            <a:ln w="12700">
              <a:solidFill>
                <a:srgbClr val="46465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 rot="10496558">
              <a:off x="4241" y="2614"/>
              <a:ext cx="227" cy="227"/>
            </a:xfrm>
            <a:custGeom>
              <a:avLst/>
              <a:gdLst>
                <a:gd name="G0" fmla="+- -262468 0 0"/>
                <a:gd name="G1" fmla="+- -11796480 0 0"/>
                <a:gd name="G2" fmla="+- -262468 0 -11796480"/>
                <a:gd name="G3" fmla="+- 10800 0 0"/>
                <a:gd name="G4" fmla="+- 0 0 -26246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488 0 0"/>
                <a:gd name="G9" fmla="+- 0 0 -11796480"/>
                <a:gd name="G10" fmla="+- 7488 0 2700"/>
                <a:gd name="G11" fmla="cos G10 -262468"/>
                <a:gd name="G12" fmla="sin G10 -262468"/>
                <a:gd name="G13" fmla="cos 13500 -262468"/>
                <a:gd name="G14" fmla="sin 13500 -262468"/>
                <a:gd name="G15" fmla="+- G11 10800 0"/>
                <a:gd name="G16" fmla="+- G12 10800 0"/>
                <a:gd name="G17" fmla="+- G13 10800 0"/>
                <a:gd name="G18" fmla="+- G14 10800 0"/>
                <a:gd name="G19" fmla="*/ 7488 1 2"/>
                <a:gd name="G20" fmla="+- G19 5400 0"/>
                <a:gd name="G21" fmla="cos G20 -262468"/>
                <a:gd name="G22" fmla="sin G20 -262468"/>
                <a:gd name="G23" fmla="+- G21 10800 0"/>
                <a:gd name="G24" fmla="+- G12 G23 G22"/>
                <a:gd name="G25" fmla="+- G22 G23 G11"/>
                <a:gd name="G26" fmla="cos 10800 -262468"/>
                <a:gd name="G27" fmla="sin 10800 -262468"/>
                <a:gd name="G28" fmla="cos 7488 -262468"/>
                <a:gd name="G29" fmla="sin 7488 -26246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-26246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488 G39"/>
                <a:gd name="G43" fmla="sin 7488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422 w 21600"/>
                <a:gd name="T5" fmla="*/ 6 h 21600"/>
                <a:gd name="T6" fmla="*/ 1655 w 21600"/>
                <a:gd name="T7" fmla="*/ 10799 h 21600"/>
                <a:gd name="T8" fmla="*/ 10538 w 21600"/>
                <a:gd name="T9" fmla="*/ 3316 h 21600"/>
                <a:gd name="T10" fmla="*/ 24267 w 21600"/>
                <a:gd name="T11" fmla="*/ 9857 h 21600"/>
                <a:gd name="T12" fmla="*/ 20225 w 21600"/>
                <a:gd name="T13" fmla="*/ 14506 h 21600"/>
                <a:gd name="T14" fmla="*/ 15576 w 21600"/>
                <a:gd name="T15" fmla="*/ 10465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269" y="10277"/>
                  </a:moveTo>
                  <a:cubicBezTo>
                    <a:pt x="17995" y="6354"/>
                    <a:pt x="14732" y="3311"/>
                    <a:pt x="10800" y="3311"/>
                  </a:cubicBezTo>
                  <a:cubicBezTo>
                    <a:pt x="6664" y="3312"/>
                    <a:pt x="3312" y="6664"/>
                    <a:pt x="3312" y="10800"/>
                  </a:cubicBezTo>
                  <a:lnTo>
                    <a:pt x="-1" y="10799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471" y="-1"/>
                    <a:pt x="21177" y="4387"/>
                    <a:pt x="21573" y="10045"/>
                  </a:cubicBezTo>
                  <a:lnTo>
                    <a:pt x="24267" y="9857"/>
                  </a:lnTo>
                  <a:lnTo>
                    <a:pt x="20225" y="14506"/>
                  </a:lnTo>
                  <a:lnTo>
                    <a:pt x="15576" y="10465"/>
                  </a:lnTo>
                  <a:lnTo>
                    <a:pt x="18269" y="1027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rgbClr val="464653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4377" y="3113"/>
              <a:ext cx="91" cy="181"/>
            </a:xfrm>
            <a:prstGeom prst="curvedLeftArrow">
              <a:avLst>
                <a:gd name="adj1" fmla="val 39780"/>
                <a:gd name="adj2" fmla="val 79560"/>
                <a:gd name="adj3" fmla="val 33333"/>
              </a:avLst>
            </a:prstGeom>
            <a:solidFill>
              <a:srgbClr val="B88472"/>
            </a:solidFill>
            <a:ln w="9525">
              <a:solidFill>
                <a:srgbClr val="464653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 flipV="1">
              <a:off x="4312" y="2518"/>
              <a:ext cx="91" cy="181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464653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3" name="AutoShape 97"/>
          <p:cNvCxnSpPr>
            <a:cxnSpLocks noChangeShapeType="1"/>
          </p:cNvCxnSpPr>
          <p:nvPr/>
        </p:nvCxnSpPr>
        <p:spPr bwMode="auto">
          <a:xfrm rot="16200000" flipH="1">
            <a:off x="5639593" y="5033964"/>
            <a:ext cx="784225" cy="176212"/>
          </a:xfrm>
          <a:prstGeom prst="curvedConnector4">
            <a:avLst>
              <a:gd name="adj1" fmla="val 10523"/>
              <a:gd name="adj2" fmla="val 141440"/>
            </a:avLst>
          </a:prstGeom>
          <a:noFill/>
          <a:ln w="28575">
            <a:solidFill>
              <a:srgbClr val="464653"/>
            </a:solidFill>
            <a:round/>
            <a:headEnd/>
            <a:tailEnd type="triangle" w="med" len="med"/>
          </a:ln>
          <a:effectLst/>
        </p:spPr>
      </p:cxnSp>
      <p:cxnSp>
        <p:nvCxnSpPr>
          <p:cNvPr id="14" name="AutoShape 99"/>
          <p:cNvCxnSpPr>
            <a:cxnSpLocks noChangeShapeType="1"/>
          </p:cNvCxnSpPr>
          <p:nvPr/>
        </p:nvCxnSpPr>
        <p:spPr bwMode="auto">
          <a:xfrm>
            <a:off x="5943600" y="4729957"/>
            <a:ext cx="12700" cy="168275"/>
          </a:xfrm>
          <a:prstGeom prst="straightConnector1">
            <a:avLst/>
          </a:prstGeom>
          <a:noFill/>
          <a:ln w="28575">
            <a:solidFill>
              <a:srgbClr val="464653"/>
            </a:solidFill>
            <a:round/>
            <a:headEnd/>
            <a:tailEnd type="triangle" w="med" len="med"/>
          </a:ln>
          <a:effectLst/>
        </p:spPr>
      </p:cxnSp>
      <p:pic>
        <p:nvPicPr>
          <p:cNvPr id="15" name="Picture 4" descr="wal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25" y="1341438"/>
            <a:ext cx="3124200" cy="256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Elmer and Elsie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Simple mechanisms, but …</a:t>
            </a:r>
          </a:p>
          <a:p>
            <a:pPr lvl="1"/>
            <a:r>
              <a:rPr lang="en-US" dirty="0" smtClean="0"/>
              <a:t>Complex real-time behavior</a:t>
            </a:r>
          </a:p>
          <a:p>
            <a:pPr lvl="1"/>
            <a:r>
              <a:rPr lang="en-US" dirty="0" smtClean="0"/>
              <a:t>Emerging properties</a:t>
            </a:r>
          </a:p>
          <a:p>
            <a:pPr lvl="2"/>
            <a:r>
              <a:rPr lang="en-US" dirty="0" smtClean="0"/>
              <a:t>Mirror</a:t>
            </a:r>
          </a:p>
          <a:p>
            <a:pPr lvl="2"/>
            <a:r>
              <a:rPr lang="en-US" dirty="0" smtClean="0"/>
              <a:t>Reduced capacity of battery</a:t>
            </a:r>
          </a:p>
          <a:p>
            <a:pPr lvl="2"/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6425" y="1212851"/>
            <a:ext cx="2478381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t="8469"/>
          <a:stretch>
            <a:fillRect/>
          </a:stretch>
        </p:blipFill>
        <p:spPr bwMode="auto">
          <a:xfrm>
            <a:off x="5936425" y="4492799"/>
            <a:ext cx="2478381" cy="23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Shakey</a:t>
            </a:r>
            <a:r>
              <a:rPr lang="en-US" dirty="0" smtClean="0"/>
              <a:t> (1966-1972)</a:t>
            </a:r>
          </a:p>
          <a:p>
            <a:pPr lvl="1"/>
            <a:r>
              <a:rPr lang="en-US" dirty="0" smtClean="0"/>
              <a:t>Slow, non real-time behavior</a:t>
            </a:r>
            <a:endParaRPr lang="en-US" dirty="0"/>
          </a:p>
        </p:txBody>
      </p:sp>
      <p:pic>
        <p:nvPicPr>
          <p:cNvPr id="5" name="Shakey_part.avi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01321" y="2336800"/>
            <a:ext cx="5766279" cy="382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Cognitivistic</a:t>
            </a:r>
            <a:r>
              <a:rPr lang="en-US" dirty="0" smtClean="0"/>
              <a:t> view on cognition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Sense – think – act</a:t>
            </a:r>
          </a:p>
          <a:p>
            <a:r>
              <a:rPr lang="en-US" dirty="0" smtClean="0"/>
              <a:t>Perception</a:t>
            </a:r>
          </a:p>
          <a:p>
            <a:pPr lvl="1"/>
            <a:r>
              <a:rPr lang="en-US" dirty="0" smtClean="0"/>
              <a:t>Creating a complete world</a:t>
            </a:r>
            <a:br>
              <a:rPr lang="en-US" dirty="0" smtClean="0"/>
            </a:br>
            <a:r>
              <a:rPr lang="en-US" dirty="0" smtClean="0"/>
              <a:t>model of the sensory info</a:t>
            </a:r>
          </a:p>
          <a:p>
            <a:r>
              <a:rPr lang="en-US" dirty="0" smtClean="0"/>
              <a:t>Cognition</a:t>
            </a:r>
          </a:p>
          <a:p>
            <a:pPr lvl="1"/>
            <a:r>
              <a:rPr lang="en-US" dirty="0" smtClean="0"/>
              <a:t>Processing of symbols</a:t>
            </a:r>
          </a:p>
          <a:p>
            <a:endParaRPr lang="en-US" dirty="0" smtClean="0"/>
          </a:p>
          <a:p>
            <a:r>
              <a:rPr lang="en-US" dirty="0" smtClean="0"/>
              <a:t>Slow processes</a:t>
            </a:r>
          </a:p>
          <a:p>
            <a:r>
              <a:rPr lang="en-US" dirty="0" smtClean="0"/>
              <a:t>Under-appreciation of body, environment, noise and uncertainty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 rot="10800000">
            <a:off x="5517377" y="1633538"/>
            <a:ext cx="553998" cy="22320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400" dirty="0" err="1" smtClean="0">
                <a:solidFill>
                  <a:schemeClr val="accent1"/>
                </a:solidFill>
              </a:rPr>
              <a:t>Perception</a:t>
            </a:r>
            <a:endParaRPr lang="nl-NL" sz="2400" dirty="0">
              <a:solidFill>
                <a:schemeClr val="accent1"/>
              </a:solidFill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 rot="10800000">
            <a:off x="6166664" y="1628775"/>
            <a:ext cx="553998" cy="22320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400" dirty="0" smtClean="0">
                <a:solidFill>
                  <a:schemeClr val="accent1"/>
                </a:solidFill>
              </a:rPr>
              <a:t>World model</a:t>
            </a:r>
            <a:endParaRPr lang="nl-NL" sz="2400" dirty="0">
              <a:solidFill>
                <a:schemeClr val="accent1"/>
              </a:solidFill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 rot="10800000">
            <a:off x="6815952" y="1628775"/>
            <a:ext cx="553998" cy="22320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400" dirty="0" err="1" smtClean="0">
                <a:solidFill>
                  <a:schemeClr val="accent1"/>
                </a:solidFill>
              </a:rPr>
              <a:t>Memory</a:t>
            </a:r>
            <a:endParaRPr lang="nl-NL" sz="2400" dirty="0">
              <a:solidFill>
                <a:schemeClr val="accent1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 rot="10800000">
            <a:off x="7463652" y="1628775"/>
            <a:ext cx="553998" cy="22320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400" dirty="0" err="1" smtClean="0">
                <a:solidFill>
                  <a:schemeClr val="accent1"/>
                </a:solidFill>
              </a:rPr>
              <a:t>Symb</a:t>
            </a:r>
            <a:r>
              <a:rPr lang="nl-NL" sz="2400" dirty="0" smtClean="0">
                <a:solidFill>
                  <a:schemeClr val="accent1"/>
                </a:solidFill>
              </a:rPr>
              <a:t> </a:t>
            </a:r>
            <a:r>
              <a:rPr lang="nl-NL" sz="2400" dirty="0" err="1" smtClean="0">
                <a:solidFill>
                  <a:schemeClr val="accent1"/>
                </a:solidFill>
              </a:rPr>
              <a:t>Reasoning</a:t>
            </a:r>
            <a:endParaRPr lang="nl-NL" sz="2400" dirty="0">
              <a:solidFill>
                <a:schemeClr val="accent1"/>
              </a:solidFill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 rot="10800000">
            <a:off x="8109764" y="1627188"/>
            <a:ext cx="553998" cy="22320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400" dirty="0" err="1" smtClean="0">
                <a:solidFill>
                  <a:schemeClr val="accent1"/>
                </a:solidFill>
              </a:rPr>
              <a:t>Action</a:t>
            </a:r>
            <a:r>
              <a:rPr lang="nl-NL" sz="2400" dirty="0" smtClean="0">
                <a:solidFill>
                  <a:schemeClr val="accent1"/>
                </a:solidFill>
              </a:rPr>
              <a:t> Planning</a:t>
            </a:r>
            <a:endParaRPr lang="nl-NL" sz="2400" dirty="0">
              <a:solidFill>
                <a:schemeClr val="accent1"/>
              </a:solidFill>
            </a:endParaRP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5148263" y="2708275"/>
            <a:ext cx="360362" cy="0"/>
          </a:xfrm>
          <a:prstGeom prst="line">
            <a:avLst/>
          </a:prstGeom>
          <a:noFill/>
          <a:ln w="57150">
            <a:solidFill>
              <a:srgbClr val="727CA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8675688" y="2708275"/>
            <a:ext cx="360362" cy="0"/>
          </a:xfrm>
          <a:prstGeom prst="line">
            <a:avLst/>
          </a:prstGeom>
          <a:noFill/>
          <a:ln w="57150">
            <a:solidFill>
              <a:srgbClr val="727CA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Lectures</a:t>
            </a:r>
          </a:p>
          <a:p>
            <a:pPr lvl="1"/>
            <a:r>
              <a:rPr lang="en-US" dirty="0" smtClean="0"/>
              <a:t>Lectures given by participants</a:t>
            </a:r>
          </a:p>
          <a:p>
            <a:pPr lvl="1"/>
            <a:r>
              <a:rPr lang="en-US" dirty="0" smtClean="0"/>
              <a:t>Invited lecture (internal and external)</a:t>
            </a:r>
          </a:p>
          <a:p>
            <a:r>
              <a:rPr lang="en-US" dirty="0" smtClean="0"/>
              <a:t>Lab visits</a:t>
            </a:r>
          </a:p>
          <a:p>
            <a:pPr lvl="1"/>
            <a:r>
              <a:rPr lang="en-US" dirty="0" smtClean="0"/>
              <a:t>CVAP,  TMH, CB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impression of seeing everything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Despite only a small fovea, we have the impression of seeing everything</a:t>
            </a:r>
          </a:p>
          <a:p>
            <a:endParaRPr lang="en-US" dirty="0" smtClean="0"/>
          </a:p>
          <a:p>
            <a:r>
              <a:rPr lang="en-US" dirty="0" smtClean="0"/>
              <a:t>Classically view</a:t>
            </a:r>
          </a:p>
          <a:p>
            <a:pPr lvl="1"/>
            <a:r>
              <a:rPr lang="en-US" dirty="0" smtClean="0"/>
              <a:t>We integrate the information gathered while making eye movements</a:t>
            </a:r>
          </a:p>
          <a:p>
            <a:endParaRPr lang="en-US" dirty="0" smtClean="0"/>
          </a:p>
          <a:p>
            <a:r>
              <a:rPr lang="en-US" dirty="0" smtClean="0"/>
              <a:t>But do we make a detailed representation of the scene?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the change </a:t>
            </a:r>
            <a:endParaRPr lang="en-US" dirty="0"/>
          </a:p>
        </p:txBody>
      </p:sp>
      <p:pic>
        <p:nvPicPr>
          <p:cNvPr id="6" name="Picture 5" descr="change_blindness_no_flicker_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34" y="1270000"/>
            <a:ext cx="7048507" cy="50403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3995" y="6299200"/>
            <a:ext cx="311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</a:rPr>
              <a:t>O’Regan</a:t>
            </a:r>
            <a:r>
              <a:rPr lang="en-US" sz="2400" dirty="0" smtClean="0">
                <a:solidFill>
                  <a:schemeClr val="accent1"/>
                </a:solidFill>
              </a:rPr>
              <a:t> &amp; </a:t>
            </a:r>
            <a:r>
              <a:rPr lang="en-US" sz="2400" dirty="0" err="1" smtClean="0">
                <a:solidFill>
                  <a:schemeClr val="accent1"/>
                </a:solidFill>
              </a:rPr>
              <a:t>No</a:t>
            </a:r>
            <a:r>
              <a:rPr lang="en-US" sz="2400" dirty="0" err="1" smtClean="0">
                <a:solidFill>
                  <a:schemeClr val="accent1"/>
                </a:solidFill>
              </a:rPr>
              <a:t>ë</a:t>
            </a:r>
            <a:r>
              <a:rPr lang="en-US" sz="2400" dirty="0" smtClean="0">
                <a:solidFill>
                  <a:schemeClr val="accent1"/>
                </a:solidFill>
              </a:rPr>
              <a:t>, 2000)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the change</a:t>
            </a:r>
            <a:endParaRPr lang="en-US" dirty="0"/>
          </a:p>
        </p:txBody>
      </p:sp>
      <p:pic>
        <p:nvPicPr>
          <p:cNvPr id="3" name="Picture 2" descr="change_blindness_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36" y="1266267"/>
            <a:ext cx="6668515" cy="4999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3995" y="6299200"/>
            <a:ext cx="311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</a:rPr>
              <a:t>O’Regan</a:t>
            </a:r>
            <a:r>
              <a:rPr lang="en-US" sz="2400" dirty="0" smtClean="0">
                <a:solidFill>
                  <a:schemeClr val="accent1"/>
                </a:solidFill>
              </a:rPr>
              <a:t> &amp; </a:t>
            </a:r>
            <a:r>
              <a:rPr lang="en-US" sz="2400" dirty="0" err="1" smtClean="0">
                <a:solidFill>
                  <a:schemeClr val="accent1"/>
                </a:solidFill>
              </a:rPr>
              <a:t>No</a:t>
            </a:r>
            <a:r>
              <a:rPr lang="en-US" sz="2400" dirty="0" err="1" smtClean="0">
                <a:solidFill>
                  <a:schemeClr val="accent1"/>
                </a:solidFill>
              </a:rPr>
              <a:t>ë</a:t>
            </a:r>
            <a:r>
              <a:rPr lang="en-US" sz="2400" dirty="0" smtClean="0">
                <a:solidFill>
                  <a:schemeClr val="accent1"/>
                </a:solidFill>
              </a:rPr>
              <a:t>, 2000)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blindness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Without blank frame</a:t>
            </a:r>
          </a:p>
          <a:p>
            <a:pPr lvl="1"/>
            <a:r>
              <a:rPr lang="en-US" dirty="0" smtClean="0"/>
              <a:t>Change is spotted easily by motion detectors</a:t>
            </a:r>
          </a:p>
          <a:p>
            <a:endParaRPr lang="en-US" dirty="0" smtClean="0"/>
          </a:p>
          <a:p>
            <a:r>
              <a:rPr lang="en-US" dirty="0" smtClean="0"/>
              <a:t>With blank frame</a:t>
            </a:r>
          </a:p>
          <a:p>
            <a:pPr lvl="1"/>
            <a:r>
              <a:rPr lang="en-US" dirty="0" smtClean="0"/>
              <a:t>Change is hart to spot</a:t>
            </a:r>
          </a:p>
          <a:p>
            <a:pPr lvl="1"/>
            <a:r>
              <a:rPr lang="en-US" dirty="0" smtClean="0"/>
              <a:t>Blank frame create motion all over the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blindness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Indication that our brain does not store a detailed representation </a:t>
            </a:r>
            <a:r>
              <a:rPr lang="en-US" sz="2800" dirty="0" smtClean="0">
                <a:solidFill>
                  <a:srgbClr val="727CA3"/>
                </a:solidFill>
              </a:rPr>
              <a:t>(</a:t>
            </a:r>
            <a:r>
              <a:rPr lang="en-US" sz="2800" dirty="0" err="1" smtClean="0">
                <a:solidFill>
                  <a:srgbClr val="727CA3"/>
                </a:solidFill>
              </a:rPr>
              <a:t>O’Regan</a:t>
            </a:r>
            <a:r>
              <a:rPr lang="en-US" sz="2800" dirty="0" smtClean="0">
                <a:solidFill>
                  <a:srgbClr val="727CA3"/>
                </a:solidFill>
              </a:rPr>
              <a:t> &amp; </a:t>
            </a:r>
            <a:r>
              <a:rPr lang="en-US" sz="2800" dirty="0" err="1" smtClean="0">
                <a:solidFill>
                  <a:srgbClr val="727CA3"/>
                </a:solidFill>
              </a:rPr>
              <a:t>No</a:t>
            </a:r>
            <a:r>
              <a:rPr lang="en-US" sz="2800" dirty="0" err="1" smtClean="0">
                <a:solidFill>
                  <a:srgbClr val="727CA3"/>
                </a:solidFill>
              </a:rPr>
              <a:t>ë</a:t>
            </a:r>
            <a:r>
              <a:rPr lang="en-US" sz="2800" dirty="0" smtClean="0">
                <a:solidFill>
                  <a:srgbClr val="727CA3"/>
                </a:solidFill>
              </a:rPr>
              <a:t>, 2000)</a:t>
            </a:r>
            <a:endParaRPr lang="en-US" sz="2800" dirty="0">
              <a:solidFill>
                <a:srgbClr val="727CA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79" y="2461684"/>
            <a:ext cx="4322003" cy="32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059" y="2461684"/>
            <a:ext cx="4322004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as outside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have an impression of a full representation of the scene, because we can access the information if needed</a:t>
            </a:r>
          </a:p>
          <a:p>
            <a:pPr lvl="1"/>
            <a:r>
              <a:rPr lang="en-US" dirty="0" smtClean="0"/>
              <a:t>Only the recipe to get at the info need to be stored</a:t>
            </a:r>
          </a:p>
          <a:p>
            <a:pPr lvl="1"/>
            <a:r>
              <a:rPr lang="en-US" dirty="0" smtClean="0"/>
              <a:t>Active </a:t>
            </a:r>
            <a:r>
              <a:rPr lang="en-US" dirty="0" smtClean="0"/>
              <a:t>perception</a:t>
            </a:r>
          </a:p>
          <a:p>
            <a:r>
              <a:rPr lang="en-US" dirty="0" smtClean="0"/>
              <a:t>The world as outside memory</a:t>
            </a:r>
          </a:p>
          <a:p>
            <a:endParaRPr lang="en-US" dirty="0" smtClean="0"/>
          </a:p>
          <a:p>
            <a:r>
              <a:rPr lang="en-US" dirty="0" smtClean="0"/>
              <a:t>We make use of our embodiment!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as outside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Intelligence without representation </a:t>
            </a:r>
            <a:r>
              <a:rPr lang="en-US" sz="2800" dirty="0" smtClean="0">
                <a:solidFill>
                  <a:srgbClr val="727CA3"/>
                </a:solidFill>
              </a:rPr>
              <a:t>(Brooks ‘91)</a:t>
            </a:r>
            <a:endParaRPr lang="en-US" dirty="0" smtClean="0">
              <a:solidFill>
                <a:srgbClr val="727CA3"/>
              </a:solidFill>
            </a:endParaRP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nl-NL" sz="2900" dirty="0" smtClean="0">
                <a:solidFill>
                  <a:schemeClr val="accent1"/>
                </a:solidFill>
              </a:rPr>
              <a:t>“the </a:t>
            </a:r>
            <a:r>
              <a:rPr lang="nl-NL" sz="2900" dirty="0" err="1" smtClean="0">
                <a:solidFill>
                  <a:schemeClr val="accent1"/>
                </a:solidFill>
              </a:rPr>
              <a:t>world</a:t>
            </a:r>
            <a:r>
              <a:rPr lang="nl-NL" sz="2900" dirty="0" smtClean="0">
                <a:solidFill>
                  <a:schemeClr val="accent1"/>
                </a:solidFill>
              </a:rPr>
              <a:t> is </a:t>
            </a:r>
            <a:r>
              <a:rPr lang="nl-NL" sz="2900" dirty="0" err="1" smtClean="0">
                <a:solidFill>
                  <a:schemeClr val="accent1"/>
                </a:solidFill>
              </a:rPr>
              <a:t>its</a:t>
            </a:r>
            <a:r>
              <a:rPr lang="nl-NL" sz="2900" dirty="0" smtClean="0">
                <a:solidFill>
                  <a:schemeClr val="accent1"/>
                </a:solidFill>
              </a:rPr>
              <a:t> </a:t>
            </a:r>
            <a:r>
              <a:rPr lang="nl-NL" sz="2900" dirty="0" err="1" smtClean="0">
                <a:solidFill>
                  <a:schemeClr val="accent1"/>
                </a:solidFill>
              </a:rPr>
              <a:t>own</a:t>
            </a:r>
            <a:r>
              <a:rPr lang="nl-NL" sz="2900" dirty="0" smtClean="0">
                <a:solidFill>
                  <a:schemeClr val="accent1"/>
                </a:solidFill>
              </a:rPr>
              <a:t> best model. </a:t>
            </a:r>
            <a:r>
              <a:rPr lang="nl-NL" sz="2900" dirty="0" err="1" smtClean="0">
                <a:solidFill>
                  <a:schemeClr val="accent1"/>
                </a:solidFill>
              </a:rPr>
              <a:t>It</a:t>
            </a:r>
            <a:r>
              <a:rPr lang="nl-NL" sz="2900" dirty="0" smtClean="0">
                <a:solidFill>
                  <a:schemeClr val="accent1"/>
                </a:solidFill>
              </a:rPr>
              <a:t> is </a:t>
            </a:r>
            <a:r>
              <a:rPr lang="nl-NL" sz="2900" dirty="0" err="1" smtClean="0">
                <a:solidFill>
                  <a:schemeClr val="accent1"/>
                </a:solidFill>
              </a:rPr>
              <a:t>always</a:t>
            </a:r>
            <a:r>
              <a:rPr lang="nl-NL" sz="2900" dirty="0" smtClean="0">
                <a:solidFill>
                  <a:schemeClr val="accent1"/>
                </a:solidFill>
              </a:rPr>
              <a:t> </a:t>
            </a:r>
            <a:r>
              <a:rPr lang="nl-NL" sz="2900" dirty="0" err="1" smtClean="0">
                <a:solidFill>
                  <a:schemeClr val="accent1"/>
                </a:solidFill>
              </a:rPr>
              <a:t>exactly</a:t>
            </a:r>
            <a:r>
              <a:rPr lang="nl-NL" sz="2900" dirty="0" smtClean="0">
                <a:solidFill>
                  <a:schemeClr val="accent1"/>
                </a:solidFill>
              </a:rPr>
              <a:t> up to date. </a:t>
            </a:r>
            <a:r>
              <a:rPr lang="nl-NL" sz="2900" dirty="0" err="1" smtClean="0">
                <a:solidFill>
                  <a:schemeClr val="accent1"/>
                </a:solidFill>
              </a:rPr>
              <a:t>It</a:t>
            </a:r>
            <a:r>
              <a:rPr lang="nl-NL" sz="2900" dirty="0" smtClean="0">
                <a:solidFill>
                  <a:schemeClr val="accent1"/>
                </a:solidFill>
              </a:rPr>
              <a:t> </a:t>
            </a:r>
            <a:r>
              <a:rPr lang="nl-NL" sz="2900" dirty="0" err="1" smtClean="0">
                <a:solidFill>
                  <a:schemeClr val="accent1"/>
                </a:solidFill>
              </a:rPr>
              <a:t>always</a:t>
            </a:r>
            <a:r>
              <a:rPr lang="nl-NL" sz="2900" dirty="0" smtClean="0">
                <a:solidFill>
                  <a:schemeClr val="accent1"/>
                </a:solidFill>
              </a:rPr>
              <a:t> has </a:t>
            </a:r>
            <a:r>
              <a:rPr lang="nl-NL" sz="2900" dirty="0" err="1" smtClean="0">
                <a:solidFill>
                  <a:schemeClr val="accent1"/>
                </a:solidFill>
              </a:rPr>
              <a:t>every</a:t>
            </a:r>
            <a:r>
              <a:rPr lang="nl-NL" sz="2900" dirty="0" smtClean="0">
                <a:solidFill>
                  <a:schemeClr val="accent1"/>
                </a:solidFill>
              </a:rPr>
              <a:t> detail </a:t>
            </a:r>
            <a:r>
              <a:rPr lang="nl-NL" sz="2900" dirty="0" err="1" smtClean="0">
                <a:solidFill>
                  <a:schemeClr val="accent1"/>
                </a:solidFill>
              </a:rPr>
              <a:t>there</a:t>
            </a:r>
            <a:r>
              <a:rPr lang="nl-NL" sz="2900" dirty="0" smtClean="0">
                <a:solidFill>
                  <a:schemeClr val="accent1"/>
                </a:solidFill>
              </a:rPr>
              <a:t> is to </a:t>
            </a:r>
            <a:r>
              <a:rPr lang="nl-NL" sz="2900" dirty="0" err="1" smtClean="0">
                <a:solidFill>
                  <a:schemeClr val="accent1"/>
                </a:solidFill>
              </a:rPr>
              <a:t>be</a:t>
            </a:r>
            <a:r>
              <a:rPr lang="nl-NL" sz="2900" dirty="0" smtClean="0">
                <a:solidFill>
                  <a:schemeClr val="accent1"/>
                </a:solidFill>
              </a:rPr>
              <a:t> </a:t>
            </a:r>
            <a:r>
              <a:rPr lang="nl-NL" sz="2900" dirty="0" err="1" smtClean="0">
                <a:solidFill>
                  <a:schemeClr val="accent1"/>
                </a:solidFill>
              </a:rPr>
              <a:t>known</a:t>
            </a:r>
            <a:r>
              <a:rPr lang="nl-NL" sz="2900" dirty="0" smtClean="0">
                <a:solidFill>
                  <a:schemeClr val="accent1"/>
                </a:solidFill>
              </a:rPr>
              <a:t>. The </a:t>
            </a:r>
            <a:r>
              <a:rPr lang="nl-NL" sz="2900" dirty="0" err="1" smtClean="0">
                <a:solidFill>
                  <a:schemeClr val="accent1"/>
                </a:solidFill>
              </a:rPr>
              <a:t>trick</a:t>
            </a:r>
            <a:r>
              <a:rPr lang="nl-NL" sz="2900" dirty="0" smtClean="0">
                <a:solidFill>
                  <a:schemeClr val="accent1"/>
                </a:solidFill>
              </a:rPr>
              <a:t> is to </a:t>
            </a:r>
            <a:r>
              <a:rPr lang="nl-NL" sz="2900" dirty="0" err="1" smtClean="0">
                <a:solidFill>
                  <a:schemeClr val="accent1"/>
                </a:solidFill>
              </a:rPr>
              <a:t>sense</a:t>
            </a:r>
            <a:r>
              <a:rPr lang="nl-NL" sz="2900" dirty="0" smtClean="0">
                <a:solidFill>
                  <a:schemeClr val="accent1"/>
                </a:solidFill>
              </a:rPr>
              <a:t> </a:t>
            </a:r>
            <a:r>
              <a:rPr lang="nl-NL" sz="2900" dirty="0" err="1" smtClean="0">
                <a:solidFill>
                  <a:schemeClr val="accent1"/>
                </a:solidFill>
              </a:rPr>
              <a:t>it</a:t>
            </a:r>
            <a:r>
              <a:rPr lang="nl-NL" sz="2900" dirty="0" smtClean="0">
                <a:solidFill>
                  <a:schemeClr val="accent1"/>
                </a:solidFill>
              </a:rPr>
              <a:t> </a:t>
            </a:r>
            <a:r>
              <a:rPr lang="nl-NL" sz="2900" dirty="0" err="1" smtClean="0">
                <a:solidFill>
                  <a:schemeClr val="accent1"/>
                </a:solidFill>
              </a:rPr>
              <a:t>appropriately</a:t>
            </a:r>
            <a:r>
              <a:rPr lang="nl-NL" sz="2900" dirty="0" smtClean="0">
                <a:solidFill>
                  <a:schemeClr val="accent1"/>
                </a:solidFill>
              </a:rPr>
              <a:t> and </a:t>
            </a:r>
            <a:r>
              <a:rPr lang="nl-NL" sz="2900" dirty="0" err="1" smtClean="0">
                <a:solidFill>
                  <a:schemeClr val="accent1"/>
                </a:solidFill>
              </a:rPr>
              <a:t>often</a:t>
            </a:r>
            <a:r>
              <a:rPr lang="nl-NL" sz="2900" dirty="0" smtClean="0">
                <a:solidFill>
                  <a:schemeClr val="accent1"/>
                </a:solidFill>
              </a:rPr>
              <a:t> </a:t>
            </a:r>
            <a:r>
              <a:rPr lang="nl-NL" sz="2900" dirty="0" err="1" smtClean="0">
                <a:solidFill>
                  <a:schemeClr val="accent1"/>
                </a:solidFill>
              </a:rPr>
              <a:t>enough</a:t>
            </a:r>
            <a:r>
              <a:rPr lang="nl-NL" sz="2900" dirty="0" smtClean="0">
                <a:solidFill>
                  <a:schemeClr val="accent1"/>
                </a:solidFill>
              </a:rPr>
              <a:t>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as outside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Typical scan paths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8" y="2377017"/>
            <a:ext cx="4322004" cy="32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673" y="2377017"/>
            <a:ext cx="4322004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change blindness</a:t>
            </a:r>
            <a:endParaRPr lang="en-US" dirty="0"/>
          </a:p>
        </p:txBody>
      </p:sp>
      <p:pic>
        <p:nvPicPr>
          <p:cNvPr id="4" name="change_blindness_02.avi">
            <a:hlinkClick r:id="" action="ppaction://media"/>
          </p:cNvPr>
          <p:cNvPicPr/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34225" y="1219200"/>
            <a:ext cx="6675549" cy="4937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“How </a:t>
            </a:r>
            <a:r>
              <a:rPr lang="en-US" dirty="0" smtClean="0"/>
              <a:t>the Body Shapes the Way We </a:t>
            </a:r>
            <a:r>
              <a:rPr lang="en-US" dirty="0" smtClean="0"/>
              <a:t>Think” </a:t>
            </a:r>
            <a:r>
              <a:rPr lang="en-US" dirty="0" smtClean="0"/>
              <a:t>– Rolf Pfeifer and Josh </a:t>
            </a:r>
            <a:r>
              <a:rPr lang="en-US" dirty="0" err="1" smtClean="0"/>
              <a:t>Bongard</a:t>
            </a:r>
            <a:endParaRPr lang="en-US" dirty="0" smtClean="0"/>
          </a:p>
          <a:p>
            <a:r>
              <a:rPr lang="en-US" dirty="0" smtClean="0"/>
              <a:t>Additional papers selected by the participants</a:t>
            </a:r>
          </a:p>
          <a:p>
            <a:r>
              <a:rPr lang="en-US" dirty="0" smtClean="0"/>
              <a:t>Papers provided by the invited speakers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change blindness</a:t>
            </a:r>
            <a:endParaRPr lang="en-US" dirty="0"/>
          </a:p>
        </p:txBody>
      </p:sp>
      <p:pic>
        <p:nvPicPr>
          <p:cNvPr id="4" name="change_blindness_04.avi">
            <a:hlinkClick r:id="" action="ppaction://media"/>
          </p:cNvPr>
          <p:cNvPicPr/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401762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Complete Agent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complete agent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Complete agent</a:t>
            </a:r>
          </a:p>
          <a:p>
            <a:pPr lvl="1"/>
            <a:r>
              <a:rPr lang="en-US" dirty="0" smtClean="0"/>
              <a:t>Situated: capable of sensing the world</a:t>
            </a:r>
          </a:p>
          <a:p>
            <a:pPr lvl="1"/>
            <a:r>
              <a:rPr lang="en-US" dirty="0" smtClean="0"/>
              <a:t>Embodied: capable of acting in the world</a:t>
            </a:r>
          </a:p>
          <a:p>
            <a:r>
              <a:rPr lang="en-US" dirty="0" smtClean="0"/>
              <a:t>All natural agents through out evolution are complete agents</a:t>
            </a:r>
          </a:p>
          <a:p>
            <a:pPr lvl="1"/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979707" y="3723744"/>
            <a:ext cx="1660525" cy="9271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charset="0"/>
              </a:rPr>
              <a:t>Agent</a:t>
            </a:r>
            <a:endParaRPr lang="nl-NL" sz="20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41520" y="5519207"/>
            <a:ext cx="3074987" cy="579437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charset="0"/>
              </a:rPr>
              <a:t>World</a:t>
            </a:r>
            <a:endParaRPr lang="nl-NL" sz="20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5400000" flipH="1">
            <a:off x="4869251" y="4413513"/>
            <a:ext cx="1565275" cy="531813"/>
          </a:xfrm>
          <a:custGeom>
            <a:avLst/>
            <a:gdLst>
              <a:gd name="G0" fmla="+- 13684 0 0"/>
              <a:gd name="G1" fmla="+- 18514 0 0"/>
              <a:gd name="G2" fmla="+- 7200 0 0"/>
              <a:gd name="G3" fmla="*/ 13684 1 2"/>
              <a:gd name="G4" fmla="+- G3 10800 0"/>
              <a:gd name="G5" fmla="+- 21600 13684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7642 w 21600"/>
              <a:gd name="T1" fmla="*/ 0 h 21600"/>
              <a:gd name="T2" fmla="*/ 13684 w 21600"/>
              <a:gd name="T3" fmla="*/ 7200 h 21600"/>
              <a:gd name="T4" fmla="*/ 0 w 21600"/>
              <a:gd name="T5" fmla="*/ 20583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642" y="0"/>
                </a:moveTo>
                <a:lnTo>
                  <a:pt x="13684" y="7200"/>
                </a:lnTo>
                <a:lnTo>
                  <a:pt x="16770" y="7200"/>
                </a:lnTo>
                <a:lnTo>
                  <a:pt x="16770" y="19565"/>
                </a:lnTo>
                <a:lnTo>
                  <a:pt x="0" y="19565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rgbClr val="727CA3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0800000" flipH="1">
            <a:off x="7702145" y="4128557"/>
            <a:ext cx="552450" cy="1333500"/>
          </a:xfrm>
          <a:custGeom>
            <a:avLst/>
            <a:gdLst>
              <a:gd name="G0" fmla="+- 13684 0 0"/>
              <a:gd name="G1" fmla="+- 18899 0 0"/>
              <a:gd name="G2" fmla="+- 4930 0 0"/>
              <a:gd name="G3" fmla="*/ 13684 1 2"/>
              <a:gd name="G4" fmla="+- G3 10800 0"/>
              <a:gd name="G5" fmla="+- 21600 13684 18899"/>
              <a:gd name="G6" fmla="+- 18899 4930 0"/>
              <a:gd name="G7" fmla="*/ G6 1 2"/>
              <a:gd name="G8" fmla="*/ 18899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899 1 2"/>
              <a:gd name="G15" fmla="+- G5 0 G4"/>
              <a:gd name="G16" fmla="+- G0 0 G4"/>
              <a:gd name="G17" fmla="*/ G2 G15 G16"/>
              <a:gd name="T0" fmla="*/ 17642 w 21600"/>
              <a:gd name="T1" fmla="*/ 0 h 21600"/>
              <a:gd name="T2" fmla="*/ 13684 w 21600"/>
              <a:gd name="T3" fmla="*/ 4930 h 21600"/>
              <a:gd name="T4" fmla="*/ 0 w 21600"/>
              <a:gd name="T5" fmla="*/ 20163 h 21600"/>
              <a:gd name="T6" fmla="*/ 9450 w 21600"/>
              <a:gd name="T7" fmla="*/ 21600 h 21600"/>
              <a:gd name="T8" fmla="*/ 18899 w 21600"/>
              <a:gd name="T9" fmla="*/ 13618 h 21600"/>
              <a:gd name="T10" fmla="*/ 21600 w 21600"/>
              <a:gd name="T11" fmla="*/ 493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642" y="0"/>
                </a:moveTo>
                <a:lnTo>
                  <a:pt x="13684" y="4930"/>
                </a:lnTo>
                <a:lnTo>
                  <a:pt x="16385" y="4930"/>
                </a:lnTo>
                <a:lnTo>
                  <a:pt x="16385" y="18727"/>
                </a:lnTo>
                <a:lnTo>
                  <a:pt x="0" y="18727"/>
                </a:lnTo>
                <a:lnTo>
                  <a:pt x="0" y="21600"/>
                </a:lnTo>
                <a:lnTo>
                  <a:pt x="18899" y="21600"/>
                </a:lnTo>
                <a:lnTo>
                  <a:pt x="18899" y="4930"/>
                </a:lnTo>
                <a:lnTo>
                  <a:pt x="21600" y="493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rgbClr val="727CA3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432111" y="4763556"/>
            <a:ext cx="154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727CA3"/>
                </a:solidFill>
                <a:latin typeface="Verdana" charset="0"/>
              </a:rPr>
              <a:t>perception</a:t>
            </a:r>
            <a:endParaRPr lang="nl-NL" sz="2000" dirty="0">
              <a:solidFill>
                <a:srgbClr val="727CA3"/>
              </a:solidFill>
              <a:latin typeface="Verdana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162800" y="4780489"/>
            <a:ext cx="9617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727CA3"/>
                </a:solidFill>
                <a:latin typeface="Verdana" charset="0"/>
              </a:rPr>
              <a:t>action</a:t>
            </a:r>
            <a:endParaRPr lang="nl-NL" sz="2000" dirty="0">
              <a:solidFill>
                <a:srgbClr val="727CA3"/>
              </a:solidFill>
              <a:latin typeface="Verdana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97057" y="3507844"/>
            <a:ext cx="3384550" cy="2735263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341093" y="4712757"/>
            <a:ext cx="1013493" cy="54237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charset="0"/>
              </a:rPr>
              <a:t>Agent</a:t>
            </a:r>
            <a:endParaRPr lang="nl-NL" sz="20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23390" y="5767595"/>
            <a:ext cx="1876803" cy="338986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charset="0"/>
              </a:rPr>
              <a:t>World</a:t>
            </a:r>
            <a:endParaRPr lang="nl-NL" sz="20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5400000" flipH="1">
            <a:off x="670684" y="5069964"/>
            <a:ext cx="915727" cy="324589"/>
          </a:xfrm>
          <a:custGeom>
            <a:avLst/>
            <a:gdLst>
              <a:gd name="G0" fmla="+- 13684 0 0"/>
              <a:gd name="G1" fmla="+- 18514 0 0"/>
              <a:gd name="G2" fmla="+- 7200 0 0"/>
              <a:gd name="G3" fmla="*/ 13684 1 2"/>
              <a:gd name="G4" fmla="+- G3 10800 0"/>
              <a:gd name="G5" fmla="+- 21600 13684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7642 w 21600"/>
              <a:gd name="T1" fmla="*/ 0 h 21600"/>
              <a:gd name="T2" fmla="*/ 13684 w 21600"/>
              <a:gd name="T3" fmla="*/ 7200 h 21600"/>
              <a:gd name="T4" fmla="*/ 0 w 21600"/>
              <a:gd name="T5" fmla="*/ 20583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642" y="0"/>
                </a:moveTo>
                <a:lnTo>
                  <a:pt x="13684" y="7200"/>
                </a:lnTo>
                <a:lnTo>
                  <a:pt x="16770" y="7200"/>
                </a:lnTo>
                <a:lnTo>
                  <a:pt x="16770" y="19565"/>
                </a:lnTo>
                <a:lnTo>
                  <a:pt x="0" y="19565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rgbClr val="727CA3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10800000" flipH="1">
            <a:off x="2405877" y="4909990"/>
            <a:ext cx="337185" cy="780132"/>
          </a:xfrm>
          <a:custGeom>
            <a:avLst/>
            <a:gdLst>
              <a:gd name="G0" fmla="+- 13684 0 0"/>
              <a:gd name="G1" fmla="+- 18899 0 0"/>
              <a:gd name="G2" fmla="+- 4930 0 0"/>
              <a:gd name="G3" fmla="*/ 13684 1 2"/>
              <a:gd name="G4" fmla="+- G3 10800 0"/>
              <a:gd name="G5" fmla="+- 21600 13684 18899"/>
              <a:gd name="G6" fmla="+- 18899 4930 0"/>
              <a:gd name="G7" fmla="*/ G6 1 2"/>
              <a:gd name="G8" fmla="*/ 18899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899 1 2"/>
              <a:gd name="G15" fmla="+- G5 0 G4"/>
              <a:gd name="G16" fmla="+- G0 0 G4"/>
              <a:gd name="G17" fmla="*/ G2 G15 G16"/>
              <a:gd name="T0" fmla="*/ 17642 w 21600"/>
              <a:gd name="T1" fmla="*/ 0 h 21600"/>
              <a:gd name="T2" fmla="*/ 13684 w 21600"/>
              <a:gd name="T3" fmla="*/ 4930 h 21600"/>
              <a:gd name="T4" fmla="*/ 0 w 21600"/>
              <a:gd name="T5" fmla="*/ 20163 h 21600"/>
              <a:gd name="T6" fmla="*/ 9450 w 21600"/>
              <a:gd name="T7" fmla="*/ 21600 h 21600"/>
              <a:gd name="T8" fmla="*/ 18899 w 21600"/>
              <a:gd name="T9" fmla="*/ 13618 h 21600"/>
              <a:gd name="T10" fmla="*/ 21600 w 21600"/>
              <a:gd name="T11" fmla="*/ 493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642" y="0"/>
                </a:moveTo>
                <a:lnTo>
                  <a:pt x="13684" y="4930"/>
                </a:lnTo>
                <a:lnTo>
                  <a:pt x="16385" y="4930"/>
                </a:lnTo>
                <a:lnTo>
                  <a:pt x="16385" y="18727"/>
                </a:lnTo>
                <a:lnTo>
                  <a:pt x="0" y="18727"/>
                </a:lnTo>
                <a:lnTo>
                  <a:pt x="0" y="21600"/>
                </a:lnTo>
                <a:lnTo>
                  <a:pt x="18899" y="21600"/>
                </a:lnTo>
                <a:lnTo>
                  <a:pt x="18899" y="4930"/>
                </a:lnTo>
                <a:lnTo>
                  <a:pt x="21600" y="493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rgbClr val="727CA3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78927" y="4650844"/>
            <a:ext cx="2065743" cy="16002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Important to keep in mind when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Studying natural systems</a:t>
            </a:r>
          </a:p>
          <a:p>
            <a:pPr lvl="2"/>
            <a:r>
              <a:rPr lang="en-US" dirty="0" smtClean="0"/>
              <a:t>E.g., Interpreting brain functions as being part of a complete agent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Developing artificial systems</a:t>
            </a:r>
          </a:p>
          <a:p>
            <a:pPr lvl="2"/>
            <a:r>
              <a:rPr lang="en-US" dirty="0" smtClean="0"/>
              <a:t>E.g., Exploiting active capabilities of the agent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Braitenberg</a:t>
            </a:r>
            <a:r>
              <a:rPr lang="en-US" dirty="0" smtClean="0"/>
              <a:t>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Valentino </a:t>
            </a:r>
            <a:r>
              <a:rPr lang="en-US" dirty="0" err="1" smtClean="0"/>
              <a:t>Braitenberg</a:t>
            </a:r>
            <a:r>
              <a:rPr lang="en-US" dirty="0" smtClean="0"/>
              <a:t> (1984)</a:t>
            </a:r>
          </a:p>
          <a:p>
            <a:pPr lvl="1"/>
            <a:r>
              <a:rPr lang="en-US" dirty="0" smtClean="0"/>
              <a:t>Simple vehicles, but already complex behavior</a:t>
            </a:r>
            <a:endParaRPr lang="en-US" dirty="0"/>
          </a:p>
        </p:txBody>
      </p:sp>
      <p:pic>
        <p:nvPicPr>
          <p:cNvPr id="7" name="Picture 4" descr="Vehicle2_be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1997" y="4153552"/>
            <a:ext cx="4385733" cy="2307400"/>
          </a:xfrm>
          <a:prstGeom prst="rect">
            <a:avLst/>
          </a:prstGeom>
          <a:noFill/>
        </p:spPr>
      </p:pic>
      <p:pic>
        <p:nvPicPr>
          <p:cNvPr id="8" name="Picture 4" descr="Vehicle3a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2901" y="2255917"/>
            <a:ext cx="4010429" cy="2295042"/>
          </a:xfrm>
          <a:prstGeom prst="rect">
            <a:avLst/>
          </a:prstGeom>
          <a:noFill/>
        </p:spPr>
      </p:pic>
      <p:pic>
        <p:nvPicPr>
          <p:cNvPr id="10" name="Picture 4" descr="Vehic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2060" y="3027260"/>
            <a:ext cx="1948210" cy="2252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Braitenberg</a:t>
            </a:r>
            <a:r>
              <a:rPr lang="en-US" dirty="0" smtClean="0"/>
              <a:t>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Complex behavior from interaction with the world and other agents</a:t>
            </a:r>
            <a:endParaRPr lang="en-US" dirty="0"/>
          </a:p>
        </p:txBody>
      </p:sp>
      <p:pic>
        <p:nvPicPr>
          <p:cNvPr id="4" name="braintenberg_01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8667" y="2297506"/>
            <a:ext cx="6485467" cy="3927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Herbert Simon’s ant on the beach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observe a complex </a:t>
            </a:r>
            <a:br>
              <a:rPr lang="en-US" dirty="0" smtClean="0"/>
            </a:br>
            <a:r>
              <a:rPr lang="en-US" dirty="0" smtClean="0"/>
              <a:t>path of the ant</a:t>
            </a:r>
          </a:p>
          <a:p>
            <a:r>
              <a:rPr lang="en-US" dirty="0" smtClean="0"/>
              <a:t>Does this mean that the</a:t>
            </a:r>
            <a:br>
              <a:rPr lang="en-US" dirty="0" smtClean="0"/>
            </a:br>
            <a:r>
              <a:rPr lang="en-US" dirty="0" smtClean="0"/>
              <a:t>internal mechanisms are</a:t>
            </a:r>
            <a:br>
              <a:rPr lang="en-US" dirty="0" smtClean="0"/>
            </a:br>
            <a:r>
              <a:rPr lang="en-US" dirty="0" smtClean="0"/>
              <a:t>complex as well?</a:t>
            </a:r>
          </a:p>
          <a:p>
            <a:r>
              <a:rPr lang="en-US" dirty="0" smtClean="0"/>
              <a:t>No, path results from the interaction between the ant and the beach</a:t>
            </a:r>
          </a:p>
          <a:p>
            <a:r>
              <a:rPr lang="en-US" dirty="0" smtClean="0"/>
              <a:t>Internal mechanisms are simple</a:t>
            </a:r>
            <a:endParaRPr lang="en-US" dirty="0"/>
          </a:p>
        </p:txBody>
      </p:sp>
      <p:pic>
        <p:nvPicPr>
          <p:cNvPr id="5" name="Picture 5" descr="be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219200"/>
            <a:ext cx="3695700" cy="230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of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understand behavior, it is important to take the right frame of reference</a:t>
            </a:r>
          </a:p>
          <a:p>
            <a:pPr lvl="1"/>
            <a:r>
              <a:rPr lang="en-US" dirty="0" smtClean="0"/>
              <a:t>Right perspective</a:t>
            </a:r>
          </a:p>
          <a:p>
            <a:pPr lvl="1"/>
            <a:r>
              <a:rPr lang="en-US" dirty="0" smtClean="0"/>
              <a:t>Include the agent-environment</a:t>
            </a:r>
            <a:br>
              <a:rPr lang="en-US" dirty="0" smtClean="0"/>
            </a:br>
            <a:r>
              <a:rPr lang="en-US" dirty="0" smtClean="0"/>
              <a:t>interaction</a:t>
            </a:r>
          </a:p>
          <a:p>
            <a:pPr lvl="1"/>
            <a:r>
              <a:rPr lang="en-US" dirty="0" smtClean="0"/>
              <a:t>Realize that complex behavior </a:t>
            </a:r>
            <a:br>
              <a:rPr lang="en-US" dirty="0" smtClean="0"/>
            </a:br>
            <a:r>
              <a:rPr lang="en-US" dirty="0" smtClean="0"/>
              <a:t>does not mean complex </a:t>
            </a:r>
            <a:br>
              <a:rPr lang="en-US" dirty="0" smtClean="0"/>
            </a:br>
            <a:r>
              <a:rPr lang="en-US" dirty="0" smtClean="0"/>
              <a:t>mechanisms</a:t>
            </a:r>
          </a:p>
          <a:p>
            <a:r>
              <a:rPr lang="en-US" dirty="0" smtClean="0"/>
              <a:t>Same for the development of</a:t>
            </a:r>
            <a:br>
              <a:rPr lang="en-US" dirty="0" smtClean="0"/>
            </a:br>
            <a:r>
              <a:rPr lang="en-US" dirty="0" smtClean="0"/>
              <a:t>artificial systems</a:t>
            </a:r>
            <a:endParaRPr lang="en-US" dirty="0"/>
          </a:p>
        </p:txBody>
      </p:sp>
      <p:pic>
        <p:nvPicPr>
          <p:cNvPr id="4" name="Picture 6" descr="research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7630" y="1820320"/>
            <a:ext cx="348615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between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Conway’s Cellular Automata (Conway 1982)</a:t>
            </a:r>
          </a:p>
          <a:p>
            <a:r>
              <a:rPr lang="en-US" dirty="0" smtClean="0"/>
              <a:t>Simple internal mechanisms but many agents</a:t>
            </a:r>
            <a:endParaRPr lang="en-US" dirty="0"/>
          </a:p>
        </p:txBody>
      </p:sp>
      <p:pic>
        <p:nvPicPr>
          <p:cNvPr id="4" name="Picture 12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1519" y="2438388"/>
            <a:ext cx="42672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82" descr="1D_1seed_r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345" y="3779840"/>
            <a:ext cx="4261908" cy="2175393"/>
          </a:xfrm>
          <a:prstGeom prst="rect">
            <a:avLst/>
          </a:prstGeom>
          <a:noFill/>
        </p:spPr>
      </p:pic>
      <p:pic>
        <p:nvPicPr>
          <p:cNvPr id="6" name="Picture 6" descr="1D_randseed_r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0979" y="3765028"/>
            <a:ext cx="4250623" cy="2192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After the course you should be able to</a:t>
            </a:r>
          </a:p>
          <a:p>
            <a:pPr lvl="1"/>
            <a:r>
              <a:rPr lang="en-US" dirty="0" smtClean="0"/>
              <a:t>Demonstrate insights in the field of embodied </a:t>
            </a:r>
            <a:r>
              <a:rPr lang="en-US" dirty="0" err="1" smtClean="0"/>
              <a:t>cogn</a:t>
            </a:r>
            <a:endParaRPr lang="en-US" dirty="0" smtClean="0"/>
          </a:p>
          <a:p>
            <a:pPr lvl="1"/>
            <a:r>
              <a:rPr lang="en-US" dirty="0" smtClean="0"/>
              <a:t>Have a multi-disciplinary perspective</a:t>
            </a:r>
          </a:p>
          <a:p>
            <a:pPr lvl="1"/>
            <a:r>
              <a:rPr lang="en-US" dirty="0" smtClean="0"/>
              <a:t>Know about the research at TMH, CB, and CVAP</a:t>
            </a:r>
          </a:p>
          <a:p>
            <a:pPr lvl="1"/>
            <a:r>
              <a:rPr lang="en-US" dirty="0" smtClean="0"/>
              <a:t>Place your research in a broader perspective</a:t>
            </a:r>
          </a:p>
          <a:p>
            <a:pPr lvl="1"/>
            <a:r>
              <a:rPr lang="en-US" dirty="0" smtClean="0"/>
              <a:t>Setup a multi-disciplinary research project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between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Flock of birds</a:t>
            </a:r>
            <a:endParaRPr lang="en-US" dirty="0"/>
          </a:p>
        </p:txBody>
      </p:sp>
      <p:pic>
        <p:nvPicPr>
          <p:cNvPr id="4" name="flock_of_starlings.avi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0267" y="1849120"/>
            <a:ext cx="5743786" cy="430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Boids</a:t>
            </a:r>
            <a:r>
              <a:rPr lang="en-US" dirty="0" smtClean="0"/>
              <a:t>: agent-based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Boids</a:t>
            </a:r>
            <a:r>
              <a:rPr lang="en-US" dirty="0" smtClean="0"/>
              <a:t> </a:t>
            </a:r>
            <a:r>
              <a:rPr lang="en-US" sz="2800" dirty="0" smtClean="0">
                <a:solidFill>
                  <a:srgbClr val="727CA3"/>
                </a:solidFill>
              </a:rPr>
              <a:t>(Reynolds 1987)</a:t>
            </a:r>
            <a:endParaRPr lang="en-US" dirty="0" smtClean="0">
              <a:solidFill>
                <a:srgbClr val="727CA3"/>
              </a:solidFill>
            </a:endParaRPr>
          </a:p>
          <a:p>
            <a:r>
              <a:rPr lang="en-US" dirty="0" smtClean="0"/>
              <a:t>Three simple rules</a:t>
            </a:r>
          </a:p>
          <a:p>
            <a:r>
              <a:rPr lang="en-US" dirty="0" smtClean="0"/>
              <a:t>Complexity through interaction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83" y="1236133"/>
            <a:ext cx="2540000" cy="5080000"/>
          </a:xfrm>
          <a:prstGeom prst="rect">
            <a:avLst/>
          </a:prstGeom>
        </p:spPr>
      </p:pic>
      <p:pic>
        <p:nvPicPr>
          <p:cNvPr id="5" name="boids_01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7648" y="2793993"/>
            <a:ext cx="6199269" cy="3515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Active perception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perception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Gibson (1979)</a:t>
            </a:r>
          </a:p>
          <a:p>
            <a:pPr lvl="1"/>
            <a:r>
              <a:rPr lang="en-US" dirty="0" smtClean="0"/>
              <a:t>“....perceiving is an </a:t>
            </a:r>
            <a:r>
              <a:rPr lang="en-US" dirty="0" smtClean="0">
                <a:solidFill>
                  <a:srgbClr val="B88472"/>
                </a:solidFill>
              </a:rPr>
              <a:t>act </a:t>
            </a:r>
            <a:r>
              <a:rPr lang="en-US" dirty="0" smtClean="0"/>
              <a:t>not a response, an </a:t>
            </a:r>
            <a:r>
              <a:rPr lang="en-US" dirty="0" smtClean="0">
                <a:solidFill>
                  <a:srgbClr val="B88472"/>
                </a:solidFill>
              </a:rPr>
              <a:t>act of attention</a:t>
            </a:r>
            <a:r>
              <a:rPr lang="en-US" dirty="0" smtClean="0"/>
              <a:t>, not a triggered impression, an </a:t>
            </a:r>
            <a:r>
              <a:rPr lang="en-US" dirty="0" smtClean="0">
                <a:solidFill>
                  <a:schemeClr val="accent5"/>
                </a:solidFill>
              </a:rPr>
              <a:t>achievement</a:t>
            </a:r>
            <a:r>
              <a:rPr lang="en-US" dirty="0" smtClean="0"/>
              <a:t>, not a </a:t>
            </a:r>
            <a:r>
              <a:rPr lang="en-US" dirty="0" smtClean="0"/>
              <a:t>reflex”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Sensori</a:t>
            </a:r>
            <a:r>
              <a:rPr lang="en-US" dirty="0" smtClean="0"/>
              <a:t>-motor coordination</a:t>
            </a:r>
          </a:p>
          <a:p>
            <a:pPr lvl="1"/>
            <a:r>
              <a:rPr lang="en-US" dirty="0" smtClean="0"/>
              <a:t>Perception for action</a:t>
            </a:r>
          </a:p>
          <a:p>
            <a:pPr lvl="1"/>
            <a:r>
              <a:rPr lang="en-US" dirty="0" smtClean="0"/>
              <a:t>Action for perception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421093" y="4367612"/>
            <a:ext cx="1013493" cy="54237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charset="0"/>
              </a:rPr>
              <a:t>Agent</a:t>
            </a:r>
            <a:endParaRPr lang="nl-NL" sz="20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03390" y="5422450"/>
            <a:ext cx="1876803" cy="338986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charset="0"/>
              </a:rPr>
              <a:t>World</a:t>
            </a:r>
            <a:endParaRPr lang="nl-NL" sz="20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5400000" flipH="1">
            <a:off x="5750684" y="4724819"/>
            <a:ext cx="915727" cy="324589"/>
          </a:xfrm>
          <a:custGeom>
            <a:avLst/>
            <a:gdLst>
              <a:gd name="G0" fmla="+- 13684 0 0"/>
              <a:gd name="G1" fmla="+- 18514 0 0"/>
              <a:gd name="G2" fmla="+- 7200 0 0"/>
              <a:gd name="G3" fmla="*/ 13684 1 2"/>
              <a:gd name="G4" fmla="+- G3 10800 0"/>
              <a:gd name="G5" fmla="+- 21600 13684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7642 w 21600"/>
              <a:gd name="T1" fmla="*/ 0 h 21600"/>
              <a:gd name="T2" fmla="*/ 13684 w 21600"/>
              <a:gd name="T3" fmla="*/ 7200 h 21600"/>
              <a:gd name="T4" fmla="*/ 0 w 21600"/>
              <a:gd name="T5" fmla="*/ 20583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642" y="0"/>
                </a:moveTo>
                <a:lnTo>
                  <a:pt x="13684" y="7200"/>
                </a:lnTo>
                <a:lnTo>
                  <a:pt x="16770" y="7200"/>
                </a:lnTo>
                <a:lnTo>
                  <a:pt x="16770" y="19565"/>
                </a:lnTo>
                <a:lnTo>
                  <a:pt x="0" y="19565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rgbClr val="727CA3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0800000" flipH="1">
            <a:off x="7485877" y="4564845"/>
            <a:ext cx="337185" cy="780132"/>
          </a:xfrm>
          <a:custGeom>
            <a:avLst/>
            <a:gdLst>
              <a:gd name="G0" fmla="+- 13684 0 0"/>
              <a:gd name="G1" fmla="+- 18899 0 0"/>
              <a:gd name="G2" fmla="+- 4930 0 0"/>
              <a:gd name="G3" fmla="*/ 13684 1 2"/>
              <a:gd name="G4" fmla="+- G3 10800 0"/>
              <a:gd name="G5" fmla="+- 21600 13684 18899"/>
              <a:gd name="G6" fmla="+- 18899 4930 0"/>
              <a:gd name="G7" fmla="*/ G6 1 2"/>
              <a:gd name="G8" fmla="*/ 18899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899 1 2"/>
              <a:gd name="G15" fmla="+- G5 0 G4"/>
              <a:gd name="G16" fmla="+- G0 0 G4"/>
              <a:gd name="G17" fmla="*/ G2 G15 G16"/>
              <a:gd name="T0" fmla="*/ 17642 w 21600"/>
              <a:gd name="T1" fmla="*/ 0 h 21600"/>
              <a:gd name="T2" fmla="*/ 13684 w 21600"/>
              <a:gd name="T3" fmla="*/ 4930 h 21600"/>
              <a:gd name="T4" fmla="*/ 0 w 21600"/>
              <a:gd name="T5" fmla="*/ 20163 h 21600"/>
              <a:gd name="T6" fmla="*/ 9450 w 21600"/>
              <a:gd name="T7" fmla="*/ 21600 h 21600"/>
              <a:gd name="T8" fmla="*/ 18899 w 21600"/>
              <a:gd name="T9" fmla="*/ 13618 h 21600"/>
              <a:gd name="T10" fmla="*/ 21600 w 21600"/>
              <a:gd name="T11" fmla="*/ 493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642" y="0"/>
                </a:moveTo>
                <a:lnTo>
                  <a:pt x="13684" y="4930"/>
                </a:lnTo>
                <a:lnTo>
                  <a:pt x="16385" y="4930"/>
                </a:lnTo>
                <a:lnTo>
                  <a:pt x="16385" y="18727"/>
                </a:lnTo>
                <a:lnTo>
                  <a:pt x="0" y="18727"/>
                </a:lnTo>
                <a:lnTo>
                  <a:pt x="0" y="21600"/>
                </a:lnTo>
                <a:lnTo>
                  <a:pt x="18899" y="21600"/>
                </a:lnTo>
                <a:lnTo>
                  <a:pt x="18899" y="4930"/>
                </a:lnTo>
                <a:lnTo>
                  <a:pt x="21600" y="493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rgbClr val="727CA3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58927" y="4305699"/>
            <a:ext cx="2065743" cy="16002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the locust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Depth perception by a locust </a:t>
            </a:r>
            <a:r>
              <a:rPr lang="en-US" sz="2800" dirty="0" smtClean="0">
                <a:solidFill>
                  <a:schemeClr val="accent1"/>
                </a:solidFill>
              </a:rPr>
              <a:t>(</a:t>
            </a:r>
            <a:r>
              <a:rPr lang="en-US" sz="2800" dirty="0" err="1" smtClean="0">
                <a:solidFill>
                  <a:schemeClr val="accent1"/>
                </a:solidFill>
              </a:rPr>
              <a:t>Sobel</a:t>
            </a:r>
            <a:r>
              <a:rPr lang="en-US" sz="2800" dirty="0" smtClean="0">
                <a:solidFill>
                  <a:schemeClr val="accent1"/>
                </a:solidFill>
              </a:rPr>
              <a:t> 1990)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Not possible to perceive depth by </a:t>
            </a:r>
            <a:r>
              <a:rPr lang="en-US" dirty="0" err="1" smtClean="0"/>
              <a:t>stereopsis</a:t>
            </a:r>
            <a:endParaRPr lang="en-US" dirty="0" smtClean="0"/>
          </a:p>
          <a:p>
            <a:pPr lvl="1"/>
            <a:r>
              <a:rPr lang="en-US" dirty="0" smtClean="0"/>
              <a:t>Motion parallax by moving head left to right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94107"/>
            <a:ext cx="3010370" cy="169333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24530" y="4494107"/>
            <a:ext cx="355600" cy="1693333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24530" y="4121574"/>
            <a:ext cx="372533" cy="372533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>
          <a:xfrm>
            <a:off x="4781733" y="4509347"/>
            <a:ext cx="355600" cy="1693333"/>
          </a:xfrm>
          <a:custGeom>
            <a:avLst/>
            <a:gdLst>
              <a:gd name="connsiteX0" fmla="*/ 0 w 355600"/>
              <a:gd name="connsiteY0" fmla="*/ 846667 h 1693333"/>
              <a:gd name="connsiteX1" fmla="*/ 177800 w 355600"/>
              <a:gd name="connsiteY1" fmla="*/ 0 h 1693333"/>
              <a:gd name="connsiteX2" fmla="*/ 355600 w 355600"/>
              <a:gd name="connsiteY2" fmla="*/ 846667 h 1693333"/>
              <a:gd name="connsiteX3" fmla="*/ 177800 w 355600"/>
              <a:gd name="connsiteY3" fmla="*/ 1693334 h 1693333"/>
              <a:gd name="connsiteX4" fmla="*/ 0 w 355600"/>
              <a:gd name="connsiteY4" fmla="*/ 846667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" h="1693333">
                <a:moveTo>
                  <a:pt x="0" y="846667"/>
                </a:moveTo>
                <a:cubicBezTo>
                  <a:pt x="0" y="379066"/>
                  <a:pt x="79604" y="0"/>
                  <a:pt x="177800" y="0"/>
                </a:cubicBezTo>
                <a:cubicBezTo>
                  <a:pt x="275996" y="0"/>
                  <a:pt x="355600" y="379066"/>
                  <a:pt x="355600" y="846667"/>
                </a:cubicBezTo>
                <a:cubicBezTo>
                  <a:pt x="355600" y="1314268"/>
                  <a:pt x="275996" y="1693334"/>
                  <a:pt x="177800" y="1693334"/>
                </a:cubicBezTo>
                <a:cubicBezTo>
                  <a:pt x="79604" y="1693334"/>
                  <a:pt x="0" y="1314268"/>
                  <a:pt x="0" y="846667"/>
                </a:cubicBezTo>
                <a:close/>
              </a:path>
            </a:pathLst>
          </a:custGeom>
          <a:effectLst/>
          <a:scene3d>
            <a:camera prst="orthographicFront">
              <a:rot lat="0" lon="0" rev="2052000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69597" y="4121574"/>
            <a:ext cx="372533" cy="372533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flipV="1">
            <a:off x="4324530" y="3115732"/>
            <a:ext cx="457203" cy="963504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flipV="1">
            <a:off x="5069597" y="3115732"/>
            <a:ext cx="457203" cy="963504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70400" y="4289323"/>
            <a:ext cx="840533" cy="1588"/>
          </a:xfrm>
          <a:prstGeom prst="straightConnector1">
            <a:avLst/>
          </a:prstGeom>
          <a:ln w="508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0" y="3939540"/>
            <a:ext cx="27813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object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My nephew with a new toy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Active vision in object recognition </a:t>
            </a:r>
            <a:r>
              <a:rPr lang="en-US" sz="2800" dirty="0" smtClean="0">
                <a:solidFill>
                  <a:srgbClr val="727CA3"/>
                </a:solidFill>
              </a:rPr>
              <a:t>(Kootstra ‘08)</a:t>
            </a:r>
            <a:endParaRPr lang="en-US" dirty="0">
              <a:solidFill>
                <a:srgbClr val="727CA3"/>
              </a:solidFill>
            </a:endParaRPr>
          </a:p>
        </p:txBody>
      </p:sp>
      <p:pic>
        <p:nvPicPr>
          <p:cNvPr id="4" name="Picture 4" descr="explo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2679" y="1892824"/>
            <a:ext cx="3744912" cy="1601787"/>
          </a:xfrm>
          <a:prstGeom prst="rect">
            <a:avLst/>
          </a:prstGeom>
          <a:noFill/>
        </p:spPr>
      </p:pic>
      <p:pic>
        <p:nvPicPr>
          <p:cNvPr id="5" name="Picture 5" descr="P7130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1028" y="4279891"/>
            <a:ext cx="2305050" cy="1776413"/>
          </a:xfrm>
          <a:prstGeom prst="rect">
            <a:avLst/>
          </a:prstGeom>
          <a:noFill/>
          <a:ln w="9525">
            <a:solidFill>
              <a:srgbClr val="5C5C94"/>
            </a:solidFill>
            <a:miter lim="800000"/>
            <a:headEnd/>
            <a:tailEnd/>
          </a:ln>
        </p:spPr>
      </p:pic>
      <p:pic>
        <p:nvPicPr>
          <p:cNvPr id="6" name="Picture 6" descr="kpBees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9316" y="4259254"/>
            <a:ext cx="2087562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Actively change the input of sensors</a:t>
            </a:r>
          </a:p>
          <a:p>
            <a:pPr lvl="1"/>
            <a:r>
              <a:rPr lang="en-US" dirty="0" smtClean="0"/>
              <a:t>Disambiguation</a:t>
            </a:r>
          </a:p>
          <a:p>
            <a:pPr lvl="1"/>
            <a:r>
              <a:rPr lang="en-US" dirty="0" err="1" smtClean="0"/>
              <a:t>Egomotion</a:t>
            </a:r>
            <a:endParaRPr lang="en-US" dirty="0" smtClean="0"/>
          </a:p>
          <a:p>
            <a:pPr lvl="1"/>
            <a:r>
              <a:rPr lang="en-US" dirty="0" smtClean="0"/>
              <a:t>Simplifies many perceptual tasks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Intelligent Body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intelligent body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smart morphology helps solving tasks</a:t>
            </a:r>
          </a:p>
          <a:p>
            <a:r>
              <a:rPr lang="en-US" dirty="0" smtClean="0"/>
              <a:t>E.g., positioning of sensors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951166"/>
            <a:ext cx="3168650" cy="2535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949578"/>
            <a:ext cx="3243262" cy="2563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positioning of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Block </a:t>
            </a:r>
            <a:br>
              <a:rPr lang="en-US" dirty="0" smtClean="0"/>
            </a:br>
            <a:r>
              <a:rPr lang="en-US" dirty="0" smtClean="0"/>
              <a:t>sorting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633" y="1219200"/>
            <a:ext cx="5676900" cy="500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 to do to 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Attend all lectures</a:t>
            </a:r>
          </a:p>
          <a:p>
            <a:r>
              <a:rPr lang="en-US" dirty="0" smtClean="0"/>
              <a:t>Give one lecture (groups of two)</a:t>
            </a:r>
          </a:p>
          <a:p>
            <a:r>
              <a:rPr lang="en-US" dirty="0" smtClean="0"/>
              <a:t>Actively participate in the lectures</a:t>
            </a:r>
          </a:p>
          <a:p>
            <a:r>
              <a:rPr lang="en-US" dirty="0" smtClean="0"/>
              <a:t>Read the course material</a:t>
            </a:r>
          </a:p>
          <a:p>
            <a:r>
              <a:rPr lang="en-US" dirty="0" smtClean="0"/>
              <a:t>Prepare questions for the invited speakers</a:t>
            </a:r>
          </a:p>
          <a:p>
            <a:endParaRPr lang="en-US" dirty="0" smtClean="0"/>
          </a:p>
          <a:p>
            <a:r>
              <a:rPr lang="en-US" dirty="0" smtClean="0"/>
              <a:t>Write a multi-disciplinary research proposal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positioning of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Same mechanisms, different embodiment</a:t>
            </a:r>
          </a:p>
          <a:p>
            <a:r>
              <a:rPr lang="en-US" dirty="0" smtClean="0"/>
              <a:t>Behavior depends on position of the sensors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16" y="2612381"/>
            <a:ext cx="8340949" cy="3392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action: stabilization</a:t>
            </a:r>
            <a:endParaRPr lang="en-US" dirty="0"/>
          </a:p>
        </p:txBody>
      </p:sp>
      <p:pic>
        <p:nvPicPr>
          <p:cNvPr id="4" name="The_Cheetahs_Are_Running_Wild_.avi">
            <a:hlinkClick r:id="" action="ppaction://media"/>
          </p:cNvPr>
          <p:cNvPicPr/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16052" y="1371600"/>
            <a:ext cx="6542616" cy="4906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Exploit system-environment dynamics</a:t>
            </a:r>
          </a:p>
          <a:p>
            <a:pPr lvl="1"/>
            <a:r>
              <a:rPr lang="en-US" dirty="0" smtClean="0"/>
              <a:t>Efficient walking</a:t>
            </a:r>
            <a:endParaRPr lang="en-US" dirty="0"/>
          </a:p>
        </p:txBody>
      </p:sp>
      <p:pic>
        <p:nvPicPr>
          <p:cNvPr id="6" name="ASIMO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2717793"/>
            <a:ext cx="3998525" cy="2998894"/>
          </a:xfrm>
          <a:prstGeom prst="rect">
            <a:avLst/>
          </a:prstGeom>
        </p:spPr>
      </p:pic>
      <p:pic>
        <p:nvPicPr>
          <p:cNvPr id="7" name="denise2.mpg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622792" y="2717793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Synthetic approach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approach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Learning by building</a:t>
            </a:r>
          </a:p>
          <a:p>
            <a:pPr lvl="1"/>
            <a:r>
              <a:rPr lang="en-US" dirty="0" smtClean="0"/>
              <a:t>Robotics</a:t>
            </a:r>
          </a:p>
          <a:p>
            <a:pPr lvl="1"/>
            <a:r>
              <a:rPr lang="en-US" dirty="0" smtClean="0"/>
              <a:t>Computational modeling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Learning by building</a:t>
            </a:r>
          </a:p>
          <a:p>
            <a:pPr lvl="1"/>
            <a:r>
              <a:rPr lang="en-US" dirty="0" smtClean="0"/>
              <a:t>Need for specific models, no black boxes</a:t>
            </a:r>
          </a:p>
          <a:p>
            <a:pPr lvl="1"/>
            <a:r>
              <a:rPr lang="en-US" dirty="0" smtClean="0"/>
              <a:t>Can be used to make predictions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Intelligence is much more than chess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3983" y="1881822"/>
            <a:ext cx="5695950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give a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groups of </a:t>
            </a:r>
            <a:r>
              <a:rPr lang="en-US" dirty="0" smtClean="0"/>
              <a:t>two</a:t>
            </a:r>
          </a:p>
          <a:p>
            <a:r>
              <a:rPr lang="en-US" dirty="0" smtClean="0"/>
              <a:t>Discuss the content of a book chapter</a:t>
            </a:r>
          </a:p>
          <a:p>
            <a:r>
              <a:rPr lang="en-US" dirty="0" smtClean="0"/>
              <a:t>Discuss some of the studies referred to in more detail</a:t>
            </a:r>
          </a:p>
          <a:p>
            <a:r>
              <a:rPr lang="en-US" dirty="0" smtClean="0"/>
              <a:t>Choose two additional papers based on the content and your own interest/research</a:t>
            </a:r>
            <a:endParaRPr lang="en-US" dirty="0" smtClean="0"/>
          </a:p>
          <a:p>
            <a:pPr lvl="1"/>
            <a:r>
              <a:rPr lang="en-US" dirty="0" smtClean="0"/>
              <a:t>Think about the diversity of backgrounds</a:t>
            </a:r>
          </a:p>
          <a:p>
            <a:pPr lvl="1"/>
            <a:r>
              <a:rPr lang="en-US" dirty="0" smtClean="0"/>
              <a:t>Mail </a:t>
            </a:r>
            <a:r>
              <a:rPr lang="en-US" dirty="0" smtClean="0"/>
              <a:t>articles a week before the </a:t>
            </a:r>
            <a:r>
              <a:rPr lang="en-US" dirty="0" smtClean="0"/>
              <a:t>lecture</a:t>
            </a:r>
          </a:p>
          <a:p>
            <a:r>
              <a:rPr lang="en-US" dirty="0" smtClean="0"/>
              <a:t>End lecture with a discussion, provide topics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Invited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External </a:t>
            </a:r>
          </a:p>
          <a:p>
            <a:pPr lvl="1"/>
            <a:r>
              <a:rPr lang="en-US" dirty="0" smtClean="0"/>
              <a:t>Peter </a:t>
            </a:r>
            <a:r>
              <a:rPr lang="en-US" dirty="0" err="1" smtClean="0"/>
              <a:t>K</a:t>
            </a:r>
            <a:r>
              <a:rPr lang="en-US" dirty="0" err="1" smtClean="0"/>
              <a:t>önig</a:t>
            </a:r>
            <a:endParaRPr lang="en-US" dirty="0" smtClean="0"/>
          </a:p>
          <a:p>
            <a:pPr lvl="1"/>
            <a:r>
              <a:rPr lang="en-US" dirty="0" smtClean="0"/>
              <a:t>Luc Steels</a:t>
            </a:r>
          </a:p>
          <a:p>
            <a:pPr lvl="1"/>
            <a:r>
              <a:rPr lang="en-US" dirty="0" err="1" smtClean="0"/>
              <a:t>Auke</a:t>
            </a:r>
            <a:r>
              <a:rPr lang="en-US" dirty="0" smtClean="0"/>
              <a:t> </a:t>
            </a:r>
            <a:r>
              <a:rPr lang="en-US" dirty="0" err="1" smtClean="0"/>
              <a:t>Ijspeert</a:t>
            </a:r>
            <a:endParaRPr lang="en-US" dirty="0" smtClean="0"/>
          </a:p>
          <a:p>
            <a:r>
              <a:rPr lang="en-US" dirty="0" smtClean="0"/>
              <a:t>Internal</a:t>
            </a:r>
          </a:p>
          <a:p>
            <a:pPr lvl="1"/>
            <a:r>
              <a:rPr lang="en-US" dirty="0" smtClean="0"/>
              <a:t>From all groups</a:t>
            </a:r>
          </a:p>
          <a:p>
            <a:r>
              <a:rPr lang="en-US" dirty="0" smtClean="0"/>
              <a:t>We will discuss papers a week earlier</a:t>
            </a:r>
          </a:p>
          <a:p>
            <a:r>
              <a:rPr lang="en-US" dirty="0" smtClean="0"/>
              <a:t>You will have to prepare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Multi-disciplinary research proposal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Groups of two</a:t>
            </a:r>
          </a:p>
          <a:p>
            <a:endParaRPr lang="en-US" dirty="0" smtClean="0"/>
          </a:p>
          <a:p>
            <a:r>
              <a:rPr lang="en-US" dirty="0" smtClean="0"/>
              <a:t>Write a research proposal combining your </a:t>
            </a:r>
            <a:r>
              <a:rPr lang="en-US" dirty="0" smtClean="0"/>
              <a:t>research </a:t>
            </a:r>
            <a:r>
              <a:rPr lang="en-US" dirty="0" smtClean="0"/>
              <a:t>or research </a:t>
            </a:r>
            <a:r>
              <a:rPr lang="en-US" dirty="0" smtClean="0"/>
              <a:t>area (5 pages)</a:t>
            </a:r>
            <a:endParaRPr lang="en-US" dirty="0" smtClean="0"/>
          </a:p>
          <a:p>
            <a:r>
              <a:rPr lang="en-US" dirty="0" smtClean="0"/>
              <a:t>In the field of Embodied Cognition</a:t>
            </a:r>
          </a:p>
          <a:p>
            <a:endParaRPr lang="en-US" dirty="0" smtClean="0"/>
          </a:p>
          <a:p>
            <a:r>
              <a:rPr lang="en-US" dirty="0" smtClean="0"/>
              <a:t>Place your research in a broader perspective</a:t>
            </a:r>
          </a:p>
          <a:p>
            <a:r>
              <a:rPr lang="en-US" dirty="0" smtClean="0"/>
              <a:t>Multi-disciplinary collaborations</a:t>
            </a:r>
          </a:p>
          <a:p>
            <a:r>
              <a:rPr lang="en-US" dirty="0" smtClean="0"/>
              <a:t>Exercise to write a research proposal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_ey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Master_eye.potx</Template>
  <TotalTime>8171</TotalTime>
  <Words>1594</Words>
  <Application>Microsoft Macintosh PowerPoint</Application>
  <PresentationFormat>On-screen Show (4:3)</PresentationFormat>
  <Paragraphs>334</Paragraphs>
  <Slides>66</Slides>
  <Notes>0</Notes>
  <HiddenSlides>0</HiddenSlides>
  <MMClips>9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Master_eye</vt:lpstr>
      <vt:lpstr>Embodied Cognition Course </vt:lpstr>
      <vt:lpstr>Embodied Cognition Course</vt:lpstr>
      <vt:lpstr>Course setup</vt:lpstr>
      <vt:lpstr>Course material</vt:lpstr>
      <vt:lpstr>Objectives</vt:lpstr>
      <vt:lpstr>What you need to do to pass</vt:lpstr>
      <vt:lpstr>To give a lecture</vt:lpstr>
      <vt:lpstr>Invited speakers</vt:lpstr>
      <vt:lpstr>Multi-disciplinary research proposal</vt:lpstr>
      <vt:lpstr>Schedule for next few weeks</vt:lpstr>
      <vt:lpstr>Introduction to Embodied Cognition</vt:lpstr>
      <vt:lpstr>Embodied Cognition</vt:lpstr>
      <vt:lpstr>The body shapes the way we think</vt:lpstr>
      <vt:lpstr>Categorization example</vt:lpstr>
      <vt:lpstr>Hypothesis</vt:lpstr>
      <vt:lpstr>A theory of intelligence</vt:lpstr>
      <vt:lpstr>Our brain is involved with our body</vt:lpstr>
      <vt:lpstr>A very brief history of  Artificial Intelligence</vt:lpstr>
      <vt:lpstr>Chess as the holy grail of AI</vt:lpstr>
      <vt:lpstr>Success in computer chess</vt:lpstr>
      <vt:lpstr>Moravec’s paradox</vt:lpstr>
      <vt:lpstr>Explanation: Moravec’s paradox</vt:lpstr>
      <vt:lpstr>The limited world of chess</vt:lpstr>
      <vt:lpstr>A Very Brief History of Robotics</vt:lpstr>
      <vt:lpstr>Mechanical period</vt:lpstr>
      <vt:lpstr>Electronic period</vt:lpstr>
      <vt:lpstr>Elmer and Elsie</vt:lpstr>
      <vt:lpstr>Digital period</vt:lpstr>
      <vt:lpstr>Cognitivistic view on cognition</vt:lpstr>
      <vt:lpstr>Representation</vt:lpstr>
      <vt:lpstr>The impression of seeing everything</vt:lpstr>
      <vt:lpstr>Spot the change </vt:lpstr>
      <vt:lpstr>Spot the change</vt:lpstr>
      <vt:lpstr>Change blindness </vt:lpstr>
      <vt:lpstr>Change blindness</vt:lpstr>
      <vt:lpstr>The world as outside memory</vt:lpstr>
      <vt:lpstr>The world as outside memory</vt:lpstr>
      <vt:lpstr>The world as outside memory</vt:lpstr>
      <vt:lpstr>More change blindness</vt:lpstr>
      <vt:lpstr>More change blindness</vt:lpstr>
      <vt:lpstr>Complete Agent</vt:lpstr>
      <vt:lpstr>A complete agent</vt:lpstr>
      <vt:lpstr>Complete agent</vt:lpstr>
      <vt:lpstr>Braitenberg vehicles</vt:lpstr>
      <vt:lpstr>Braitenberg vehicles</vt:lpstr>
      <vt:lpstr>Interaction</vt:lpstr>
      <vt:lpstr>Herbert Simon’s ant on the beach</vt:lpstr>
      <vt:lpstr>Frame of reference</vt:lpstr>
      <vt:lpstr>Interaction between agents</vt:lpstr>
      <vt:lpstr>Interaction between agents</vt:lpstr>
      <vt:lpstr>Boids: agent-based model</vt:lpstr>
      <vt:lpstr>Active perception</vt:lpstr>
      <vt:lpstr>Active perception</vt:lpstr>
      <vt:lpstr>Example: the locust</vt:lpstr>
      <vt:lpstr>Example: object exploration</vt:lpstr>
      <vt:lpstr>Active perception</vt:lpstr>
      <vt:lpstr>The Intelligent Body</vt:lpstr>
      <vt:lpstr>The intelligent body</vt:lpstr>
      <vt:lpstr>Smart positioning of sensors</vt:lpstr>
      <vt:lpstr>Smart positioning of sensors</vt:lpstr>
      <vt:lpstr>Smart action: stabilization</vt:lpstr>
      <vt:lpstr>Exploiting physics</vt:lpstr>
      <vt:lpstr>Synthetic approach</vt:lpstr>
      <vt:lpstr>Synthetic approach</vt:lpstr>
      <vt:lpstr>Take home message</vt:lpstr>
      <vt:lpstr>Take home message</vt:lpstr>
    </vt:vector>
  </TitlesOfParts>
  <Company>KTH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kootstra</dc:creator>
  <cp:lastModifiedBy>kootstra</cp:lastModifiedBy>
  <cp:revision>15</cp:revision>
  <dcterms:created xsi:type="dcterms:W3CDTF">2011-01-24T15:18:21Z</dcterms:created>
  <dcterms:modified xsi:type="dcterms:W3CDTF">2011-01-26T12:34:05Z</dcterms:modified>
</cp:coreProperties>
</file>