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6" r:id="rId18"/>
    <p:sldId id="274" r:id="rId19"/>
    <p:sldId id="275" r:id="rId20"/>
  </p:sldIdLst>
  <p:sldSz cx="9144000" cy="6858000" type="screen4x3"/>
  <p:notesSz cx="6851650" cy="96631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9048" cy="483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1016" y="0"/>
            <a:ext cx="2969048" cy="483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165D-1391-45F7-BA6F-021A69D4D8C2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8280"/>
            <a:ext cx="2969048" cy="483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1016" y="9178280"/>
            <a:ext cx="2969048" cy="483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760A-29C2-4EAA-9464-3391393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9048" cy="483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1016" y="0"/>
            <a:ext cx="2969048" cy="483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3E1A2-83B9-48C6-B228-CE78124615D7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725488"/>
            <a:ext cx="4829175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65" y="4589979"/>
            <a:ext cx="5481320" cy="434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8280"/>
            <a:ext cx="2969048" cy="483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1016" y="9178280"/>
            <a:ext cx="2969048" cy="483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BD049-E981-42FE-B26A-1A94B1B6B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D049-E981-42FE-B26A-1A94B1B6BA8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Traditionally, automatic understanding of human emotion and behaviour lays in the fieald of HCI</a:t>
            </a:r>
          </a:p>
          <a:p>
            <a:r>
              <a:rPr lang="pl-PL" dirty="0" smtClean="0"/>
              <a:t>However, it is neccessary for robotics:</a:t>
            </a:r>
          </a:p>
          <a:p>
            <a:pPr lvl="1"/>
            <a:r>
              <a:rPr lang="pl-PL" dirty="0" smtClean="0"/>
              <a:t>Understanding of human emotions by robots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D049-E981-42FE-B26A-1A94B1B6BA86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3 main group of techniques,</a:t>
            </a:r>
            <a:r>
              <a:rPr lang="pl-PL" baseline="0" smtClean="0"/>
              <a:t> focused on sensing signal comming from humans,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D049-E981-42FE-B26A-1A94B1B6BA86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DE79CF7-B72F-454E-A10F-0752673561E9}" type="datetimeFigureOut">
              <a:rPr lang="pl-PL" smtClean="0"/>
              <a:pPr/>
              <a:t>2011-03-23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AA52BC-BE00-4421-8ABC-D6AC000B62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316033"/>
            <a:ext cx="80629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/>
              <a:t>Chapter 4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900" dirty="0" smtClean="0"/>
              <a:t>Intelligent Systems: </a:t>
            </a:r>
            <a:br>
              <a:rPr lang="pl-PL" sz="4900" dirty="0" smtClean="0"/>
            </a:br>
            <a:r>
              <a:rPr lang="pl-PL" sz="4900" dirty="0" smtClean="0"/>
              <a:t>Properties and Principles</a:t>
            </a:r>
            <a:endParaRPr lang="pl-PL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492" y="4891110"/>
            <a:ext cx="8062912" cy="17526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r"/>
            <a:r>
              <a:rPr lang="pl-PL" sz="2800" dirty="0"/>
              <a:t>b</a:t>
            </a:r>
            <a:r>
              <a:rPr lang="pl-PL" sz="2800" dirty="0" smtClean="0"/>
              <a:t>y Marianna Madry-Pronobis </a:t>
            </a:r>
          </a:p>
          <a:p>
            <a:pPr algn="r"/>
            <a:r>
              <a:rPr lang="pl-PL" sz="2800" dirty="0" smtClean="0"/>
              <a:t>23.03.2011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b="1" dirty="0" smtClean="0"/>
              <a:t>Principle 3:</a:t>
            </a:r>
            <a:br>
              <a:rPr lang="pl-PL" b="1" dirty="0" smtClean="0"/>
            </a:br>
            <a:r>
              <a:rPr lang="pl-PL" sz="3200" b="1" dirty="0" smtClean="0"/>
              <a:t>Cheap Design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900882" cy="45434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100" i="1" dirty="0" smtClean="0"/>
              <a:t>The more and better an agent exploits properties of  the ecological niche and interaction with the enviroment, the simpler and ”cheaper” it will be</a:t>
            </a:r>
          </a:p>
          <a:p>
            <a:r>
              <a:rPr lang="pl-PL" sz="2800" dirty="0" smtClean="0"/>
              <a:t>Exampels:</a:t>
            </a:r>
          </a:p>
          <a:p>
            <a:pPr lvl="1"/>
            <a:r>
              <a:rPr lang="pl-PL" dirty="0" smtClean="0"/>
              <a:t>Dynamic Walker</a:t>
            </a:r>
          </a:p>
          <a:p>
            <a:pPr lvl="2"/>
            <a:r>
              <a:rPr lang="pl-PL" dirty="0" smtClean="0"/>
              <a:t>Leg movements are entirely passive, driven only by gravity in a pendulum-like manner          </a:t>
            </a:r>
          </a:p>
          <a:p>
            <a:pPr lvl="3"/>
            <a:r>
              <a:rPr lang="pl-PL" dirty="0" smtClean="0"/>
              <a:t>very narrow niche - only slopes of certain angles</a:t>
            </a:r>
          </a:p>
          <a:p>
            <a:pPr lvl="1"/>
            <a:r>
              <a:rPr lang="pl-PL" dirty="0" smtClean="0"/>
              <a:t>”Danise”</a:t>
            </a:r>
          </a:p>
          <a:p>
            <a:pPr lvl="2"/>
            <a:r>
              <a:rPr lang="pl-PL" dirty="0" smtClean="0"/>
              <a:t>Additional motors + control systems</a:t>
            </a:r>
          </a:p>
          <a:p>
            <a:pPr lvl="3"/>
            <a:r>
              <a:rPr lang="pl-PL" dirty="0" smtClean="0"/>
              <a:t>a bit wider niche</a:t>
            </a:r>
          </a:p>
          <a:p>
            <a:pPr lvl="1"/>
            <a:r>
              <a:rPr lang="pl-PL" dirty="0" smtClean="0"/>
              <a:t>Insect Walking:</a:t>
            </a:r>
          </a:p>
          <a:p>
            <a:pPr lvl="2"/>
            <a:r>
              <a:rPr lang="pl-PL" dirty="0" smtClean="0"/>
              <a:t>Insect use interaction with environment to walk </a:t>
            </a:r>
          </a:p>
          <a:p>
            <a:pPr lvl="3"/>
            <a:r>
              <a:rPr lang="pl-PL" dirty="0" smtClean="0"/>
              <a:t>pushing of one leg forward, pushes the whole body and other legs forward too.</a:t>
            </a:r>
          </a:p>
          <a:p>
            <a:pPr lvl="2"/>
            <a:endParaRPr lang="pl-PL" dirty="0" smtClean="0"/>
          </a:p>
          <a:p>
            <a:pPr>
              <a:buNone/>
            </a:pPr>
            <a:endParaRPr lang="pl-PL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429520" y="204272"/>
            <a:ext cx="1440000" cy="6449457"/>
            <a:chOff x="7429520" y="52447"/>
            <a:chExt cx="1440000" cy="6449457"/>
          </a:xfrm>
        </p:grpSpPr>
        <p:grpSp>
          <p:nvGrpSpPr>
            <p:cNvPr id="8" name="Group 7"/>
            <p:cNvGrpSpPr/>
            <p:nvPr/>
          </p:nvGrpSpPr>
          <p:grpSpPr>
            <a:xfrm>
              <a:off x="7429520" y="52447"/>
              <a:ext cx="1440000" cy="4519562"/>
              <a:chOff x="7500958" y="1211927"/>
              <a:chExt cx="1285884" cy="5074569"/>
            </a:xfrm>
          </p:grpSpPr>
          <p:pic>
            <p:nvPicPr>
              <p:cNvPr id="4" name="Picture 3" descr="Denis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500958" y="3643314"/>
                <a:ext cx="1285884" cy="2643182"/>
              </a:xfrm>
              <a:prstGeom prst="rect">
                <a:avLst/>
              </a:prstGeom>
            </p:spPr>
          </p:pic>
          <p:pic>
            <p:nvPicPr>
              <p:cNvPr id="5" name="Picture 4" descr="Collins_robot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500958" y="1211927"/>
                <a:ext cx="1285884" cy="2347405"/>
              </a:xfrm>
              <a:prstGeom prst="rect">
                <a:avLst/>
              </a:prstGeom>
            </p:spPr>
          </p:pic>
        </p:grpSp>
        <p:pic>
          <p:nvPicPr>
            <p:cNvPr id="9" name="Picture 8" descr="insec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4572008"/>
              <a:ext cx="1440000" cy="19298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Automatic Understanding of Human Emotions &amp; Behaviors</a:t>
            </a:r>
            <a:endParaRPr lang="pl-P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0544" y="4286256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 smtClean="0"/>
              <a:t>Based on:</a:t>
            </a:r>
          </a:p>
          <a:p>
            <a:pPr algn="l"/>
            <a:r>
              <a:rPr lang="pl-PL" dirty="0" smtClean="0"/>
              <a:t>M. Pantic, A. Pentland, A.Nijholt and T. Huang</a:t>
            </a:r>
          </a:p>
          <a:p>
            <a:pPr algn="l"/>
            <a:r>
              <a:rPr lang="pl-PL" dirty="0" smtClean="0"/>
              <a:t>„Human Computing and Machine Understanding of Human Bahavior: A Survey”. ICMI, 2007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Applications</a:t>
            </a:r>
            <a:endParaRPr lang="pl-P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546060"/>
          </a:xfrm>
        </p:spPr>
        <p:txBody>
          <a:bodyPr numCol="2">
            <a:noAutofit/>
          </a:bodyPr>
          <a:lstStyle/>
          <a:p>
            <a:r>
              <a:rPr lang="pl-PL" sz="2200" dirty="0" smtClean="0"/>
              <a:t>Human-Computer Interaction</a:t>
            </a:r>
          </a:p>
          <a:p>
            <a:r>
              <a:rPr lang="pl-PL" sz="2200" dirty="0" smtClean="0"/>
              <a:t>Robotics</a:t>
            </a:r>
            <a:endParaRPr lang="pl-PL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42910" y="3623644"/>
            <a:ext cx="8143932" cy="2520000"/>
            <a:chOff x="642910" y="3000372"/>
            <a:chExt cx="8143932" cy="2520000"/>
          </a:xfrm>
        </p:grpSpPr>
        <p:pic>
          <p:nvPicPr>
            <p:cNvPr id="6" name="Picture 5" descr="human-vs-robot-00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876" y="3000372"/>
              <a:ext cx="4071966" cy="2520000"/>
            </a:xfrm>
            <a:prstGeom prst="rect">
              <a:avLst/>
            </a:prstGeom>
          </p:spPr>
        </p:pic>
        <p:pic>
          <p:nvPicPr>
            <p:cNvPr id="9" name="Picture 8" descr="HCI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10" y="3000372"/>
              <a:ext cx="3916434" cy="2520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14348" y="1643050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i="1" dirty="0" smtClean="0"/>
              <a:t>”In </a:t>
            </a:r>
            <a:r>
              <a:rPr lang="pl-PL" sz="2200" i="1" dirty="0" smtClean="0"/>
              <a:t>the vision of future, humans will be surrounded by intelligent systems </a:t>
            </a:r>
            <a:r>
              <a:rPr lang="pl-PL" sz="2200" dirty="0" smtClean="0"/>
              <a:t>(interfaces and robots)  </a:t>
            </a:r>
            <a:r>
              <a:rPr lang="pl-PL" sz="2200" i="1" dirty="0" smtClean="0"/>
              <a:t>that are sensitive and responsive to the presence of  different emotions and behaviour in a seamless way. </a:t>
            </a:r>
            <a:r>
              <a:rPr lang="pl-PL" sz="2200" i="1" dirty="0" smtClean="0"/>
              <a:t>”</a:t>
            </a:r>
            <a:endParaRPr lang="pl-PL" sz="2200" i="1" dirty="0" smtClean="0"/>
          </a:p>
          <a:p>
            <a:endParaRPr lang="pl-PL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Focuse of the paper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Main focus: understanding certain human emotion and behaviors</a:t>
            </a:r>
          </a:p>
          <a:p>
            <a:r>
              <a:rPr lang="pl-PL" dirty="0" smtClean="0"/>
              <a:t>Outline:</a:t>
            </a:r>
          </a:p>
          <a:p>
            <a:pPr lvl="1"/>
            <a:r>
              <a:rPr lang="pl-PL" dirty="0" smtClean="0"/>
              <a:t>What is communicated, How, Why</a:t>
            </a:r>
          </a:p>
          <a:p>
            <a:pPr lvl="1"/>
            <a:r>
              <a:rPr lang="pl-PL" dirty="0" smtClean="0"/>
              <a:t>Challenges, Building a system</a:t>
            </a:r>
          </a:p>
          <a:p>
            <a:pPr lvl="1"/>
            <a:r>
              <a:rPr lang="pl-PL" dirty="0" smtClean="0"/>
              <a:t>State of the field</a:t>
            </a:r>
          </a:p>
          <a:p>
            <a:pPr lvl="1"/>
            <a:endParaRPr lang="pl-PL" dirty="0" smtClean="0"/>
          </a:p>
          <a:p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What type of messages are communicated by behavioral signals?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329642" cy="483234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Type of messages:</a:t>
            </a:r>
          </a:p>
          <a:p>
            <a:pPr lvl="1"/>
            <a:r>
              <a:rPr lang="pl-PL" dirty="0" smtClean="0"/>
              <a:t>Affective states (fear, joy, stress); </a:t>
            </a:r>
          </a:p>
          <a:p>
            <a:pPr lvl="1"/>
            <a:r>
              <a:rPr lang="pl-PL" dirty="0" smtClean="0"/>
              <a:t>Emblems</a:t>
            </a:r>
          </a:p>
          <a:p>
            <a:pPr lvl="1"/>
            <a:r>
              <a:rPr lang="pl-PL" dirty="0" smtClean="0"/>
              <a:t>Manipulators</a:t>
            </a:r>
          </a:p>
          <a:p>
            <a:pPr lvl="1"/>
            <a:r>
              <a:rPr lang="pl-PL" dirty="0" smtClean="0"/>
              <a:t>Illustrators</a:t>
            </a:r>
          </a:p>
          <a:p>
            <a:pPr lvl="1"/>
            <a:r>
              <a:rPr lang="pl-PL" dirty="0" smtClean="0"/>
              <a:t>Regulators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/>
              <a:t>All of them carry information, but lack of consensus regarding their specificity and universality</a:t>
            </a:r>
          </a:p>
          <a:p>
            <a:r>
              <a:rPr lang="pl-PL" dirty="0" smtClean="0"/>
              <a:t>Six basic emotions: </a:t>
            </a:r>
          </a:p>
          <a:p>
            <a:pPr lvl="1"/>
            <a:r>
              <a:rPr lang="pl-PL" dirty="0" smtClean="0"/>
              <a:t>Happiness, anger, sadness, surprise, disgust &amp; fear</a:t>
            </a:r>
          </a:p>
          <a:p>
            <a:r>
              <a:rPr lang="pl-PL" dirty="0" smtClean="0"/>
              <a:t>Additional ”socialy motivated” emotions:</a:t>
            </a:r>
          </a:p>
          <a:p>
            <a:pPr lvl="1"/>
            <a:r>
              <a:rPr lang="pl-PL" dirty="0" smtClean="0"/>
              <a:t> interest, boredom, empathy etc.</a:t>
            </a:r>
          </a:p>
          <a:p>
            <a:pPr lvl="1"/>
            <a:endParaRPr lang="pl-PL" dirty="0"/>
          </a:p>
        </p:txBody>
      </p:sp>
      <p:pic>
        <p:nvPicPr>
          <p:cNvPr id="4" name="Picture 3" descr="mess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500174"/>
            <a:ext cx="384369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Which communicative cues convey information about human behaviors?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20"/>
            <a:ext cx="8401080" cy="457200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Cues: audio, visual, tactile</a:t>
            </a:r>
          </a:p>
          <a:p>
            <a:r>
              <a:rPr lang="pl-PL" dirty="0" smtClean="0"/>
              <a:t>Vision: </a:t>
            </a:r>
          </a:p>
          <a:p>
            <a:pPr lvl="1"/>
            <a:r>
              <a:rPr lang="pl-PL" dirty="0" smtClean="0"/>
              <a:t>Most important: (1) face &amp; body, (2) face, (3) body</a:t>
            </a:r>
          </a:p>
          <a:p>
            <a:pPr lvl="1"/>
            <a:r>
              <a:rPr lang="pl-PL" dirty="0" smtClean="0"/>
              <a:t>Association between posture and emotion:  </a:t>
            </a:r>
          </a:p>
          <a:p>
            <a:pPr lvl="2"/>
            <a:r>
              <a:rPr lang="pl-PL" dirty="0" smtClean="0"/>
              <a:t>e.g. static body=anger &amp;sadness</a:t>
            </a:r>
          </a:p>
          <a:p>
            <a:r>
              <a:rPr lang="pl-PL" dirty="0" smtClean="0"/>
              <a:t>Speech:</a:t>
            </a:r>
          </a:p>
          <a:p>
            <a:pPr lvl="1"/>
            <a:r>
              <a:rPr lang="pl-PL" dirty="0" smtClean="0"/>
              <a:t>Not words (!)</a:t>
            </a:r>
          </a:p>
          <a:p>
            <a:pPr lvl="1"/>
            <a:r>
              <a:rPr lang="pl-PL" dirty="0" smtClean="0"/>
              <a:t>Nonlinguistic messages: </a:t>
            </a:r>
          </a:p>
          <a:p>
            <a:pPr lvl="2"/>
            <a:r>
              <a:rPr lang="pl-PL" dirty="0" smtClean="0"/>
              <a:t>important for humans</a:t>
            </a:r>
          </a:p>
          <a:p>
            <a:pPr lvl="2"/>
            <a:r>
              <a:rPr lang="pl-PL" dirty="0" smtClean="0"/>
              <a:t>hard to reliably discretized for scientist</a:t>
            </a:r>
          </a:p>
          <a:p>
            <a:r>
              <a:rPr lang="pl-PL" dirty="0" smtClean="0"/>
              <a:t>Physiological signals:</a:t>
            </a:r>
          </a:p>
          <a:p>
            <a:pPr lvl="1"/>
            <a:r>
              <a:rPr lang="pl-PL" dirty="0" smtClean="0"/>
              <a:t>Are very acurate:  pupillary diameter, heart rate, temperature, respiration velocity</a:t>
            </a:r>
          </a:p>
          <a:p>
            <a:pPr lvl="1"/>
            <a:r>
              <a:rPr lang="pl-PL" dirty="0" smtClean="0"/>
              <a:t>Require direct tactile contact  -&gt; novel non-intrusive</a:t>
            </a:r>
          </a:p>
          <a:p>
            <a:pPr lvl="1"/>
            <a:endParaRPr lang="pl-PL" dirty="0" smtClean="0"/>
          </a:p>
          <a:p>
            <a:endParaRPr lang="pl-PL" dirty="0" smtClean="0"/>
          </a:p>
          <a:p>
            <a:pPr marL="953262" lvl="1" indent="-514350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are various kind of evidance to be combined?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Behavioral signals convey usually more then one type of massage</a:t>
            </a:r>
          </a:p>
          <a:p>
            <a:pPr lvl="1"/>
            <a:r>
              <a:rPr lang="pl-PL" dirty="0" smtClean="0"/>
              <a:t>E.g. squinted eyes: sensitivity to light or eye blink</a:t>
            </a:r>
          </a:p>
          <a:p>
            <a:r>
              <a:rPr lang="en-US" dirty="0" smtClean="0"/>
              <a:t>Context is crucial to interpret a signal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Place, task, who express the signal, other people 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to build a system?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Challenges:</a:t>
            </a:r>
          </a:p>
          <a:p>
            <a:pPr lvl="1"/>
            <a:r>
              <a:rPr lang="pl-PL" dirty="0" smtClean="0"/>
              <a:t>Fusion of modalities  depends on context</a:t>
            </a:r>
          </a:p>
          <a:p>
            <a:pPr lvl="1"/>
            <a:r>
              <a:rPr lang="pl-PL" dirty="0" smtClean="0"/>
              <a:t>Initialization</a:t>
            </a:r>
          </a:p>
          <a:p>
            <a:pPr lvl="1"/>
            <a:r>
              <a:rPr lang="pl-PL" dirty="0" smtClean="0"/>
              <a:t>Robustness</a:t>
            </a:r>
          </a:p>
          <a:p>
            <a:pPr lvl="1"/>
            <a:r>
              <a:rPr lang="pl-PL" dirty="0" smtClean="0"/>
              <a:t>Speed</a:t>
            </a:r>
          </a:p>
          <a:p>
            <a:pPr lvl="1"/>
            <a:r>
              <a:rPr lang="pl-PL" dirty="0" smtClean="0"/>
              <a:t>Training</a:t>
            </a:r>
          </a:p>
          <a:p>
            <a:r>
              <a:rPr lang="pl-PL" dirty="0" smtClean="0"/>
              <a:t>In the paper ”pragmatic approach” is advocated:</a:t>
            </a:r>
          </a:p>
          <a:p>
            <a:pPr lvl="1"/>
            <a:r>
              <a:rPr lang="pl-PL" dirty="0" smtClean="0"/>
              <a:t>User-centered approach</a:t>
            </a:r>
          </a:p>
          <a:p>
            <a:pPr lvl="1"/>
            <a:r>
              <a:rPr lang="pl-PL" dirty="0" smtClean="0"/>
              <a:t>System training:</a:t>
            </a:r>
          </a:p>
          <a:p>
            <a:pPr lvl="2"/>
            <a:r>
              <a:rPr lang="pl-PL" dirty="0" smtClean="0"/>
              <a:t>Large number of mixed emotions -&gt; unsupervised learning</a:t>
            </a:r>
          </a:p>
          <a:p>
            <a:pPr lvl="2"/>
            <a:r>
              <a:rPr lang="pl-PL" dirty="0" smtClean="0"/>
              <a:t>Learning in real environment (”complete system”)</a:t>
            </a:r>
          </a:p>
          <a:p>
            <a:pPr lvl="2"/>
            <a:r>
              <a:rPr lang="pl-PL" dirty="0" smtClean="0"/>
              <a:t>Importance of fusion of different cues – system based on facial expression, body gestures, nonlinguistic vocalization</a:t>
            </a:r>
          </a:p>
          <a:p>
            <a:pPr lvl="2">
              <a:buNone/>
            </a:pPr>
            <a:endParaRPr lang="pl-PL" dirty="0" smtClean="0"/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State of the field</a:t>
            </a:r>
            <a:br>
              <a:rPr lang="pl-PL" dirty="0" smtClean="0"/>
            </a:br>
            <a:r>
              <a:rPr lang="pl-PL" sz="3200" dirty="0" smtClean="0"/>
              <a:t>Sensing human behavioral signals 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Techniques focus on:</a:t>
            </a:r>
          </a:p>
          <a:p>
            <a:pPr lvl="1"/>
            <a:r>
              <a:rPr lang="pl-PL" dirty="0" smtClean="0"/>
              <a:t>FACE: face detection and recognition, eye-gaze tracking (Tobii), facial expresion analysis (Noldus)</a:t>
            </a:r>
          </a:p>
          <a:p>
            <a:pPr lvl="1"/>
            <a:r>
              <a:rPr lang="pl-PL" dirty="0" smtClean="0"/>
              <a:t>BODY:  body detection and tracking , hand tracking, recognition of postures, gestures (Panasonic) and activity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VOCAL NONLINGUISTIC SIGNALS: based on auditory features such as pitch, intesity, speech rate; recognition of nonlinguistic vocalizations like laughs, cries, coughs etc.</a:t>
            </a:r>
          </a:p>
          <a:p>
            <a:pPr lvl="1"/>
            <a:endParaRPr lang="pl-PL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984618" y="3571876"/>
            <a:ext cx="5174764" cy="1800001"/>
            <a:chOff x="1500166" y="3643313"/>
            <a:chExt cx="5174764" cy="1800001"/>
          </a:xfrm>
        </p:grpSpPr>
        <p:pic>
          <p:nvPicPr>
            <p:cNvPr id="4" name="Picture 3" descr="face_detec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66" y="3643313"/>
              <a:ext cx="3038462" cy="1800000"/>
            </a:xfrm>
            <a:prstGeom prst="rect">
              <a:avLst/>
            </a:prstGeom>
          </p:spPr>
        </p:pic>
        <p:pic>
          <p:nvPicPr>
            <p:cNvPr id="5" name="Picture 4" descr="human_detecti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314" y="3643314"/>
              <a:ext cx="1888616" cy="18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Conclusions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/>
            <a:r>
              <a:rPr lang="pl-PL" dirty="0" smtClean="0"/>
              <a:t>More about the state of the field: </a:t>
            </a:r>
          </a:p>
          <a:p>
            <a:pPr marL="953262" lvl="1" indent="-514350"/>
            <a:r>
              <a:rPr lang="pl-PL" dirty="0" smtClean="0"/>
              <a:t>Context sensing (Who? Where? What? How? When?)</a:t>
            </a:r>
          </a:p>
          <a:p>
            <a:pPr marL="953262" lvl="1" indent="-514350"/>
            <a:r>
              <a:rPr lang="pl-PL" dirty="0" smtClean="0"/>
              <a:t>Understanding human social signaling</a:t>
            </a:r>
          </a:p>
          <a:p>
            <a:pPr marL="578358" indent="-514350"/>
            <a:r>
              <a:rPr lang="pl-PL" dirty="0" smtClean="0"/>
              <a:t>Conclusions:</a:t>
            </a:r>
          </a:p>
          <a:p>
            <a:pPr marL="953262" lvl="1" indent="-514350"/>
            <a:r>
              <a:rPr lang="pl-PL" dirty="0" smtClean="0"/>
              <a:t>Great progress during the last two decades</a:t>
            </a:r>
          </a:p>
          <a:p>
            <a:pPr marL="953262" lvl="1" indent="-514350"/>
            <a:r>
              <a:rPr lang="pl-PL" dirty="0" smtClean="0"/>
              <a:t>Driven by: face recognition, video surveillance, gaming industry</a:t>
            </a:r>
          </a:p>
          <a:p>
            <a:pPr marL="953262" lvl="1" indent="-514350"/>
            <a:r>
              <a:rPr lang="pl-PL" dirty="0" smtClean="0"/>
              <a:t>Different parts of the field are still detached...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 smtClean="0"/>
              <a:t>Introduction</a:t>
            </a:r>
            <a:br>
              <a:rPr lang="pl-PL" dirty="0" smtClean="0"/>
            </a:br>
            <a:r>
              <a:rPr lang="pl-PL" sz="3200" dirty="0" smtClean="0"/>
              <a:t>Complete Systems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28"/>
            <a:ext cx="8258204" cy="411481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Masanao Toda in 60s:</a:t>
            </a:r>
          </a:p>
          <a:p>
            <a:pPr lvl="1"/>
            <a:r>
              <a:rPr lang="pl-PL" dirty="0" smtClean="0"/>
              <a:t>Integligence is NOT about solving one task</a:t>
            </a:r>
          </a:p>
          <a:p>
            <a:pPr lvl="1"/>
            <a:r>
              <a:rPr lang="pl-PL" dirty="0" smtClean="0"/>
              <a:t>We will not learn much about inteligance testing systems in artificial lab enviroment</a:t>
            </a:r>
          </a:p>
          <a:p>
            <a:r>
              <a:rPr lang="pl-PL" dirty="0" smtClean="0"/>
              <a:t>Inteligance is about:</a:t>
            </a:r>
          </a:p>
          <a:p>
            <a:pPr lvl="1"/>
            <a:r>
              <a:rPr lang="pl-PL" dirty="0" smtClean="0"/>
              <a:t>dealing with </a:t>
            </a:r>
            <a:r>
              <a:rPr lang="pl-PL" b="1" dirty="0" smtClean="0"/>
              <a:t>the real-world </a:t>
            </a:r>
            <a:r>
              <a:rPr lang="pl-PL" dirty="0" smtClean="0"/>
              <a:t>enviroment (multiple tasks, unpredictability)</a:t>
            </a:r>
          </a:p>
          <a:p>
            <a:pPr lvl="2">
              <a:buNone/>
            </a:pPr>
            <a:r>
              <a:rPr lang="pl-PL" b="1" dirty="0" smtClean="0"/>
              <a:t>         complete systems </a:t>
            </a:r>
            <a:r>
              <a:rPr lang="pl-PL" dirty="0" smtClean="0"/>
              <a:t>have to be studied:</a:t>
            </a:r>
          </a:p>
          <a:p>
            <a:pPr lvl="2">
              <a:buNone/>
            </a:pPr>
            <a:r>
              <a:rPr lang="pl-PL" dirty="0" smtClean="0"/>
              <a:t>          „</a:t>
            </a:r>
            <a:r>
              <a:rPr lang="pl-PL" i="1" dirty="0" smtClean="0"/>
              <a:t>Systems that have to act and perform tasks autonomously  </a:t>
            </a:r>
          </a:p>
          <a:p>
            <a:pPr lvl="2">
              <a:buNone/>
            </a:pPr>
            <a:r>
              <a:rPr lang="pl-PL" i="1" dirty="0" smtClean="0"/>
              <a:t>          in the real world” (Toda, 1982)</a:t>
            </a:r>
          </a:p>
          <a:p>
            <a:pPr lvl="1"/>
            <a:endParaRPr lang="pl-PL" dirty="0"/>
          </a:p>
        </p:txBody>
      </p:sp>
      <p:sp>
        <p:nvSpPr>
          <p:cNvPr id="4" name="Right Arrow 3"/>
          <p:cNvSpPr/>
          <p:nvPr/>
        </p:nvSpPr>
        <p:spPr>
          <a:xfrm>
            <a:off x="1571604" y="4895468"/>
            <a:ext cx="285752" cy="21431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 smtClean="0"/>
              <a:t>Introduction </a:t>
            </a:r>
            <a:br>
              <a:rPr lang="pl-PL" dirty="0" smtClean="0"/>
            </a:br>
            <a:r>
              <a:rPr lang="pl-PL" sz="3200" dirty="0" smtClean="0"/>
              <a:t>Exampel, Outline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401080" cy="4403712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 smtClean="0"/>
              <a:t>Exampel:</a:t>
            </a:r>
          </a:p>
          <a:p>
            <a:pPr lvl="2"/>
            <a:r>
              <a:rPr lang="pl-PL" dirty="0" smtClean="0"/>
              <a:t>Fungus Eaters - creatures exploring planets looking for uranium ore</a:t>
            </a:r>
          </a:p>
          <a:p>
            <a:pPr lvl="1"/>
            <a:r>
              <a:rPr lang="pl-PL" sz="2400" dirty="0" smtClean="0"/>
              <a:t>Requirments  - Complete system has to be:</a:t>
            </a:r>
          </a:p>
          <a:p>
            <a:pPr lvl="2"/>
            <a:r>
              <a:rPr lang="pl-PL" dirty="0" smtClean="0"/>
              <a:t>Embodied (physical system)</a:t>
            </a:r>
          </a:p>
          <a:p>
            <a:pPr lvl="2"/>
            <a:r>
              <a:rPr lang="pl-PL" dirty="0" smtClean="0"/>
              <a:t>Autonomous </a:t>
            </a:r>
          </a:p>
          <a:p>
            <a:pPr lvl="2"/>
            <a:r>
              <a:rPr lang="pl-PL" dirty="0" smtClean="0"/>
              <a:t>Self-sufficient</a:t>
            </a:r>
          </a:p>
          <a:p>
            <a:pPr lvl="2"/>
            <a:r>
              <a:rPr lang="pl-PL" dirty="0" smtClean="0"/>
              <a:t>Situated (use their sensors to learn)</a:t>
            </a:r>
            <a:endParaRPr lang="pl-PL" dirty="0"/>
          </a:p>
          <a:p>
            <a:r>
              <a:rPr lang="pl-PL" dirty="0" smtClean="0"/>
              <a:t>Outline:</a:t>
            </a:r>
          </a:p>
          <a:p>
            <a:pPr marL="1051560" lvl="1" indent="-514350">
              <a:buFont typeface="+mj-lt"/>
              <a:buAutoNum type="arabicPeriod"/>
            </a:pPr>
            <a:r>
              <a:rPr lang="pl-PL" dirty="0" smtClean="0"/>
              <a:t>Real worlds vs. virtual worlds</a:t>
            </a:r>
          </a:p>
          <a:p>
            <a:pPr marL="1051560" lvl="1" indent="-514350">
              <a:buFont typeface="+mj-lt"/>
              <a:buAutoNum type="arabicPeriod"/>
            </a:pPr>
            <a:r>
              <a:rPr lang="pl-PL" dirty="0" smtClean="0"/>
              <a:t>Propeties of complete agent</a:t>
            </a:r>
          </a:p>
          <a:p>
            <a:pPr marL="1051560" lvl="1" indent="-514350">
              <a:buFont typeface="+mj-lt"/>
              <a:buAutoNum type="arabicPeriod"/>
            </a:pPr>
            <a:r>
              <a:rPr lang="pl-PL" dirty="0" smtClean="0"/>
              <a:t>Main part: 8 desining principles</a:t>
            </a:r>
          </a:p>
          <a:p>
            <a:pPr lvl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Real Worlds vs. Virtual Worlds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75775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500" dirty="0" smtClean="0"/>
              <a:t>In the real world: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Acquisition of information takes time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Aquired information is:</a:t>
            </a:r>
          </a:p>
          <a:p>
            <a:pPr marL="914400" lvl="1" indent="-514350"/>
            <a:r>
              <a:rPr lang="pl-PL" dirty="0" smtClean="0"/>
              <a:t>partial</a:t>
            </a:r>
          </a:p>
          <a:p>
            <a:pPr marL="914400" lvl="1" indent="-514350"/>
            <a:r>
              <a:rPr lang="pl-PL" dirty="0" smtClean="0"/>
              <a:t>error-prone</a:t>
            </a:r>
          </a:p>
          <a:p>
            <a:pPr marL="914400" lvl="1" indent="-514350"/>
            <a:r>
              <a:rPr lang="pl-PL" dirty="0"/>
              <a:t>n</a:t>
            </a:r>
            <a:r>
              <a:rPr lang="pl-PL" dirty="0" smtClean="0"/>
              <a:t>ot divisiable into discrete states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Agent always has several things to do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The real word changes all the time in higly unpredictable way </a:t>
            </a:r>
          </a:p>
          <a:p>
            <a:pPr marL="514350" indent="-514350">
              <a:buNone/>
            </a:pPr>
            <a:r>
              <a:rPr lang="pl-PL" dirty="0" smtClean="0"/>
              <a:t>              agent is forced to act whether it is prepared or not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       Real world is challenging and „messy”</a:t>
            </a:r>
          </a:p>
          <a:p>
            <a:pPr marL="514350" indent="-514350">
              <a:buNone/>
            </a:pPr>
            <a:r>
              <a:rPr lang="pl-PL" dirty="0" smtClean="0"/>
              <a:t>       Puts several constraints into an agent</a:t>
            </a:r>
            <a:endParaRPr lang="pl-PL" dirty="0"/>
          </a:p>
        </p:txBody>
      </p:sp>
      <p:sp>
        <p:nvSpPr>
          <p:cNvPr id="4" name="Right Arrow 3"/>
          <p:cNvSpPr/>
          <p:nvPr/>
        </p:nvSpPr>
        <p:spPr>
          <a:xfrm>
            <a:off x="552618" y="5028917"/>
            <a:ext cx="285752" cy="21431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71538" y="4381997"/>
            <a:ext cx="214314" cy="142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ight Arrow 7"/>
          <p:cNvSpPr/>
          <p:nvPr/>
        </p:nvSpPr>
        <p:spPr>
          <a:xfrm>
            <a:off x="548640" y="5357826"/>
            <a:ext cx="285752" cy="21431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Properties of Complete Agents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475775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they follow from agent’s embodied nature</a:t>
            </a:r>
          </a:p>
          <a:p>
            <a:pPr>
              <a:buNone/>
            </a:pPr>
            <a:r>
              <a:rPr lang="pl-PL" b="1" dirty="0" smtClean="0"/>
              <a:t>A complete agent</a:t>
            </a:r>
            <a:r>
              <a:rPr lang="pl-PL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is subject to the laws of physics, e.g. gravity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generates sensory stimulation through interaction with the real word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affects its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</a:t>
            </a:r>
            <a:r>
              <a:rPr lang="pl-PL" dirty="0" smtClean="0"/>
              <a:t>s a complex dynamical system which, when it interacts with the environment, has tendance to settle into </a:t>
            </a:r>
            <a:r>
              <a:rPr lang="pl-PL" i="1" dirty="0" smtClean="0"/>
              <a:t>attractor states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performs </a:t>
            </a:r>
            <a:r>
              <a:rPr lang="pl-PL" i="1" dirty="0" smtClean="0"/>
              <a:t>morphological computations, </a:t>
            </a:r>
            <a:r>
              <a:rPr lang="pl-PL" dirty="0" smtClean="0"/>
              <a:t>i.e. certain processes are performed by the body without using the neural control system (brain).</a:t>
            </a:r>
          </a:p>
          <a:p>
            <a:pPr marL="514350" indent="-514350">
              <a:buNone/>
            </a:pPr>
            <a:r>
              <a:rPr lang="pl-PL" dirty="0" smtClean="0"/>
              <a:t>Note! System that are not complete hardy ever possess all these properties</a:t>
            </a:r>
            <a:endParaRPr lang="pl-PL" dirty="0"/>
          </a:p>
        </p:txBody>
      </p:sp>
      <p:pic>
        <p:nvPicPr>
          <p:cNvPr id="4" name="Picture 3" descr="attractor_states_Pup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59" y="2500306"/>
            <a:ext cx="2519697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Properties of Complete Agents</a:t>
            </a:r>
            <a:br>
              <a:rPr lang="pl-PL" dirty="0" smtClean="0"/>
            </a:br>
            <a:r>
              <a:rPr lang="pl-PL" sz="3200" dirty="0" smtClean="0"/>
              <a:t>Example: Robot Puppy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82808"/>
            <a:ext cx="6286544" cy="457200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Example of how cognition might emerge from the simple, basic actions of walking or running</a:t>
            </a:r>
          </a:p>
          <a:p>
            <a:r>
              <a:rPr lang="pl-PL" dirty="0" smtClean="0"/>
              <a:t>Observations:</a:t>
            </a:r>
          </a:p>
          <a:p>
            <a:pPr lvl="1"/>
            <a:r>
              <a:rPr lang="pl-PL" dirty="0" smtClean="0"/>
              <a:t>Number of stable gaits for any given system is limited</a:t>
            </a:r>
          </a:p>
          <a:p>
            <a:pPr lvl="1"/>
            <a:r>
              <a:rPr lang="pl-PL" dirty="0" smtClean="0"/>
              <a:t>Gates are „attractor states” that the robot falls into based its own (e.g. speed) and environment properties </a:t>
            </a:r>
          </a:p>
          <a:p>
            <a:pPr lvl="2"/>
            <a:r>
              <a:rPr lang="pl-PL" i="1" dirty="0" smtClean="0"/>
              <a:t>Basin of attraction </a:t>
            </a:r>
            <a:r>
              <a:rPr lang="pl-PL" dirty="0" smtClean="0"/>
              <a:t>- area that ends up in the same state</a:t>
            </a:r>
          </a:p>
          <a:p>
            <a:pPr lvl="1"/>
            <a:r>
              <a:rPr lang="pl-PL" dirty="0" smtClean="0"/>
              <a:t>Some gaits are more stable than others (larger basin of attraction)</a:t>
            </a:r>
          </a:p>
          <a:p>
            <a:pPr lvl="1"/>
            <a:r>
              <a:rPr lang="pl-PL" dirty="0" smtClean="0"/>
              <a:t>Complex systems are characterized by higher number of attractor states, e.g. salamandra vs. puppy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   Complete agent is a dynamic system and its behaviours can be viewed as attractors.</a:t>
            </a:r>
          </a:p>
        </p:txBody>
      </p:sp>
      <p:pic>
        <p:nvPicPr>
          <p:cNvPr id="6" name="Picture 5" descr="attractor_states_Pup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500306"/>
            <a:ext cx="2519697" cy="278608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94585" y="5158388"/>
            <a:ext cx="285752" cy="21431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Set of design principles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260836"/>
          </a:xfrm>
        </p:spPr>
        <p:txBody>
          <a:bodyPr/>
          <a:lstStyle/>
          <a:p>
            <a:r>
              <a:rPr lang="pl-PL" dirty="0" smtClean="0"/>
              <a:t>Where to start when we would like to design an agent?</a:t>
            </a:r>
          </a:p>
          <a:p>
            <a:pPr lvl="1"/>
            <a:r>
              <a:rPr lang="pl-PL" dirty="0" smtClean="0"/>
              <a:t>The real world is ”messy”        it is hard to define neat ”design principles”</a:t>
            </a:r>
          </a:p>
          <a:p>
            <a:pPr lvl="1"/>
            <a:r>
              <a:rPr lang="pl-PL" dirty="0" smtClean="0"/>
              <a:t>It is rather a </a:t>
            </a:r>
            <a:r>
              <a:rPr lang="pl-PL" b="1" dirty="0" smtClean="0"/>
              <a:t>set of huristics </a:t>
            </a:r>
            <a:r>
              <a:rPr lang="pl-PL" dirty="0" smtClean="0"/>
              <a:t>providing a guidence how to build an agent!</a:t>
            </a:r>
          </a:p>
          <a:p>
            <a:pPr lvl="2"/>
            <a:r>
              <a:rPr lang="pl-PL" dirty="0" smtClean="0"/>
              <a:t>Let’s go to the 8 design principles...</a:t>
            </a:r>
            <a:endParaRPr lang="pl-PL" dirty="0"/>
          </a:p>
        </p:txBody>
      </p:sp>
      <p:sp>
        <p:nvSpPr>
          <p:cNvPr id="4" name="Right Arrow 3"/>
          <p:cNvSpPr/>
          <p:nvPr/>
        </p:nvSpPr>
        <p:spPr>
          <a:xfrm>
            <a:off x="4857752" y="3000372"/>
            <a:ext cx="285752" cy="21431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b="1" dirty="0" smtClean="0"/>
              <a:t>Principle 1: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/>
              <a:t>The Three-Constituents Principle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pl-PL" sz="3400" i="1" dirty="0" smtClean="0"/>
              <a:t>When designing an agent we need to:</a:t>
            </a:r>
          </a:p>
          <a:p>
            <a:pPr marL="914400" lvl="1" indent="-514350"/>
            <a:r>
              <a:rPr lang="pl-PL" sz="3100" i="1" dirty="0"/>
              <a:t>d</a:t>
            </a:r>
            <a:r>
              <a:rPr lang="pl-PL" sz="3100" i="1" dirty="0" smtClean="0"/>
              <a:t>efine its ecological niche</a:t>
            </a:r>
          </a:p>
          <a:p>
            <a:pPr marL="914400" lvl="1" indent="-514350"/>
            <a:r>
              <a:rPr lang="pl-PL" sz="3100" i="1" dirty="0"/>
              <a:t>d</a:t>
            </a:r>
            <a:r>
              <a:rPr lang="pl-PL" sz="3100" i="1" dirty="0" smtClean="0"/>
              <a:t>efine its desired behaviors and tasks</a:t>
            </a:r>
          </a:p>
          <a:p>
            <a:pPr marL="914400" lvl="1" indent="-514350"/>
            <a:r>
              <a:rPr lang="pl-PL" sz="3100" i="1" dirty="0"/>
              <a:t>d</a:t>
            </a:r>
            <a:r>
              <a:rPr lang="pl-PL" sz="3100" i="1" dirty="0" smtClean="0"/>
              <a:t>esign the agent</a:t>
            </a:r>
          </a:p>
          <a:p>
            <a:pPr marL="514350" indent="-514350">
              <a:buNone/>
            </a:pPr>
            <a:r>
              <a:rPr lang="pl-PL" sz="2900" dirty="0" smtClean="0"/>
              <a:t>	</a:t>
            </a:r>
            <a:r>
              <a:rPr lang="pl-PL" sz="2600" dirty="0" smtClean="0"/>
              <a:t>Example: Sony AIBO vs. Mars Sojourner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/>
            <a:r>
              <a:rPr lang="pl-PL" dirty="0" smtClean="0"/>
              <a:t>Note :</a:t>
            </a:r>
          </a:p>
          <a:p>
            <a:pPr marL="914400" lvl="1" indent="-514350"/>
            <a:r>
              <a:rPr lang="pl-PL" dirty="0" smtClean="0"/>
              <a:t>Robot behaviors can be only </a:t>
            </a:r>
            <a:r>
              <a:rPr lang="pl-PL" i="1" dirty="0" smtClean="0"/>
              <a:t>indireclty</a:t>
            </a:r>
            <a:r>
              <a:rPr lang="pl-PL" dirty="0" smtClean="0"/>
              <a:t> designed, since they emerge from the agent-environment interaction </a:t>
            </a:r>
          </a:p>
          <a:p>
            <a:pPr marL="914400" lvl="1" indent="-514350"/>
            <a:r>
              <a:rPr lang="pl-PL" i="1" dirty="0" smtClean="0"/>
              <a:t>Scaffolding</a:t>
            </a:r>
            <a:r>
              <a:rPr lang="pl-PL" dirty="0" smtClean="0"/>
              <a:t> – way in which agents structure their environments to simplify the disired task, e.g. road signs replace geografical knowledge</a:t>
            </a:r>
          </a:p>
          <a:p>
            <a:pPr marL="914400" lvl="1" indent="-514350"/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178827" y="3286124"/>
            <a:ext cx="4786346" cy="1571636"/>
            <a:chOff x="1285029" y="3071810"/>
            <a:chExt cx="4578944" cy="1476000"/>
          </a:xfrm>
        </p:grpSpPr>
        <p:pic>
          <p:nvPicPr>
            <p:cNvPr id="4" name="Picture 3" descr="SonyAibo_K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029" y="3071810"/>
              <a:ext cx="2214578" cy="1474909"/>
            </a:xfrm>
            <a:prstGeom prst="rect">
              <a:avLst/>
            </a:prstGeom>
          </p:spPr>
        </p:pic>
        <p:pic>
          <p:nvPicPr>
            <p:cNvPr id="5" name="Picture 4" descr="marsrov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8235" y="3071810"/>
              <a:ext cx="1935738" cy="147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b="1" dirty="0" smtClean="0"/>
              <a:t>Principle 2: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/>
              <a:t>The Complete-Agent Principle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4362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i="1" dirty="0" smtClean="0"/>
              <a:t>When designing agents we must think about the </a:t>
            </a:r>
            <a:r>
              <a:rPr lang="pl-PL" b="1" i="1" dirty="0" smtClean="0"/>
              <a:t>complete agent </a:t>
            </a:r>
            <a:r>
              <a:rPr lang="pl-PL" i="1" dirty="0" smtClean="0"/>
              <a:t>behaving in the real world.</a:t>
            </a:r>
          </a:p>
          <a:p>
            <a:pPr>
              <a:buNone/>
            </a:pPr>
            <a:endParaRPr lang="pl-PL" i="1" dirty="0" smtClean="0"/>
          </a:p>
          <a:p>
            <a:r>
              <a:rPr lang="pl-PL" dirty="0" smtClean="0"/>
              <a:t>This principle is in contrast with ”divide and conquer” rule:</a:t>
            </a:r>
          </a:p>
          <a:p>
            <a:pPr lvl="1"/>
            <a:r>
              <a:rPr lang="pl-PL" dirty="0" smtClean="0"/>
              <a:t>Artifacts may arise when treating problems in insolation, e.g segmentation in computer vision</a:t>
            </a:r>
          </a:p>
          <a:p>
            <a:pPr lvl="1"/>
            <a:r>
              <a:rPr lang="pl-PL" dirty="0" smtClean="0"/>
              <a:t>Human brain is not comprised of separete modules, e.g. Hubel and Wiesel’s edge-detection cells are also involved in other activities</a:t>
            </a:r>
          </a:p>
          <a:p>
            <a:pPr lvl="1"/>
            <a:r>
              <a:rPr lang="pl-PL" dirty="0" smtClean="0"/>
              <a:t>In designing agents we need to deal with complete sensory-motor loops, e.g. </a:t>
            </a:r>
            <a:r>
              <a:rPr lang="pl-PL" dirty="0"/>
              <a:t>w</a:t>
            </a:r>
            <a:r>
              <a:rPr lang="pl-PL" dirty="0" smtClean="0"/>
              <a:t>hen grasping a cup</a:t>
            </a:r>
            <a:endParaRPr lang="pl-PL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429388" y="2679417"/>
            <a:ext cx="2520000" cy="3669114"/>
            <a:chOff x="6429388" y="2071678"/>
            <a:chExt cx="2520000" cy="3669114"/>
          </a:xfrm>
        </p:grpSpPr>
        <p:pic>
          <p:nvPicPr>
            <p:cNvPr id="5" name="Picture 4" descr="des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88" y="2071678"/>
              <a:ext cx="2520000" cy="1890000"/>
            </a:xfrm>
            <a:prstGeom prst="rect">
              <a:avLst/>
            </a:prstGeom>
          </p:spPr>
        </p:pic>
        <p:pic>
          <p:nvPicPr>
            <p:cNvPr id="6" name="Picture 5" descr="cat_cell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4071942"/>
              <a:ext cx="2520000" cy="16688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1033</TotalTime>
  <Words>1245</Words>
  <Application>Microsoft Office PowerPoint</Application>
  <PresentationFormat>On-screen Show (4:3)</PresentationFormat>
  <Paragraphs>198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Chapter 4 Intelligent Systems:  Properties and Principles</vt:lpstr>
      <vt:lpstr>Introduction Complete Systems</vt:lpstr>
      <vt:lpstr>Introduction  Exampel, Outline</vt:lpstr>
      <vt:lpstr>Real Worlds vs. Virtual Worlds</vt:lpstr>
      <vt:lpstr>Properties of Complete Agents</vt:lpstr>
      <vt:lpstr>Properties of Complete Agents Example: Robot Puppy</vt:lpstr>
      <vt:lpstr>Set of design principles</vt:lpstr>
      <vt:lpstr>Principle 1: The Three-Constituents Principle</vt:lpstr>
      <vt:lpstr>Principle 2: The Complete-Agent Principle</vt:lpstr>
      <vt:lpstr>Principle 3: Cheap Design</vt:lpstr>
      <vt:lpstr>Automatic Understanding of Human Emotions &amp; Behaviors</vt:lpstr>
      <vt:lpstr>Applications</vt:lpstr>
      <vt:lpstr>Focuse of the paper</vt:lpstr>
      <vt:lpstr>What type of messages are communicated by behavioral signals?</vt:lpstr>
      <vt:lpstr>Which communicative cues convey information about human behaviors?</vt:lpstr>
      <vt:lpstr>How are various kind of evidance to be combined?</vt:lpstr>
      <vt:lpstr>How to build a system?</vt:lpstr>
      <vt:lpstr>State of the field Sensing human behavioral signals 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Intelligent Systems:  Properties and Principles</dc:title>
  <dc:creator>marianna</dc:creator>
  <cp:lastModifiedBy>marianna</cp:lastModifiedBy>
  <cp:revision>133</cp:revision>
  <dcterms:created xsi:type="dcterms:W3CDTF">2011-03-21T10:19:23Z</dcterms:created>
  <dcterms:modified xsi:type="dcterms:W3CDTF">2011-03-23T11:12:48Z</dcterms:modified>
</cp:coreProperties>
</file>