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handoutMasterIdLst>
    <p:handoutMasterId r:id="rId28"/>
  </p:handoutMasterIdLst>
  <p:sldIdLst>
    <p:sldId id="256" r:id="rId2"/>
    <p:sldId id="288" r:id="rId3"/>
    <p:sldId id="289" r:id="rId4"/>
    <p:sldId id="295" r:id="rId5"/>
    <p:sldId id="294" r:id="rId6"/>
    <p:sldId id="293" r:id="rId7"/>
    <p:sldId id="290" r:id="rId8"/>
    <p:sldId id="292" r:id="rId9"/>
    <p:sldId id="291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FEC67-8259-C740-9A56-C6E13673E6F0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172AC-AC93-E540-9521-C3AAE6CFF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ye_natural_artificial.pn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61118" y="3733800"/>
            <a:ext cx="8125682" cy="1280160"/>
          </a:xfrm>
          <a:prstGeom prst="rect">
            <a:avLst/>
          </a:prstGeom>
          <a:solidFill>
            <a:schemeClr val="bg1">
              <a:alpha val="80000"/>
            </a:schemeClr>
          </a:solidFill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04105" y="3781711"/>
            <a:ext cx="7510649" cy="1180814"/>
          </a:xfrm>
        </p:spPr>
        <p:txBody>
          <a:bodyPr anchor="ctr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61119" y="5133975"/>
            <a:ext cx="8135206" cy="933736"/>
          </a:xfrm>
          <a:prstGeom prst="rect">
            <a:avLst/>
          </a:prstGeom>
          <a:solidFill>
            <a:schemeClr val="bg1">
              <a:alpha val="80000"/>
            </a:schemeClr>
          </a:solidFill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04105" y="5210175"/>
            <a:ext cx="7510649" cy="781336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561119" y="3733800"/>
            <a:ext cx="243185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561118" y="5133975"/>
            <a:ext cx="243185" cy="933736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2" name="Picture 11" descr="kth_logo_waterm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484" y="6019800"/>
            <a:ext cx="747419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noFill/>
        </p:spPr>
        <p:txBody>
          <a:bodyPr/>
          <a:lstStyle>
            <a:lvl1pPr>
              <a:buClrTx/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0" y="6344444"/>
            <a:ext cx="9144000" cy="8731"/>
          </a:xfrm>
          <a:prstGeom prst="line">
            <a:avLst/>
          </a:prstGeom>
          <a:noFill/>
          <a:ln w="47625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2075" cap="flat" cmpd="sng" algn="ctr">
            <a:solidFill>
              <a:schemeClr val="accent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0" y="38100"/>
            <a:ext cx="9144000" cy="0"/>
          </a:xfrm>
          <a:prstGeom prst="line">
            <a:avLst/>
          </a:prstGeom>
          <a:noFill/>
          <a:ln w="920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0" y="6836569"/>
            <a:ext cx="9144000" cy="8731"/>
          </a:xfrm>
          <a:prstGeom prst="line">
            <a:avLst/>
          </a:prstGeom>
          <a:noFill/>
          <a:ln w="476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2743200"/>
            <a:ext cx="8229600" cy="2133600"/>
          </a:xfrm>
          <a:noFill/>
        </p:spPr>
        <p:txBody>
          <a:bodyPr/>
          <a:lstStyle>
            <a:lvl1pPr algn="ctr">
              <a:buClrTx/>
              <a:buNone/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0" y="6344444"/>
            <a:ext cx="9144000" cy="8731"/>
          </a:xfrm>
          <a:prstGeom prst="line">
            <a:avLst/>
          </a:prstGeom>
          <a:noFill/>
          <a:ln w="47625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2075" cap="flat" cmpd="sng" algn="ctr">
            <a:solidFill>
              <a:schemeClr val="accent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0" y="38100"/>
            <a:ext cx="9144000" cy="0"/>
          </a:xfrm>
          <a:prstGeom prst="line">
            <a:avLst/>
          </a:prstGeom>
          <a:noFill/>
          <a:ln w="920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0" y="6836569"/>
            <a:ext cx="9144000" cy="8731"/>
          </a:xfrm>
          <a:prstGeom prst="line">
            <a:avLst/>
          </a:prstGeom>
          <a:noFill/>
          <a:ln w="476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ye_natural_artificial.pn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3444240"/>
            <a:ext cx="7848600" cy="1280160"/>
          </a:xfrm>
          <a:prstGeom prst="rect">
            <a:avLst/>
          </a:prstGeom>
          <a:solidFill>
            <a:schemeClr val="bg1">
              <a:alpha val="80000"/>
            </a:schemeClr>
          </a:solidFill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Title 7"/>
          <p:cNvSpPr>
            <a:spLocks noGrp="1"/>
          </p:cNvSpPr>
          <p:nvPr>
            <p:ph type="ctrTitle" hasCustomPrompt="1"/>
          </p:nvPr>
        </p:nvSpPr>
        <p:spPr>
          <a:xfrm>
            <a:off x="914400" y="3492151"/>
            <a:ext cx="7504084" cy="1180814"/>
          </a:xfrm>
        </p:spPr>
        <p:txBody>
          <a:bodyPr anchor="ctr" anchorCtr="0"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Section title style</a:t>
            </a:r>
            <a:endParaRPr kumimoji="0" lang="en-US" dirty="0"/>
          </a:p>
        </p:txBody>
      </p:sp>
      <p:pic>
        <p:nvPicPr>
          <p:cNvPr id="5" name="Picture 4" descr="kth_logo_waterm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484" y="6019800"/>
            <a:ext cx="747419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0" y="6344444"/>
            <a:ext cx="9144000" cy="8731"/>
          </a:xfrm>
          <a:prstGeom prst="line">
            <a:avLst/>
          </a:prstGeom>
          <a:noFill/>
          <a:ln w="47625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2075" cap="flat" cmpd="sng" algn="ctr">
            <a:solidFill>
              <a:schemeClr val="accent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5309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0" y="38100"/>
            <a:ext cx="9144000" cy="0"/>
          </a:xfrm>
          <a:prstGeom prst="line">
            <a:avLst/>
          </a:prstGeom>
          <a:noFill/>
          <a:ln w="920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0" y="6836569"/>
            <a:ext cx="9144000" cy="8731"/>
          </a:xfrm>
          <a:prstGeom prst="line">
            <a:avLst/>
          </a:prstGeom>
          <a:noFill/>
          <a:ln w="47625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6" name="Picture 15" descr="kth_logo_watermar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58200" y="6066104"/>
            <a:ext cx="685800" cy="7690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6382544"/>
            <a:ext cx="40513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b="0" dirty="0" err="1" smtClean="0">
                <a:solidFill>
                  <a:srgbClr val="C7CBDA"/>
                </a:solidFill>
                <a:latin typeface="Arial"/>
                <a:cs typeface="Arial"/>
              </a:rPr>
              <a:t>Gert</a:t>
            </a:r>
            <a:r>
              <a:rPr lang="en-US" sz="1800" b="0" dirty="0" smtClean="0">
                <a:solidFill>
                  <a:srgbClr val="C7CBDA"/>
                </a:solidFill>
                <a:latin typeface="Arial"/>
                <a:cs typeface="Arial"/>
              </a:rPr>
              <a:t> Kootstra –</a:t>
            </a:r>
            <a:r>
              <a:rPr lang="en-US" sz="1800" b="0" baseline="0" dirty="0" smtClean="0">
                <a:solidFill>
                  <a:srgbClr val="C7CBDA"/>
                </a:solidFill>
                <a:latin typeface="Arial"/>
                <a:cs typeface="Arial"/>
              </a:rPr>
              <a:t> Embodied Cognition</a:t>
            </a:r>
            <a:endParaRPr lang="en-US" sz="1800" b="0" dirty="0">
              <a:solidFill>
                <a:srgbClr val="C7CBDA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6391275"/>
            <a:ext cx="15875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b="0" baseline="0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2"/>
                </a:solidFill>
                <a:latin typeface="Arial"/>
                <a:cs typeface="Arial"/>
              </a:rPr>
              <a:t>Feb 16,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b="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video" Target="file://localhost/Users/kootstra/Documents/Courses/Autonome%20Systemen/movies/P3-oriru.mpeg" TargetMode="External"/><Relationship Id="rId2" Type="http://schemas.openxmlformats.org/officeDocument/2006/relationships/video" Target="file://localhost/Users/kootstra/Documents/Courses/Autonome%20Systemen/movies/denise2.m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kootstra/Documents/Courses/EmbodiedCognition2011/kismet_socialinteraction1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</a:t>
            </a:r>
            <a:r>
              <a:rPr lang="en-US" dirty="0" smtClean="0"/>
              <a:t> 4: </a:t>
            </a:r>
            <a:br>
              <a:rPr lang="en-US" dirty="0" smtClean="0"/>
            </a:br>
            <a:r>
              <a:rPr lang="en-US" dirty="0" smtClean="0"/>
              <a:t>Towards a Theory of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Gert</a:t>
            </a:r>
            <a:r>
              <a:rPr lang="en-US" dirty="0" smtClean="0"/>
              <a:t> Kootstra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 5: Sensory-motor </a:t>
            </a:r>
            <a:r>
              <a:rPr lang="en-US" dirty="0" err="1" smtClean="0"/>
              <a:t>coord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Example: the bee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Egomotion</a:t>
            </a:r>
            <a:r>
              <a:rPr lang="en-US" dirty="0" smtClean="0"/>
              <a:t> induces optical flow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Centering </a:t>
            </a:r>
            <a:r>
              <a:rPr lang="en-US" dirty="0" smtClean="0"/>
              <a:t>response.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Regulating speed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Regulating altitude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Smooth </a:t>
            </a:r>
            <a:r>
              <a:rPr lang="en-US" dirty="0" smtClean="0"/>
              <a:t>landing</a:t>
            </a:r>
            <a:endParaRPr lang="en-US" sz="1600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Odometry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707333"/>
            <a:ext cx="3177202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1134955" y="3527425"/>
            <a:ext cx="4186238" cy="688975"/>
            <a:chOff x="1010" y="1967"/>
            <a:chExt cx="2637" cy="434"/>
          </a:xfrm>
        </p:grpSpPr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1130" y="1967"/>
              <a:ext cx="2356" cy="134"/>
              <a:chOff x="1130" y="1967"/>
              <a:chExt cx="2356" cy="134"/>
            </a:xfrm>
          </p:grpSpPr>
          <p:sp>
            <p:nvSpPr>
              <p:cNvPr id="32" name="Line 7"/>
              <p:cNvSpPr>
                <a:spLocks noChangeShapeType="1"/>
              </p:cNvSpPr>
              <p:nvPr/>
            </p:nvSpPr>
            <p:spPr bwMode="auto">
              <a:xfrm>
                <a:off x="1699" y="1968"/>
                <a:ext cx="325" cy="133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8"/>
              <p:cNvSpPr>
                <a:spLocks noChangeShapeType="1"/>
              </p:cNvSpPr>
              <p:nvPr/>
            </p:nvSpPr>
            <p:spPr bwMode="auto">
              <a:xfrm>
                <a:off x="2024" y="2101"/>
                <a:ext cx="487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9"/>
              <p:cNvSpPr>
                <a:spLocks noChangeShapeType="1"/>
              </p:cNvSpPr>
              <p:nvPr/>
            </p:nvSpPr>
            <p:spPr bwMode="auto">
              <a:xfrm flipV="1">
                <a:off x="2511" y="1967"/>
                <a:ext cx="406" cy="133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10"/>
              <p:cNvSpPr>
                <a:spLocks noChangeShapeType="1"/>
              </p:cNvSpPr>
              <p:nvPr/>
            </p:nvSpPr>
            <p:spPr bwMode="auto">
              <a:xfrm flipH="1">
                <a:off x="1130" y="1968"/>
                <a:ext cx="569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11"/>
              <p:cNvSpPr>
                <a:spLocks noChangeShapeType="1"/>
              </p:cNvSpPr>
              <p:nvPr/>
            </p:nvSpPr>
            <p:spPr bwMode="auto">
              <a:xfrm>
                <a:off x="2917" y="1968"/>
                <a:ext cx="569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12"/>
            <p:cNvGrpSpPr>
              <a:grpSpLocks/>
            </p:cNvGrpSpPr>
            <p:nvPr/>
          </p:nvGrpSpPr>
          <p:grpSpPr bwMode="auto">
            <a:xfrm>
              <a:off x="1127" y="2265"/>
              <a:ext cx="2356" cy="136"/>
              <a:chOff x="1127" y="2265"/>
              <a:chExt cx="2356" cy="136"/>
            </a:xfrm>
          </p:grpSpPr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 flipH="1" flipV="1">
                <a:off x="2510" y="2265"/>
                <a:ext cx="406" cy="133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14"/>
              <p:cNvSpPr>
                <a:spLocks noChangeShapeType="1"/>
              </p:cNvSpPr>
              <p:nvPr/>
            </p:nvSpPr>
            <p:spPr bwMode="auto">
              <a:xfrm flipH="1">
                <a:off x="2021" y="2267"/>
                <a:ext cx="487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15"/>
              <p:cNvSpPr>
                <a:spLocks noChangeShapeType="1"/>
              </p:cNvSpPr>
              <p:nvPr/>
            </p:nvSpPr>
            <p:spPr bwMode="auto">
              <a:xfrm flipH="1">
                <a:off x="1697" y="2266"/>
                <a:ext cx="325" cy="133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16"/>
              <p:cNvSpPr>
                <a:spLocks noChangeShapeType="1"/>
              </p:cNvSpPr>
              <p:nvPr/>
            </p:nvSpPr>
            <p:spPr bwMode="auto">
              <a:xfrm>
                <a:off x="2914" y="2400"/>
                <a:ext cx="569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17"/>
              <p:cNvSpPr>
                <a:spLocks noChangeShapeType="1"/>
              </p:cNvSpPr>
              <p:nvPr/>
            </p:nvSpPr>
            <p:spPr bwMode="auto">
              <a:xfrm flipH="1">
                <a:off x="1127" y="2401"/>
                <a:ext cx="569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" name="AutoShape 18"/>
            <p:cNvSpPr>
              <a:spLocks noChangeArrowheads="1"/>
            </p:cNvSpPr>
            <p:nvPr/>
          </p:nvSpPr>
          <p:spPr bwMode="auto">
            <a:xfrm rot="5400000">
              <a:off x="1617" y="1494"/>
              <a:ext cx="164" cy="1378"/>
            </a:xfrm>
            <a:prstGeom prst="triangle">
              <a:avLst>
                <a:gd name="adj" fmla="val 49991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19"/>
            <p:cNvSpPr>
              <a:spLocks noChangeArrowheads="1"/>
            </p:cNvSpPr>
            <p:nvPr/>
          </p:nvSpPr>
          <p:spPr bwMode="auto">
            <a:xfrm rot="16200000">
              <a:off x="2875" y="1493"/>
              <a:ext cx="164" cy="1380"/>
            </a:xfrm>
            <a:prstGeom prst="triangle">
              <a:avLst>
                <a:gd name="adj" fmla="val 49991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1067" y="2074"/>
              <a:ext cx="406" cy="21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0488" tIns="46038" rIns="90488" bIns="46038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speed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698" y="1268126"/>
            <a:ext cx="1894467" cy="14392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 5: Sensory-motor </a:t>
            </a:r>
            <a:r>
              <a:rPr lang="en-US" dirty="0" err="1" smtClean="0"/>
              <a:t>coord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Inducing correlations</a:t>
            </a:r>
          </a:p>
          <a:p>
            <a:pPr lvl="1"/>
            <a:r>
              <a:rPr lang="en-US" dirty="0" smtClean="0"/>
              <a:t>Stability and synchronization through </a:t>
            </a:r>
            <a:r>
              <a:rPr lang="en-US" dirty="0" err="1" smtClean="0"/>
              <a:t>sensorimotor</a:t>
            </a:r>
            <a:r>
              <a:rPr lang="en-US" dirty="0" smtClean="0"/>
              <a:t> </a:t>
            </a:r>
            <a:r>
              <a:rPr lang="en-US" dirty="0" smtClean="0"/>
              <a:t>coordination</a:t>
            </a:r>
          </a:p>
          <a:p>
            <a:r>
              <a:rPr lang="en-US" dirty="0" smtClean="0"/>
              <a:t>Picking up a cup</a:t>
            </a:r>
          </a:p>
          <a:p>
            <a:pPr lvl="1"/>
            <a:r>
              <a:rPr lang="en-US" dirty="0" smtClean="0"/>
              <a:t>Visual focusing on cup (stable and normalized view)</a:t>
            </a:r>
          </a:p>
          <a:p>
            <a:pPr lvl="1"/>
            <a:r>
              <a:rPr lang="en-US" dirty="0" smtClean="0"/>
              <a:t>Grasping cup (synchronized sensation in visual, tactile, and </a:t>
            </a:r>
            <a:r>
              <a:rPr lang="en-US" dirty="0" err="1" smtClean="0"/>
              <a:t>proprioceptive</a:t>
            </a:r>
            <a:r>
              <a:rPr lang="en-US" dirty="0" smtClean="0"/>
              <a:t> information)</a:t>
            </a:r>
          </a:p>
          <a:p>
            <a:pPr lvl="1"/>
            <a:r>
              <a:rPr lang="en-US" dirty="0" smtClean="0"/>
              <a:t>Lifting the cup (idem)</a:t>
            </a:r>
          </a:p>
          <a:p>
            <a:r>
              <a:rPr lang="en-US" dirty="0" smtClean="0"/>
              <a:t>Easier to extract information and learn correlations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 5: Sensory-motor </a:t>
            </a:r>
            <a:r>
              <a:rPr lang="en-US" dirty="0" err="1" smtClean="0"/>
              <a:t>coord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Sensory-motor coordination: connection of body and information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Lifting a full glass of beer</a:t>
            </a:r>
          </a:p>
          <a:p>
            <a:pPr lvl="1"/>
            <a:r>
              <a:rPr lang="en-US" dirty="0" smtClean="0"/>
              <a:t>Through visual information we see the glass is full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Prediction </a:t>
            </a:r>
            <a:r>
              <a:rPr lang="en-US" dirty="0" smtClean="0"/>
              <a:t>that </a:t>
            </a:r>
            <a:r>
              <a:rPr lang="en-US" dirty="0" err="1" smtClean="0"/>
              <a:t>proprioceptive</a:t>
            </a:r>
            <a:r>
              <a:rPr lang="en-US" dirty="0" smtClean="0"/>
              <a:t> sensors will sense a heavy object</a:t>
            </a:r>
          </a:p>
          <a:p>
            <a:pPr lvl="1"/>
            <a:r>
              <a:rPr lang="en-US" dirty="0" smtClean="0"/>
              <a:t>Therefore preparation of the body to lift the object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 5: Sensory-motor </a:t>
            </a:r>
            <a:r>
              <a:rPr lang="en-US" dirty="0" err="1" smtClean="0"/>
              <a:t>coord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 recognition through interaction</a:t>
            </a:r>
          </a:p>
          <a:p>
            <a:pPr lvl="1"/>
            <a:r>
              <a:rPr lang="en-US" dirty="0" smtClean="0"/>
              <a:t>Interaction simplifies perception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Interaction can reveal new</a:t>
            </a:r>
            <a:br>
              <a:rPr lang="en-US" dirty="0" smtClean="0"/>
            </a:br>
            <a:r>
              <a:rPr lang="en-US" dirty="0" smtClean="0"/>
              <a:t>information</a:t>
            </a:r>
          </a:p>
          <a:p>
            <a:pPr lvl="2"/>
            <a:r>
              <a:rPr lang="en-US" dirty="0" smtClean="0"/>
              <a:t>E.g., a sponge </a:t>
            </a:r>
            <a:endParaRPr lang="en-US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979" y="2374569"/>
            <a:ext cx="3366749" cy="143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og-a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6625" y="2188765"/>
            <a:ext cx="3620176" cy="303129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729" y="4712953"/>
            <a:ext cx="1498999" cy="14989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Principle 6: Ecological balance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</a:t>
            </a:r>
            <a:r>
              <a:rPr lang="en-US" dirty="0" smtClean="0"/>
              <a:t> 4: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Balance of sensory, motor and neural system</a:t>
            </a:r>
          </a:p>
          <a:p>
            <a:r>
              <a:rPr lang="en-US" dirty="0" smtClean="0"/>
              <a:t>Example (Dawkins)</a:t>
            </a:r>
          </a:p>
          <a:p>
            <a:pPr lvl="1"/>
            <a:r>
              <a:rPr lang="en-US" dirty="0" smtClean="0"/>
              <a:t>Hypothetical snail with human-like eyes</a:t>
            </a:r>
          </a:p>
          <a:p>
            <a:pPr lvl="1"/>
            <a:r>
              <a:rPr lang="en-US" dirty="0" smtClean="0"/>
              <a:t>Eyes are too complex for the snails motor system</a:t>
            </a:r>
          </a:p>
          <a:p>
            <a:pPr lvl="1"/>
            <a:r>
              <a:rPr lang="en-US" dirty="0" smtClean="0"/>
              <a:t>Being able to detect fast-moving predators gives no advantage, since the snail can not escape anyway</a:t>
            </a:r>
          </a:p>
          <a:p>
            <a:pPr lvl="1"/>
            <a:r>
              <a:rPr lang="en-US" dirty="0" smtClean="0"/>
              <a:t>Huge heavy eyes do have disadvantages</a:t>
            </a:r>
          </a:p>
          <a:p>
            <a:pPr lvl="1"/>
            <a:r>
              <a:rPr lang="en-US" dirty="0" smtClean="0"/>
              <a:t>Thus, this unbalance give fitness disadvantage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</a:t>
            </a:r>
            <a:r>
              <a:rPr lang="en-US" dirty="0" smtClean="0"/>
              <a:t> 4: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Balanced interplay between morphology, materials, control &amp; environment</a:t>
            </a:r>
          </a:p>
          <a:p>
            <a:r>
              <a:rPr lang="en-US" dirty="0" smtClean="0"/>
              <a:t>Example: robotic hands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661243">
            <a:off x="1438524" y="4172216"/>
            <a:ext cx="1410916" cy="2037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039" y="4156041"/>
            <a:ext cx="2203809" cy="1890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7801" y="3369755"/>
            <a:ext cx="357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Smart design and compliant, less control needed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63180" y="3379517"/>
            <a:ext cx="357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Completely </a:t>
            </a:r>
            <a:r>
              <a:rPr lang="en-US" sz="2000" dirty="0" smtClean="0"/>
              <a:t>s</a:t>
            </a:r>
            <a:r>
              <a:rPr lang="en-US" sz="2000" dirty="0" smtClean="0"/>
              <a:t>tiff, high control demand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</a:t>
            </a:r>
            <a:r>
              <a:rPr lang="en-US" dirty="0" smtClean="0"/>
              <a:t> 4: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Outsourcing control to body &amp; environment</a:t>
            </a:r>
          </a:p>
          <a:p>
            <a:r>
              <a:rPr lang="en-US" dirty="0" smtClean="0"/>
              <a:t>Example: walking</a:t>
            </a:r>
          </a:p>
          <a:p>
            <a:endParaRPr lang="en-US" dirty="0"/>
          </a:p>
        </p:txBody>
      </p:sp>
      <p:pic>
        <p:nvPicPr>
          <p:cNvPr id="10" name="P3-oriru.mpe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3092303"/>
            <a:ext cx="4064000" cy="3048000"/>
          </a:xfrm>
          <a:prstGeom prst="rect">
            <a:avLst/>
          </a:prstGeom>
        </p:spPr>
      </p:pic>
      <p:pic>
        <p:nvPicPr>
          <p:cNvPr id="11" name="denise2.mpg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622800" y="3092303"/>
            <a:ext cx="4064000" cy="304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2650702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Highly controlled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36605" y="2364015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Exploiting physical forces and material properties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4: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Morphological </a:t>
            </a:r>
            <a:br>
              <a:rPr lang="en-US" dirty="0" smtClean="0"/>
            </a:br>
            <a:r>
              <a:rPr lang="en-US" dirty="0" smtClean="0"/>
              <a:t>“computation”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295" y="1219200"/>
            <a:ext cx="3949700" cy="176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0" y="3277134"/>
            <a:ext cx="4554380" cy="2079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057" y="3295246"/>
            <a:ext cx="4514713" cy="2061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50435" y="5972294"/>
            <a:ext cx="233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Eggenberger</a:t>
            </a:r>
            <a:r>
              <a:rPr lang="en-US" dirty="0" smtClean="0"/>
              <a:t> ‘95)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Principle 7: Parallel, Loosely Coupled Processes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Principle 4: Redundancy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</a:t>
            </a:r>
            <a:r>
              <a:rPr lang="en-US" dirty="0" smtClean="0"/>
              <a:t> 7: Parallel, loosely…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Intelligent emerges from a (large) number of parallel processes</a:t>
            </a:r>
          </a:p>
          <a:p>
            <a:r>
              <a:rPr lang="en-US" dirty="0" smtClean="0"/>
              <a:t>Processes are (often) coordinated through embodiment</a:t>
            </a:r>
          </a:p>
          <a:p>
            <a:pPr lvl="1"/>
            <a:r>
              <a:rPr lang="en-US" dirty="0" smtClean="0"/>
              <a:t>Interaction of agent with the environment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7: Parallel, loosely…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Classical view</a:t>
            </a:r>
          </a:p>
          <a:p>
            <a:pPr lvl="1"/>
            <a:r>
              <a:rPr lang="en-US" dirty="0" smtClean="0"/>
              <a:t>Sequential organization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Subsumption</a:t>
            </a:r>
            <a:r>
              <a:rPr lang="en-US" dirty="0" smtClean="0"/>
              <a:t> architecture</a:t>
            </a:r>
          </a:p>
          <a:p>
            <a:pPr lvl="1"/>
            <a:r>
              <a:rPr lang="en-US" dirty="0" smtClean="0"/>
              <a:t>Rodney Brooks 1986</a:t>
            </a:r>
          </a:p>
          <a:p>
            <a:pPr lvl="1"/>
            <a:r>
              <a:rPr lang="en-US" dirty="0" smtClean="0"/>
              <a:t>Parallel organization</a:t>
            </a:r>
          </a:p>
          <a:p>
            <a:pPr lvl="1"/>
            <a:r>
              <a:rPr lang="en-US" dirty="0" smtClean="0"/>
              <a:t>Control</a:t>
            </a:r>
          </a:p>
          <a:p>
            <a:pPr lvl="2"/>
            <a:r>
              <a:rPr lang="en-US" dirty="0" smtClean="0"/>
              <a:t>Higher layers</a:t>
            </a:r>
          </a:p>
          <a:p>
            <a:pPr lvl="2"/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156325" y="5725059"/>
            <a:ext cx="2303463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nl-NL" dirty="0" err="1" smtClean="0"/>
              <a:t>Forward</a:t>
            </a:r>
            <a:r>
              <a:rPr lang="nl-NL" dirty="0" smtClean="0"/>
              <a:t> motion</a:t>
            </a:r>
            <a:endParaRPr lang="nl-NL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156325" y="5220234"/>
            <a:ext cx="2303463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nl-NL" dirty="0" err="1" smtClean="0"/>
              <a:t>Obstacle</a:t>
            </a:r>
            <a:r>
              <a:rPr lang="nl-NL" dirty="0" smtClean="0"/>
              <a:t> </a:t>
            </a:r>
            <a:r>
              <a:rPr lang="nl-NL" dirty="0" err="1" smtClean="0"/>
              <a:t>avoidance</a:t>
            </a:r>
            <a:endParaRPr lang="nl-NL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156325" y="4716997"/>
            <a:ext cx="2303463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nl-NL" dirty="0" err="1" smtClean="0"/>
              <a:t>Goal-oriented</a:t>
            </a:r>
            <a:r>
              <a:rPr lang="nl-NL" dirty="0" smtClean="0"/>
              <a:t> </a:t>
            </a:r>
            <a:r>
              <a:rPr lang="nl-NL" dirty="0" err="1" smtClean="0"/>
              <a:t>navigation</a:t>
            </a:r>
            <a:endParaRPr lang="nl-NL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156325" y="4213759"/>
            <a:ext cx="2303463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nl-NL" dirty="0" smtClean="0"/>
              <a:t>Setting goals</a:t>
            </a:r>
            <a:endParaRPr lang="nl-NL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5795963" y="4429659"/>
            <a:ext cx="3603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5795963" y="4932897"/>
            <a:ext cx="3603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5795963" y="5436134"/>
            <a:ext cx="3603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5795963" y="5939372"/>
            <a:ext cx="3603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459788" y="5940959"/>
            <a:ext cx="3603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8459788" y="5437722"/>
            <a:ext cx="3603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459788" y="4934484"/>
            <a:ext cx="3603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8459788" y="4431247"/>
            <a:ext cx="3603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 rot="10800000">
            <a:off x="5563543" y="1274582"/>
            <a:ext cx="461665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dirty="0" err="1" smtClean="0"/>
              <a:t>Perception</a:t>
            </a:r>
            <a:endParaRPr lang="nl-NL" dirty="0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 rot="10800000">
            <a:off x="6212830" y="1269819"/>
            <a:ext cx="461665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dirty="0" smtClean="0"/>
              <a:t>World model</a:t>
            </a:r>
            <a:endParaRPr lang="nl-NL" dirty="0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 rot="10800000">
            <a:off x="6862118" y="1269819"/>
            <a:ext cx="461665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dirty="0" err="1" smtClean="0"/>
              <a:t>Memory</a:t>
            </a:r>
            <a:endParaRPr lang="nl-NL" dirty="0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 rot="10800000">
            <a:off x="7509818" y="1269819"/>
            <a:ext cx="461665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dirty="0" err="1" smtClean="0"/>
              <a:t>Reasoning</a:t>
            </a:r>
            <a:endParaRPr lang="nl-NL" dirty="0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 rot="10800000">
            <a:off x="8155930" y="1268232"/>
            <a:ext cx="461665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dirty="0" err="1" smtClean="0"/>
              <a:t>Action</a:t>
            </a:r>
            <a:r>
              <a:rPr lang="nl-NL" dirty="0" smtClean="0"/>
              <a:t> planning</a:t>
            </a:r>
            <a:endParaRPr lang="nl-NL" dirty="0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5148263" y="2349319"/>
            <a:ext cx="3603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Principle 7: Parallel, loosely…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Example: Kismet (</a:t>
            </a:r>
            <a:r>
              <a:rPr lang="en-US" dirty="0" err="1" smtClean="0"/>
              <a:t>Breazeal</a:t>
            </a:r>
            <a:r>
              <a:rPr lang="en-US" dirty="0" smtClean="0"/>
              <a:t>, 2002)</a:t>
            </a:r>
          </a:p>
          <a:p>
            <a:r>
              <a:rPr lang="en-US" dirty="0" smtClean="0"/>
              <a:t>Many parallel behaviors</a:t>
            </a:r>
          </a:p>
          <a:p>
            <a:pPr lvl="1"/>
            <a:r>
              <a:rPr lang="en-US" dirty="0" smtClean="0"/>
              <a:t>Visual attention</a:t>
            </a:r>
          </a:p>
          <a:p>
            <a:pPr lvl="1"/>
            <a:r>
              <a:rPr lang="en-US" dirty="0" smtClean="0"/>
              <a:t>Auditory attention</a:t>
            </a:r>
          </a:p>
          <a:p>
            <a:pPr lvl="1"/>
            <a:r>
              <a:rPr lang="en-US" dirty="0" smtClean="0"/>
              <a:t>Object tracking</a:t>
            </a:r>
          </a:p>
          <a:p>
            <a:pPr lvl="1"/>
            <a:r>
              <a:rPr lang="en-US" dirty="0" smtClean="0"/>
              <a:t>Emotional responses to sound</a:t>
            </a:r>
          </a:p>
          <a:p>
            <a:pPr lvl="1"/>
            <a:r>
              <a:rPr lang="en-US" dirty="0" smtClean="0"/>
              <a:t>Emotional responses to distance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/>
          </a:p>
        </p:txBody>
      </p:sp>
      <p:pic>
        <p:nvPicPr>
          <p:cNvPr id="23" name="kismet_socialinteraction1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38800" y="1916304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Principle 8: Value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</a:t>
            </a:r>
            <a:r>
              <a:rPr lang="en-US" dirty="0" smtClean="0"/>
              <a:t> 8: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 system which constitutes basic assumptions about what is valuable for the agent</a:t>
            </a:r>
          </a:p>
          <a:p>
            <a:pPr lvl="1"/>
            <a:r>
              <a:rPr lang="en-US" dirty="0" smtClean="0"/>
              <a:t>Which situations are valuable to learn from?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8: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4653"/>
                </a:solidFill>
              </a:rPr>
              <a:t>Implicit value system</a:t>
            </a:r>
          </a:p>
          <a:p>
            <a:pPr lvl="1"/>
            <a:r>
              <a:rPr lang="en-US" dirty="0" smtClean="0">
                <a:solidFill>
                  <a:srgbClr val="464653"/>
                </a:solidFill>
              </a:rPr>
              <a:t>Mechanisms that increase the probability of the agent being in a valuable situation (reflexes/biases)</a:t>
            </a:r>
          </a:p>
          <a:p>
            <a:pPr lvl="1"/>
            <a:endParaRPr lang="en-US" dirty="0" smtClean="0">
              <a:solidFill>
                <a:srgbClr val="464653"/>
              </a:solidFill>
            </a:endParaRPr>
          </a:p>
          <a:p>
            <a:pPr lvl="1"/>
            <a:r>
              <a:rPr lang="en-US" dirty="0" smtClean="0">
                <a:solidFill>
                  <a:srgbClr val="464653"/>
                </a:solidFill>
              </a:rPr>
              <a:t>E.g., Reflex to pay attention</a:t>
            </a:r>
            <a:br>
              <a:rPr lang="en-US" dirty="0" smtClean="0">
                <a:solidFill>
                  <a:srgbClr val="464653"/>
                </a:solidFill>
              </a:rPr>
            </a:br>
            <a:r>
              <a:rPr lang="en-US" dirty="0" smtClean="0">
                <a:solidFill>
                  <a:srgbClr val="464653"/>
                </a:solidFill>
              </a:rPr>
              <a:t>to brightly-colored objects</a:t>
            </a:r>
            <a:br>
              <a:rPr lang="en-US" dirty="0" smtClean="0">
                <a:solidFill>
                  <a:srgbClr val="464653"/>
                </a:solidFill>
              </a:rPr>
            </a:br>
            <a:r>
              <a:rPr lang="en-US" dirty="0" smtClean="0">
                <a:solidFill>
                  <a:srgbClr val="464653"/>
                </a:solidFill>
              </a:rPr>
              <a:t>and grasping reflex</a:t>
            </a:r>
            <a:endParaRPr lang="en-US" dirty="0">
              <a:solidFill>
                <a:srgbClr val="464653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8240" y="3605017"/>
            <a:ext cx="3468560" cy="22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8: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not B error </a:t>
            </a:r>
          </a:p>
          <a:p>
            <a:pPr lvl="1"/>
            <a:r>
              <a:rPr lang="en-US" dirty="0" smtClean="0"/>
              <a:t>Study by Piaget	</a:t>
            </a:r>
          </a:p>
          <a:p>
            <a:pPr lvl="2"/>
            <a:r>
              <a:rPr lang="en-US" dirty="0" smtClean="0"/>
              <a:t>Object is hidden under lit A an number of times</a:t>
            </a:r>
          </a:p>
          <a:p>
            <a:pPr lvl="2"/>
            <a:r>
              <a:rPr lang="en-US" dirty="0" smtClean="0"/>
              <a:t>Child reaches for lit A</a:t>
            </a:r>
          </a:p>
          <a:p>
            <a:pPr lvl="2"/>
            <a:r>
              <a:rPr lang="en-US" dirty="0" smtClean="0"/>
              <a:t>But when object is hidden at B, still reaches for A</a:t>
            </a:r>
          </a:p>
          <a:p>
            <a:pPr lvl="2"/>
            <a:r>
              <a:rPr lang="en-US" dirty="0" smtClean="0"/>
              <a:t>Cognitive problem?</a:t>
            </a:r>
          </a:p>
          <a:p>
            <a:pPr lvl="1"/>
            <a:r>
              <a:rPr lang="en-US" dirty="0" err="1" smtClean="0"/>
              <a:t>Thelen</a:t>
            </a:r>
            <a:r>
              <a:rPr lang="en-US" dirty="0" smtClean="0"/>
              <a:t> (2001)</a:t>
            </a:r>
          </a:p>
          <a:p>
            <a:pPr lvl="2"/>
            <a:r>
              <a:rPr lang="en-US" dirty="0" smtClean="0"/>
              <a:t>No, child is stuck in a physical attractor state “reaching for A”.</a:t>
            </a:r>
          </a:p>
          <a:p>
            <a:pPr lvl="2"/>
            <a:r>
              <a:rPr lang="en-US" dirty="0" smtClean="0"/>
              <a:t>When posture is changes, he does </a:t>
            </a:r>
            <a:r>
              <a:rPr lang="en-US" smtClean="0"/>
              <a:t>reach for B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4: Redundancy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agent has</a:t>
            </a:r>
          </a:p>
          <a:p>
            <a:pPr lvl="1"/>
            <a:r>
              <a:rPr lang="en-US" dirty="0" smtClean="0"/>
              <a:t>Different sensory modalities</a:t>
            </a:r>
          </a:p>
          <a:p>
            <a:pPr lvl="1"/>
            <a:r>
              <a:rPr lang="en-US" dirty="0" smtClean="0"/>
              <a:t>With partial overlap</a:t>
            </a:r>
          </a:p>
          <a:p>
            <a:r>
              <a:rPr lang="en-US" dirty="0" smtClean="0"/>
              <a:t>Information extracted from one modality can be partially extracted from another modality</a:t>
            </a:r>
          </a:p>
          <a:p>
            <a:pPr lvl="1"/>
            <a:r>
              <a:rPr lang="en-US" dirty="0" smtClean="0"/>
              <a:t>Robustness: functioning in different  circumstances</a:t>
            </a:r>
          </a:p>
          <a:p>
            <a:pPr lvl="1"/>
            <a:r>
              <a:rPr lang="en-US" dirty="0" smtClean="0"/>
              <a:t>Enables learning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4: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Also redundancy</a:t>
            </a:r>
          </a:p>
          <a:p>
            <a:pPr lvl="1"/>
            <a:r>
              <a:rPr lang="en-US" dirty="0" smtClean="0"/>
              <a:t>I</a:t>
            </a:r>
            <a:r>
              <a:rPr lang="en-US" dirty="0" smtClean="0"/>
              <a:t>n </a:t>
            </a:r>
            <a:r>
              <a:rPr lang="en-US" dirty="0" smtClean="0"/>
              <a:t>the processing system, e.g</a:t>
            </a:r>
            <a:r>
              <a:rPr lang="en-US" dirty="0" smtClean="0"/>
              <a:t>., </a:t>
            </a:r>
            <a:r>
              <a:rPr lang="en-US" dirty="0" smtClean="0"/>
              <a:t>the </a:t>
            </a:r>
            <a:r>
              <a:rPr lang="en-US" dirty="0" smtClean="0"/>
              <a:t>brain</a:t>
            </a:r>
          </a:p>
          <a:p>
            <a:pPr lvl="1"/>
            <a:r>
              <a:rPr lang="en-US" dirty="0" smtClean="0"/>
              <a:t>In the body, e.g., left and right hand, two eyes</a:t>
            </a:r>
          </a:p>
          <a:p>
            <a:pPr lvl="1"/>
            <a:r>
              <a:rPr lang="en-US" dirty="0" smtClean="0"/>
              <a:t>In functionality, e.g., grasping cup in different ways</a:t>
            </a:r>
          </a:p>
          <a:p>
            <a:endParaRPr lang="en-US" dirty="0" smtClean="0"/>
          </a:p>
          <a:p>
            <a:r>
              <a:rPr lang="en-US" dirty="0" smtClean="0"/>
              <a:t>Robustness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4: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Visual and </a:t>
            </a:r>
            <a:r>
              <a:rPr lang="en-US" dirty="0" err="1" smtClean="0"/>
              <a:t>haptic</a:t>
            </a:r>
            <a:r>
              <a:rPr lang="en-US" dirty="0" smtClean="0"/>
              <a:t> system</a:t>
            </a:r>
          </a:p>
          <a:p>
            <a:pPr lvl="1"/>
            <a:r>
              <a:rPr lang="en-US" dirty="0" smtClean="0"/>
              <a:t>Sensation of electromagnetic waves and pressure</a:t>
            </a:r>
          </a:p>
          <a:p>
            <a:pPr lvl="1"/>
            <a:r>
              <a:rPr lang="en-US" dirty="0" smtClean="0"/>
              <a:t>With overlap (consider walking in light/dark)</a:t>
            </a:r>
          </a:p>
          <a:p>
            <a:r>
              <a:rPr lang="en-US" dirty="0" smtClean="0"/>
              <a:t>Cross-modal prediction</a:t>
            </a:r>
          </a:p>
          <a:p>
            <a:pPr lvl="1"/>
            <a:r>
              <a:rPr lang="en-US" dirty="0" smtClean="0"/>
              <a:t>Based on visual observation, the </a:t>
            </a:r>
            <a:r>
              <a:rPr lang="en-US" dirty="0" err="1" smtClean="0"/>
              <a:t>haptic</a:t>
            </a:r>
            <a:r>
              <a:rPr lang="en-US" dirty="0" smtClean="0"/>
              <a:t> sensation can be predicted and vice versa</a:t>
            </a:r>
          </a:p>
          <a:p>
            <a:pPr lvl="1"/>
            <a:r>
              <a:rPr lang="en-US" dirty="0" smtClean="0"/>
              <a:t>This is learned</a:t>
            </a:r>
            <a:endParaRPr lang="en-US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4170" y="4376419"/>
            <a:ext cx="4172313" cy="178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4: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DAC</a:t>
            </a:r>
          </a:p>
          <a:p>
            <a:r>
              <a:rPr lang="nl-NL" sz="2800" dirty="0" err="1" smtClean="0"/>
              <a:t>Initial</a:t>
            </a:r>
            <a:r>
              <a:rPr lang="nl-NL" sz="2800" dirty="0" smtClean="0"/>
              <a:t>:</a:t>
            </a:r>
            <a:endParaRPr lang="nl-NL" sz="2800" dirty="0" smtClean="0"/>
          </a:p>
          <a:p>
            <a:pPr lvl="1"/>
            <a:r>
              <a:rPr lang="nl-NL" sz="2400" dirty="0" err="1" smtClean="0"/>
              <a:t>Proximity</a:t>
            </a:r>
            <a:r>
              <a:rPr lang="nl-NL" sz="2400" dirty="0" smtClean="0"/>
              <a:t> and touch sensor</a:t>
            </a:r>
          </a:p>
          <a:p>
            <a:pPr lvl="1"/>
            <a:r>
              <a:rPr lang="nl-NL" sz="2400" dirty="0" smtClean="0"/>
              <a:t>Touch reflex</a:t>
            </a:r>
            <a:endParaRPr lang="en-US" dirty="0" smtClean="0"/>
          </a:p>
          <a:p>
            <a:r>
              <a:rPr lang="nl-NL" sz="2800" dirty="0" err="1" smtClean="0"/>
              <a:t>Hebbian</a:t>
            </a:r>
            <a:r>
              <a:rPr lang="nl-NL" sz="2800" dirty="0" smtClean="0"/>
              <a:t> </a:t>
            </a:r>
            <a:r>
              <a:rPr lang="nl-NL" sz="2800" dirty="0" err="1" smtClean="0"/>
              <a:t>learning</a:t>
            </a:r>
            <a:r>
              <a:rPr lang="nl-NL" sz="2800" dirty="0" smtClean="0"/>
              <a:t>:</a:t>
            </a:r>
          </a:p>
          <a:p>
            <a:pPr lvl="1"/>
            <a:r>
              <a:rPr lang="nl-NL" sz="2400" dirty="0" err="1" smtClean="0"/>
              <a:t>Association</a:t>
            </a:r>
            <a:r>
              <a:rPr lang="nl-NL" sz="2400" dirty="0" smtClean="0"/>
              <a:t> touch and </a:t>
            </a:r>
            <a:r>
              <a:rPr lang="nl-NL" sz="2400" dirty="0" err="1" smtClean="0"/>
              <a:t>proximity</a:t>
            </a:r>
            <a:endParaRPr lang="nl-NL" sz="2400" dirty="0" smtClean="0"/>
          </a:p>
          <a:p>
            <a:pPr lvl="1"/>
            <a:r>
              <a:rPr lang="nl-NL" sz="2400" dirty="0" err="1" smtClean="0"/>
              <a:t>Avoid</a:t>
            </a:r>
            <a:r>
              <a:rPr lang="nl-NL" sz="2400" dirty="0" smtClean="0"/>
              <a:t> </a:t>
            </a:r>
            <a:r>
              <a:rPr lang="nl-NL" sz="2400" dirty="0" err="1" smtClean="0"/>
              <a:t>obstacles</a:t>
            </a:r>
            <a:r>
              <a:rPr lang="nl-NL" sz="2400" dirty="0" smtClean="0"/>
              <a:t> </a:t>
            </a:r>
            <a:r>
              <a:rPr lang="nl-NL" sz="2400" dirty="0" err="1" smtClean="0"/>
              <a:t>before</a:t>
            </a:r>
            <a:r>
              <a:rPr lang="nl-NL" sz="2400" dirty="0" smtClean="0"/>
              <a:t> </a:t>
            </a:r>
            <a:r>
              <a:rPr lang="nl-NL" sz="2400" dirty="0" err="1" smtClean="0"/>
              <a:t>bumping</a:t>
            </a:r>
            <a:endParaRPr lang="nl-NL" sz="2400" dirty="0" smtClean="0"/>
          </a:p>
          <a:p>
            <a:endParaRPr lang="en-US" dirty="0"/>
          </a:p>
        </p:txBody>
      </p:sp>
      <p:pic>
        <p:nvPicPr>
          <p:cNvPr id="5" name="Picture 6" descr="neuralnet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7650" y="1246822"/>
            <a:ext cx="3744913" cy="2406650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7650" y="3839210"/>
            <a:ext cx="381635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4: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Redundancy by exploiting regularities/laws</a:t>
            </a:r>
          </a:p>
          <a:p>
            <a:pPr lvl="1"/>
            <a:r>
              <a:rPr lang="en-US" dirty="0" smtClean="0"/>
              <a:t>Robustness in perception, e.g.</a:t>
            </a:r>
          </a:p>
          <a:p>
            <a:pPr lvl="2"/>
            <a:r>
              <a:rPr lang="en-US" dirty="0" smtClean="0"/>
              <a:t>Constraints by body, gravity</a:t>
            </a:r>
          </a:p>
          <a:p>
            <a:pPr lvl="2"/>
            <a:r>
              <a:rPr lang="en-US" dirty="0" smtClean="0"/>
              <a:t>Constraints by grammar in </a:t>
            </a:r>
            <a:br>
              <a:rPr lang="en-US" dirty="0" smtClean="0"/>
            </a:br>
            <a:r>
              <a:rPr lang="en-US" dirty="0" smtClean="0"/>
              <a:t>speech recognition	</a:t>
            </a:r>
          </a:p>
          <a:p>
            <a:r>
              <a:rPr lang="en-US" dirty="0" smtClean="0"/>
              <a:t>Redundancy in the stimulus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163" y="2028916"/>
            <a:ext cx="1890952" cy="4072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0788" y="4297373"/>
            <a:ext cx="2443162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Principle 5: Sensory-motor coordination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 5: Sensory-motor </a:t>
            </a:r>
            <a:r>
              <a:rPr lang="en-US" dirty="0" err="1" smtClean="0"/>
              <a:t>coord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Through sensory-motor coordination, structured sensory stimulation is induced</a:t>
            </a:r>
          </a:p>
          <a:p>
            <a:endParaRPr lang="en-US" dirty="0" smtClean="0"/>
          </a:p>
          <a:p>
            <a:r>
              <a:rPr lang="en-US" dirty="0" smtClean="0"/>
              <a:t>Useful sensory information can be obtained by interaction with the environment</a:t>
            </a:r>
          </a:p>
          <a:p>
            <a:pPr lvl="1"/>
            <a:r>
              <a:rPr lang="en-US" dirty="0" smtClean="0"/>
              <a:t>Simplifies perception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_ey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Master_eye.potx</Template>
  <TotalTime>2140</TotalTime>
  <Words>790</Words>
  <Application>Microsoft Macintosh PowerPoint</Application>
  <PresentationFormat>On-screen Show (4:3)</PresentationFormat>
  <Paragraphs>156</Paragraphs>
  <Slides>26</Slides>
  <Notes>0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Master_eye</vt:lpstr>
      <vt:lpstr>Chapter 4:  Towards a Theory of Intelligence</vt:lpstr>
      <vt:lpstr>Slide 2</vt:lpstr>
      <vt:lpstr>Principle 4: Redundancy</vt:lpstr>
      <vt:lpstr>Principle 4: Redundancy</vt:lpstr>
      <vt:lpstr>Principle 4: Redundancy</vt:lpstr>
      <vt:lpstr>Principle 4: Redundancy</vt:lpstr>
      <vt:lpstr>Principle 4: Redundancy</vt:lpstr>
      <vt:lpstr>Slide 8</vt:lpstr>
      <vt:lpstr>Principle 5: Sensory-motor coord.</vt:lpstr>
      <vt:lpstr>Principle 5: Sensory-motor coord.</vt:lpstr>
      <vt:lpstr>Principle 5: Sensory-motor coord.</vt:lpstr>
      <vt:lpstr>Principle 5: Sensory-motor coord.</vt:lpstr>
      <vt:lpstr>Principle 5: Sensory-motor coord.</vt:lpstr>
      <vt:lpstr>Slide 14</vt:lpstr>
      <vt:lpstr>Principle 4: Balance</vt:lpstr>
      <vt:lpstr>Principle 4: Balance</vt:lpstr>
      <vt:lpstr>Principle 4: Balance</vt:lpstr>
      <vt:lpstr>Principle 4: Balance</vt:lpstr>
      <vt:lpstr>Slide 19</vt:lpstr>
      <vt:lpstr>Principle 7: Parallel, loosely…</vt:lpstr>
      <vt:lpstr>Principle 7: Parallel, loosely…</vt:lpstr>
      <vt:lpstr>Principle 7: Parallel, loosely…</vt:lpstr>
      <vt:lpstr>Slide 23</vt:lpstr>
      <vt:lpstr>Principle 8: Value</vt:lpstr>
      <vt:lpstr>Principle 8: Value</vt:lpstr>
      <vt:lpstr>Principle 8: Value</vt:lpstr>
    </vt:vector>
  </TitlesOfParts>
  <Company>KTH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Introduction</dc:title>
  <dc:creator>kootstra</dc:creator>
  <cp:lastModifiedBy>kootstra</cp:lastModifiedBy>
  <cp:revision>13</cp:revision>
  <dcterms:created xsi:type="dcterms:W3CDTF">2011-03-22T19:23:13Z</dcterms:created>
  <dcterms:modified xsi:type="dcterms:W3CDTF">2011-03-23T09:15:15Z</dcterms:modified>
</cp:coreProperties>
</file>