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651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-896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5E2F9-FC7A-8348-8E6F-8377695E4136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991C6-9B97-4A48-B7BB-829480B90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991C6-9B97-4A48-B7BB-829480B90C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EBB4A-9467-594A-9A45-B8225E2A02B5}" type="datetimeFigureOut">
              <a:rPr lang="en-US" smtClean="0"/>
              <a:pPr/>
              <a:t>10/25/10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EE0C-32EE-5545-85B1-BA2A379C7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df"/><Relationship Id="rId4" Type="http://schemas.openxmlformats.org/officeDocument/2006/relationships/image" Target="../media/image52.pdf"/><Relationship Id="rId5" Type="http://schemas.openxmlformats.org/officeDocument/2006/relationships/image" Target="../media/image53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9" Type="http://schemas.openxmlformats.org/officeDocument/2006/relationships/image" Target="../media/image67.png"/><Relationship Id="rId3" Type="http://schemas.openxmlformats.org/officeDocument/2006/relationships/image" Target="../media/image51.png"/><Relationship Id="rId6" Type="http://schemas.openxmlformats.org/officeDocument/2006/relationships/image" Target="../media/image56.pd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df"/><Relationship Id="rId4" Type="http://schemas.openxmlformats.org/officeDocument/2006/relationships/image" Target="../media/image52.pdf"/><Relationship Id="rId10" Type="http://schemas.openxmlformats.org/officeDocument/2006/relationships/image" Target="../media/image70.pdf"/><Relationship Id="rId5" Type="http://schemas.openxmlformats.org/officeDocument/2006/relationships/image" Target="../media/image53.png"/><Relationship Id="rId7" Type="http://schemas.openxmlformats.org/officeDocument/2006/relationships/image" Target="../media/image57.png"/><Relationship Id="rId11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9" Type="http://schemas.openxmlformats.org/officeDocument/2006/relationships/image" Target="../media/image69.png"/><Relationship Id="rId3" Type="http://schemas.openxmlformats.org/officeDocument/2006/relationships/image" Target="../media/image51.png"/><Relationship Id="rId6" Type="http://schemas.openxmlformats.org/officeDocument/2006/relationships/image" Target="../media/image56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5" Type="http://schemas.openxmlformats.org/officeDocument/2006/relationships/image" Target="../media/image35.png"/><Relationship Id="rId31" Type="http://schemas.openxmlformats.org/officeDocument/2006/relationships/image" Target="../media/image31.png"/><Relationship Id="rId34" Type="http://schemas.openxmlformats.org/officeDocument/2006/relationships/image" Target="../media/image34.pdf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24.pdf"/><Relationship Id="rId25" Type="http://schemas.openxmlformats.org/officeDocument/2006/relationships/image" Target="../media/image25.png"/><Relationship Id="rId8" Type="http://schemas.openxmlformats.org/officeDocument/2006/relationships/image" Target="../media/image8.pdf"/><Relationship Id="rId13" Type="http://schemas.openxmlformats.org/officeDocument/2006/relationships/image" Target="../media/image13.png"/><Relationship Id="rId10" Type="http://schemas.openxmlformats.org/officeDocument/2006/relationships/image" Target="../media/image10.pdf"/><Relationship Id="rId32" Type="http://schemas.openxmlformats.org/officeDocument/2006/relationships/image" Target="../media/image32.pdf"/><Relationship Id="rId12" Type="http://schemas.openxmlformats.org/officeDocument/2006/relationships/image" Target="../media/image12.pdf"/><Relationship Id="rId17" Type="http://schemas.openxmlformats.org/officeDocument/2006/relationships/image" Target="../media/image17.png"/><Relationship Id="rId9" Type="http://schemas.openxmlformats.org/officeDocument/2006/relationships/image" Target="../media/image9.png"/><Relationship Id="rId18" Type="http://schemas.openxmlformats.org/officeDocument/2006/relationships/image" Target="../media/image18.pdf"/><Relationship Id="rId3" Type="http://schemas.openxmlformats.org/officeDocument/2006/relationships/image" Target="../media/image3.png"/><Relationship Id="rId27" Type="http://schemas.openxmlformats.org/officeDocument/2006/relationships/image" Target="../media/image27.png"/><Relationship Id="rId14" Type="http://schemas.openxmlformats.org/officeDocument/2006/relationships/image" Target="../media/image14.pdf"/><Relationship Id="rId23" Type="http://schemas.openxmlformats.org/officeDocument/2006/relationships/image" Target="../media/image23.png"/><Relationship Id="rId4" Type="http://schemas.openxmlformats.org/officeDocument/2006/relationships/image" Target="../media/image4.pdf"/><Relationship Id="rId28" Type="http://schemas.openxmlformats.org/officeDocument/2006/relationships/image" Target="../media/image28.pdf"/><Relationship Id="rId26" Type="http://schemas.openxmlformats.org/officeDocument/2006/relationships/image" Target="../media/image26.pdf"/><Relationship Id="rId30" Type="http://schemas.openxmlformats.org/officeDocument/2006/relationships/image" Target="../media/image30.pdf"/><Relationship Id="rId11" Type="http://schemas.openxmlformats.org/officeDocument/2006/relationships/image" Target="../media/image11.png"/><Relationship Id="rId29" Type="http://schemas.openxmlformats.org/officeDocument/2006/relationships/image" Target="../media/image29.png"/><Relationship Id="rId6" Type="http://schemas.openxmlformats.org/officeDocument/2006/relationships/image" Target="../media/image6.pdf"/><Relationship Id="rId16" Type="http://schemas.openxmlformats.org/officeDocument/2006/relationships/image" Target="../media/image16.pdf"/><Relationship Id="rId33" Type="http://schemas.openxmlformats.org/officeDocument/2006/relationships/image" Target="../media/image33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9" Type="http://schemas.openxmlformats.org/officeDocument/2006/relationships/image" Target="../media/image19.png"/><Relationship Id="rId20" Type="http://schemas.openxmlformats.org/officeDocument/2006/relationships/image" Target="../media/image20.pdf"/><Relationship Id="rId22" Type="http://schemas.openxmlformats.org/officeDocument/2006/relationships/image" Target="../media/image22.pdf"/><Relationship Id="rId21" Type="http://schemas.openxmlformats.org/officeDocument/2006/relationships/image" Target="../media/image21.png"/><Relationship Id="rId2" Type="http://schemas.openxmlformats.org/officeDocument/2006/relationships/image" Target="../media/image2.pdf"/></Relationships>
</file>

<file path=ppt/slides/_rels/slide5.xml.rels><?xml version="1.0" encoding="UTF-8" standalone="yes"?>
<Relationships xmlns="http://schemas.openxmlformats.org/package/2006/relationships"><Relationship Id="rId35" Type="http://schemas.openxmlformats.org/officeDocument/2006/relationships/image" Target="../media/image59.png"/><Relationship Id="rId31" Type="http://schemas.openxmlformats.org/officeDocument/2006/relationships/image" Target="../media/image55.png"/><Relationship Id="rId34" Type="http://schemas.openxmlformats.org/officeDocument/2006/relationships/image" Target="../media/image58.pdf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48.pdf"/><Relationship Id="rId25" Type="http://schemas.openxmlformats.org/officeDocument/2006/relationships/image" Target="../media/image49.png"/><Relationship Id="rId8" Type="http://schemas.openxmlformats.org/officeDocument/2006/relationships/image" Target="../media/image14.pdf"/><Relationship Id="rId13" Type="http://schemas.openxmlformats.org/officeDocument/2006/relationships/image" Target="../media/image37.png"/><Relationship Id="rId10" Type="http://schemas.openxmlformats.org/officeDocument/2006/relationships/image" Target="../media/image4.pdf"/><Relationship Id="rId32" Type="http://schemas.openxmlformats.org/officeDocument/2006/relationships/image" Target="../media/image56.pdf"/><Relationship Id="rId12" Type="http://schemas.openxmlformats.org/officeDocument/2006/relationships/image" Target="../media/image36.pdf"/><Relationship Id="rId17" Type="http://schemas.openxmlformats.org/officeDocument/2006/relationships/image" Target="../media/image41.png"/><Relationship Id="rId9" Type="http://schemas.openxmlformats.org/officeDocument/2006/relationships/image" Target="../media/image15.png"/><Relationship Id="rId18" Type="http://schemas.openxmlformats.org/officeDocument/2006/relationships/image" Target="../media/image42.pdf"/><Relationship Id="rId3" Type="http://schemas.openxmlformats.org/officeDocument/2006/relationships/image" Target="../media/image9.png"/><Relationship Id="rId27" Type="http://schemas.openxmlformats.org/officeDocument/2006/relationships/image" Target="../media/image51.png"/><Relationship Id="rId14" Type="http://schemas.openxmlformats.org/officeDocument/2006/relationships/image" Target="../media/image38.pdf"/><Relationship Id="rId23" Type="http://schemas.openxmlformats.org/officeDocument/2006/relationships/image" Target="../media/image47.png"/><Relationship Id="rId4" Type="http://schemas.openxmlformats.org/officeDocument/2006/relationships/image" Target="../media/image10.pdf"/><Relationship Id="rId28" Type="http://schemas.openxmlformats.org/officeDocument/2006/relationships/image" Target="../media/image52.pdf"/><Relationship Id="rId26" Type="http://schemas.openxmlformats.org/officeDocument/2006/relationships/image" Target="../media/image50.pdf"/><Relationship Id="rId30" Type="http://schemas.openxmlformats.org/officeDocument/2006/relationships/image" Target="../media/image54.pdf"/><Relationship Id="rId11" Type="http://schemas.openxmlformats.org/officeDocument/2006/relationships/image" Target="../media/image5.png"/><Relationship Id="rId29" Type="http://schemas.openxmlformats.org/officeDocument/2006/relationships/image" Target="../media/image53.png"/><Relationship Id="rId6" Type="http://schemas.openxmlformats.org/officeDocument/2006/relationships/image" Target="../media/image12.pdf"/><Relationship Id="rId16" Type="http://schemas.openxmlformats.org/officeDocument/2006/relationships/image" Target="../media/image40.pdf"/><Relationship Id="rId33" Type="http://schemas.openxmlformats.org/officeDocument/2006/relationships/image" Target="../media/image57.png"/><Relationship Id="rId5" Type="http://schemas.openxmlformats.org/officeDocument/2006/relationships/image" Target="../media/image11.png"/><Relationship Id="rId15" Type="http://schemas.openxmlformats.org/officeDocument/2006/relationships/image" Target="../media/image39.png"/><Relationship Id="rId19" Type="http://schemas.openxmlformats.org/officeDocument/2006/relationships/image" Target="../media/image43.png"/><Relationship Id="rId20" Type="http://schemas.openxmlformats.org/officeDocument/2006/relationships/image" Target="../media/image44.pdf"/><Relationship Id="rId22" Type="http://schemas.openxmlformats.org/officeDocument/2006/relationships/image" Target="../media/image46.pdf"/><Relationship Id="rId21" Type="http://schemas.openxmlformats.org/officeDocument/2006/relationships/image" Target="../media/image45.png"/><Relationship Id="rId2" Type="http://schemas.openxmlformats.org/officeDocument/2006/relationships/image" Target="../media/image8.pdf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63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0.pdf"/><Relationship Id="rId5" Type="http://schemas.openxmlformats.org/officeDocument/2006/relationships/image" Target="../media/image62.pd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df"/><Relationship Id="rId3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28432" y="3600450"/>
            <a:ext cx="3357730" cy="2691928"/>
            <a:chOff x="1992479" y="1980540"/>
            <a:chExt cx="4114801" cy="2952806"/>
          </a:xfrm>
        </p:grpSpPr>
        <p:sp>
          <p:nvSpPr>
            <p:cNvPr id="6" name="Freeform 5"/>
            <p:cNvSpPr/>
            <p:nvPr/>
          </p:nvSpPr>
          <p:spPr>
            <a:xfrm>
              <a:off x="2749550" y="2070100"/>
              <a:ext cx="3168650" cy="2057400"/>
            </a:xfrm>
            <a:custGeom>
              <a:avLst/>
              <a:gdLst>
                <a:gd name="connsiteX0" fmla="*/ 1054100 w 3168650"/>
                <a:gd name="connsiteY0" fmla="*/ 2057400 h 2057400"/>
                <a:gd name="connsiteX1" fmla="*/ 3168650 w 3168650"/>
                <a:gd name="connsiteY1" fmla="*/ 1104900 h 2057400"/>
                <a:gd name="connsiteX2" fmla="*/ 3162300 w 3168650"/>
                <a:gd name="connsiteY2" fmla="*/ 0 h 2057400"/>
                <a:gd name="connsiteX3" fmla="*/ 234950 w 3168650"/>
                <a:gd name="connsiteY3" fmla="*/ 12700 h 2057400"/>
                <a:gd name="connsiteX4" fmla="*/ 6350 w 3168650"/>
                <a:gd name="connsiteY4" fmla="*/ 660400 h 2057400"/>
                <a:gd name="connsiteX5" fmla="*/ 0 w 3168650"/>
                <a:gd name="connsiteY5" fmla="*/ 1244600 h 2057400"/>
                <a:gd name="connsiteX6" fmla="*/ 1054100 w 3168650"/>
                <a:gd name="connsiteY6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8650" h="2057400">
                  <a:moveTo>
                    <a:pt x="1054100" y="2057400"/>
                  </a:moveTo>
                  <a:lnTo>
                    <a:pt x="3168650" y="1104900"/>
                  </a:lnTo>
                  <a:cubicBezTo>
                    <a:pt x="3166533" y="736600"/>
                    <a:pt x="3162300" y="0"/>
                    <a:pt x="3162300" y="0"/>
                  </a:cubicBezTo>
                  <a:lnTo>
                    <a:pt x="234950" y="12700"/>
                  </a:lnTo>
                  <a:lnTo>
                    <a:pt x="6350" y="660400"/>
                  </a:lnTo>
                  <a:cubicBezTo>
                    <a:pt x="4233" y="855133"/>
                    <a:pt x="0" y="1244600"/>
                    <a:pt x="0" y="1244600"/>
                  </a:cubicBezTo>
                  <a:lnTo>
                    <a:pt x="1054100" y="205740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992480" y="4930169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516871" y="3456148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1278474" y="3456546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992481" y="3099783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1049615" y="2977437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31858" y="2796573"/>
              <a:ext cx="2779901" cy="21034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0766" y="34072"/>
            <a:ext cx="3373027" cy="337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Second Part of Course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Often interested in Integer solutions</a:t>
            </a:r>
            <a:endParaRPr lang="en-US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70150" y="2734142"/>
            <a:ext cx="1231900" cy="4699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70150" y="2276942"/>
            <a:ext cx="1143000" cy="4191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133800" y="2238842"/>
            <a:ext cx="609600" cy="4572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133600" y="2748204"/>
            <a:ext cx="1460500" cy="7112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020566" y="2238842"/>
            <a:ext cx="3357730" cy="2691928"/>
            <a:chOff x="1992479" y="1980540"/>
            <a:chExt cx="4114801" cy="2952806"/>
          </a:xfrm>
        </p:grpSpPr>
        <p:sp>
          <p:nvSpPr>
            <p:cNvPr id="22" name="Freeform 21"/>
            <p:cNvSpPr/>
            <p:nvPr/>
          </p:nvSpPr>
          <p:spPr>
            <a:xfrm>
              <a:off x="2749550" y="2070100"/>
              <a:ext cx="3168650" cy="2057400"/>
            </a:xfrm>
            <a:custGeom>
              <a:avLst/>
              <a:gdLst>
                <a:gd name="connsiteX0" fmla="*/ 1054100 w 3168650"/>
                <a:gd name="connsiteY0" fmla="*/ 2057400 h 2057400"/>
                <a:gd name="connsiteX1" fmla="*/ 3168650 w 3168650"/>
                <a:gd name="connsiteY1" fmla="*/ 1104900 h 2057400"/>
                <a:gd name="connsiteX2" fmla="*/ 3162300 w 3168650"/>
                <a:gd name="connsiteY2" fmla="*/ 0 h 2057400"/>
                <a:gd name="connsiteX3" fmla="*/ 234950 w 3168650"/>
                <a:gd name="connsiteY3" fmla="*/ 12700 h 2057400"/>
                <a:gd name="connsiteX4" fmla="*/ 6350 w 3168650"/>
                <a:gd name="connsiteY4" fmla="*/ 660400 h 2057400"/>
                <a:gd name="connsiteX5" fmla="*/ 0 w 3168650"/>
                <a:gd name="connsiteY5" fmla="*/ 1244600 h 2057400"/>
                <a:gd name="connsiteX6" fmla="*/ 1054100 w 3168650"/>
                <a:gd name="connsiteY6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8650" h="2057400">
                  <a:moveTo>
                    <a:pt x="1054100" y="2057400"/>
                  </a:moveTo>
                  <a:lnTo>
                    <a:pt x="3168650" y="1104900"/>
                  </a:lnTo>
                  <a:cubicBezTo>
                    <a:pt x="3166533" y="736600"/>
                    <a:pt x="3162300" y="0"/>
                    <a:pt x="3162300" y="0"/>
                  </a:cubicBezTo>
                  <a:lnTo>
                    <a:pt x="234950" y="12700"/>
                  </a:lnTo>
                  <a:lnTo>
                    <a:pt x="6350" y="660400"/>
                  </a:lnTo>
                  <a:cubicBezTo>
                    <a:pt x="4233" y="855133"/>
                    <a:pt x="0" y="1244600"/>
                    <a:pt x="0" y="1244600"/>
                  </a:cubicBezTo>
                  <a:lnTo>
                    <a:pt x="1054100" y="205740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992480" y="4930169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16871" y="3456148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1278474" y="3456546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992481" y="3099783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1049615" y="2977437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31858" y="2796573"/>
              <a:ext cx="2779901" cy="21034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Oval 32"/>
          <p:cNvSpPr/>
          <p:nvPr/>
        </p:nvSpPr>
        <p:spPr>
          <a:xfrm>
            <a:off x="6527793" y="3924303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781800" y="3924297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527793" y="362857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527793" y="3354168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527793" y="3098806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527793" y="2839446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6527793" y="2590806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6781800" y="2590800"/>
            <a:ext cx="76200" cy="1113964"/>
            <a:chOff x="6685856" y="2619836"/>
            <a:chExt cx="76200" cy="1113964"/>
          </a:xfrm>
        </p:grpSpPr>
        <p:sp>
          <p:nvSpPr>
            <p:cNvPr id="37" name="Oval 36"/>
            <p:cNvSpPr/>
            <p:nvPr/>
          </p:nvSpPr>
          <p:spPr>
            <a:xfrm>
              <a:off x="6685856" y="3657600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685856" y="3383198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685856" y="3127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685856" y="286847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685856" y="2619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010400" y="2590800"/>
            <a:ext cx="76200" cy="1113964"/>
            <a:chOff x="6685856" y="2619836"/>
            <a:chExt cx="76200" cy="1113964"/>
          </a:xfrm>
        </p:grpSpPr>
        <p:sp>
          <p:nvSpPr>
            <p:cNvPr id="52" name="Oval 51"/>
            <p:cNvSpPr/>
            <p:nvPr/>
          </p:nvSpPr>
          <p:spPr>
            <a:xfrm>
              <a:off x="6685856" y="3657600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685856" y="3383198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685856" y="3127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685856" y="286847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6685856" y="2619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315200" y="2590800"/>
            <a:ext cx="76200" cy="1113964"/>
            <a:chOff x="6685856" y="2619836"/>
            <a:chExt cx="76200" cy="1113964"/>
          </a:xfrm>
        </p:grpSpPr>
        <p:sp>
          <p:nvSpPr>
            <p:cNvPr id="58" name="Oval 57"/>
            <p:cNvSpPr/>
            <p:nvPr/>
          </p:nvSpPr>
          <p:spPr>
            <a:xfrm>
              <a:off x="6685856" y="3657600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685856" y="3383198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6685856" y="3127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6685856" y="286847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6685856" y="2619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Oval 64"/>
          <p:cNvSpPr/>
          <p:nvPr/>
        </p:nvSpPr>
        <p:spPr>
          <a:xfrm>
            <a:off x="7620000" y="3354162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7620000" y="3098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7620000" y="283944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7620000" y="2590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924800" y="3354162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7924800" y="3098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24800" y="283944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7924800" y="2590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6268144" y="2590800"/>
            <a:ext cx="76200" cy="1113964"/>
            <a:chOff x="6685856" y="2619836"/>
            <a:chExt cx="76200" cy="1113964"/>
          </a:xfrm>
        </p:grpSpPr>
        <p:sp>
          <p:nvSpPr>
            <p:cNvPr id="76" name="Oval 75"/>
            <p:cNvSpPr/>
            <p:nvPr/>
          </p:nvSpPr>
          <p:spPr>
            <a:xfrm>
              <a:off x="6685856" y="3657600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6685856" y="3383198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6685856" y="3127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6685856" y="286847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685856" y="2619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39544" y="2590800"/>
            <a:ext cx="76200" cy="1113964"/>
            <a:chOff x="6685856" y="2619836"/>
            <a:chExt cx="76200" cy="1113964"/>
          </a:xfrm>
        </p:grpSpPr>
        <p:sp>
          <p:nvSpPr>
            <p:cNvPr id="82" name="Oval 81"/>
            <p:cNvSpPr/>
            <p:nvPr/>
          </p:nvSpPr>
          <p:spPr>
            <a:xfrm>
              <a:off x="6685856" y="3657600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6685856" y="3383198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6685856" y="3127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6685856" y="286847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6685856" y="2619836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6273801" y="38862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5791200" y="3354162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5791200" y="3098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5791200" y="283944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791200" y="2590800"/>
            <a:ext cx="76200" cy="7620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1270000" y="5579533"/>
            <a:ext cx="665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Unfortunately NP-hard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Framework for Approximation Algorithms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spcAft>
                <a:spcPts val="9600"/>
              </a:spcAft>
              <a:buFont typeface="+mj-lt"/>
              <a:buAutoNum type="arabicPeriod"/>
            </a:pPr>
            <a:r>
              <a:rPr lang="en-US" dirty="0" smtClean="0"/>
              <a:t>Formulate problem as binary integer program</a:t>
            </a:r>
          </a:p>
          <a:p>
            <a:pPr marL="514350" indent="-514350">
              <a:spcAft>
                <a:spcPts val="9600"/>
              </a:spcAft>
              <a:buFont typeface="+mj-lt"/>
              <a:buAutoNum type="arabicPeriod"/>
            </a:pPr>
            <a:r>
              <a:rPr lang="en-US" dirty="0" smtClean="0"/>
              <a:t>Solve linear program relaxation</a:t>
            </a:r>
          </a:p>
          <a:p>
            <a:pPr marL="514350" indent="-514350">
              <a:spcAft>
                <a:spcPts val="9600"/>
              </a:spcAft>
              <a:buFont typeface="+mj-lt"/>
              <a:buAutoNum type="arabicPeriod"/>
            </a:pPr>
            <a:r>
              <a:rPr lang="en-US" dirty="0" smtClean="0"/>
              <a:t>Round fractional solution 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400" y="2786304"/>
            <a:ext cx="1231900" cy="469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43400" y="2329104"/>
            <a:ext cx="1143000" cy="419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007050" y="2291004"/>
            <a:ext cx="609600" cy="4572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966833" y="2811705"/>
            <a:ext cx="1727200" cy="762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82017" y="4428068"/>
            <a:ext cx="1231900" cy="469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682017" y="3970868"/>
            <a:ext cx="1143000" cy="419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945667" y="3932768"/>
            <a:ext cx="609600" cy="4572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945667" y="4428068"/>
            <a:ext cx="16129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Huge field with tons of applications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4619" y="4186621"/>
            <a:ext cx="703317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“At the end of the 1930's Kantorovich was faced by a concrete planning problem - how to combine the available productive resources in factory in such a way that production was maximized. He solved this problem by inventing a new type of analysis, later </a:t>
            </a:r>
            <a:r>
              <a:rPr lang="en-US" u="sng" dirty="0" smtClean="0"/>
              <a:t>called linear programming.</a:t>
            </a:r>
            <a:r>
              <a:rPr lang="en-US" dirty="0" smtClean="0"/>
              <a:t> </a:t>
            </a:r>
            <a:r>
              <a:rPr lang="en-US" u="sng" dirty="0" smtClean="0"/>
              <a:t>This is a technique for finding the maximum value of a linear function under constraints consisting of linear inequalities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9593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2800" dirty="0" smtClean="0"/>
              <a:t>Nobel prize of of economy given 1975 to Leonid </a:t>
            </a:r>
            <a:r>
              <a:rPr lang="en-US" sz="2800" dirty="0" err="1" smtClean="0"/>
              <a:t>Vitaliyevich</a:t>
            </a:r>
            <a:r>
              <a:rPr lang="en-US" sz="2800" dirty="0" smtClean="0"/>
              <a:t> Kantorovich and </a:t>
            </a:r>
            <a:r>
              <a:rPr lang="en-US" sz="2800" dirty="0" err="1" smtClean="0"/>
              <a:t>Tjalling</a:t>
            </a:r>
            <a:r>
              <a:rPr lang="en-US" sz="2800" dirty="0" smtClean="0"/>
              <a:t> C. Koopmans</a:t>
            </a:r>
          </a:p>
          <a:p>
            <a:pPr>
              <a:spcAft>
                <a:spcPts val="2400"/>
              </a:spcAft>
            </a:pPr>
            <a:r>
              <a:rPr lang="en-US" sz="2800" dirty="0" smtClean="0"/>
              <a:t>Part of the motivation (my underlining):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sz="2800" dirty="0" smtClean="0"/>
              <a:t>Brief introduction</a:t>
            </a:r>
          </a:p>
          <a:p>
            <a:pPr>
              <a:spcAft>
                <a:spcPts val="2400"/>
              </a:spcAft>
            </a:pPr>
            <a:r>
              <a:rPr lang="en-US" sz="2800" dirty="0" smtClean="0"/>
              <a:t>Learn techniques useful for approximation algorithms</a:t>
            </a:r>
          </a:p>
          <a:p>
            <a:pPr>
              <a:spcAft>
                <a:spcPts val="2400"/>
              </a:spcAft>
            </a:pPr>
            <a:r>
              <a:rPr lang="en-US" sz="2800" dirty="0" smtClean="0"/>
              <a:t>Apply </a:t>
            </a:r>
            <a:r>
              <a:rPr lang="en-US" sz="2800" dirty="0" err="1" smtClean="0"/>
              <a:t>LP:s</a:t>
            </a:r>
            <a:r>
              <a:rPr lang="en-US" sz="2800" dirty="0" smtClean="0"/>
              <a:t> to obtain approximation algorithms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Linear</a:t>
            </a:r>
            <a:r>
              <a:rPr lang="en-US" dirty="0" smtClean="0"/>
              <a:t> Programming</a:t>
            </a:r>
            <a:endParaRPr lang="en-US" u="sng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0228" y="1734369"/>
            <a:ext cx="8369301" cy="8763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10587" y="4727629"/>
            <a:ext cx="2374900" cy="1270000"/>
          </a:xfrm>
          <a:prstGeom prst="rect">
            <a:avLst/>
          </a:prstGeom>
        </p:spPr>
      </p:pic>
      <p:grpSp>
        <p:nvGrpSpPr>
          <p:cNvPr id="92" name="Group 91"/>
          <p:cNvGrpSpPr/>
          <p:nvPr/>
        </p:nvGrpSpPr>
        <p:grpSpPr>
          <a:xfrm>
            <a:off x="0" y="3138600"/>
            <a:ext cx="3733800" cy="3198700"/>
            <a:chOff x="0" y="3138600"/>
            <a:chExt cx="3733800" cy="3198700"/>
          </a:xfrm>
        </p:grpSpPr>
        <p:pic>
          <p:nvPicPr>
            <p:cNvPr id="10" name="Picture 9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160228" y="3138600"/>
              <a:ext cx="3187700" cy="469900"/>
            </a:xfrm>
            <a:prstGeom prst="rect">
              <a:avLst/>
            </a:prstGeom>
          </p:spPr>
        </p:pic>
        <p:pic>
          <p:nvPicPr>
            <p:cNvPr id="13" name="Picture 1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0" y="4753906"/>
              <a:ext cx="1282700" cy="469900"/>
            </a:xfrm>
            <a:prstGeom prst="rect">
              <a:avLst/>
            </a:prstGeom>
          </p:spPr>
        </p:pic>
        <p:pic>
          <p:nvPicPr>
            <p:cNvPr id="15" name="Picture 14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2259124" y="4279188"/>
              <a:ext cx="876300" cy="457200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2"/>
                <a:stretch>
                  <a:fillRect/>
                </a:stretch>
              </p:blipFill>
            </mc:Choice>
            <mc:Fallback>
              <p:blipFill>
                <a:blip r:embed="rId13"/>
                <a:stretch>
                  <a:fillRect/>
                </a:stretch>
              </p:blipFill>
            </mc:Fallback>
          </mc:AlternateContent>
          <p:spPr>
            <a:xfrm>
              <a:off x="0" y="4284006"/>
              <a:ext cx="2133600" cy="469900"/>
            </a:xfrm>
            <a:prstGeom prst="rect">
              <a:avLst/>
            </a:prstGeom>
          </p:spPr>
        </p:pic>
        <p:pic>
          <p:nvPicPr>
            <p:cNvPr id="19" name="Picture 1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4"/>
                <a:stretch>
                  <a:fillRect/>
                </a:stretch>
              </p:blipFill>
            </mc:Choice>
            <mc:Fallback>
              <p:blipFill>
                <a:blip r:embed="rId15"/>
                <a:stretch>
                  <a:fillRect/>
                </a:stretch>
              </p:blipFill>
            </mc:Fallback>
          </mc:AlternateContent>
          <p:spPr>
            <a:xfrm>
              <a:off x="2514600" y="5867400"/>
              <a:ext cx="1219200" cy="4699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4800599" y="2992382"/>
            <a:ext cx="4114801" cy="2951218"/>
            <a:chOff x="4876799" y="2916182"/>
            <a:chExt cx="4114801" cy="2951218"/>
          </a:xfrm>
        </p:grpSpPr>
        <p:sp>
          <p:nvSpPr>
            <p:cNvPr id="25" name="Rectangle 24"/>
            <p:cNvSpPr/>
            <p:nvPr/>
          </p:nvSpPr>
          <p:spPr>
            <a:xfrm>
              <a:off x="4876801" y="3048000"/>
              <a:ext cx="3962399" cy="281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876800" y="5865811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3401191" y="4391790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800601" y="2586036"/>
            <a:ext cx="4114801" cy="3355975"/>
            <a:chOff x="380205" y="0"/>
            <a:chExt cx="4114801" cy="3355975"/>
          </a:xfrm>
        </p:grpSpPr>
        <p:sp>
          <p:nvSpPr>
            <p:cNvPr id="33" name="Rectangle 32"/>
            <p:cNvSpPr/>
            <p:nvPr/>
          </p:nvSpPr>
          <p:spPr>
            <a:xfrm>
              <a:off x="1143000" y="534987"/>
              <a:ext cx="3199606" cy="281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80206" y="3352798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-1095403" y="1878777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-333800" y="1879175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6"/>
                <a:stretch>
                  <a:fillRect/>
                </a:stretch>
              </p:blipFill>
            </mc:Choice>
            <mc:Fallback>
              <p:blipFill>
                <a:blip r:embed="rId17"/>
                <a:stretch>
                  <a:fillRect/>
                </a:stretch>
              </p:blipFill>
            </mc:Fallback>
          </mc:AlternateContent>
          <p:spPr>
            <a:xfrm>
              <a:off x="707232" y="0"/>
              <a:ext cx="876300" cy="45720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800603" y="2582859"/>
            <a:ext cx="4368801" cy="3355975"/>
            <a:chOff x="5029199" y="153988"/>
            <a:chExt cx="4368801" cy="3355975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5029200" y="3506786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3553591" y="2032765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40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6"/>
                <a:stretch>
                  <a:fillRect/>
                </a:stretch>
              </p:blipFill>
            </mc:Choice>
            <mc:Fallback>
              <p:blipFill>
                <a:blip r:embed="rId17"/>
                <a:stretch>
                  <a:fillRect/>
                </a:stretch>
              </p:blipFill>
            </mc:Fallback>
          </mc:AlternateContent>
          <p:spPr>
            <a:xfrm>
              <a:off x="5356226" y="153988"/>
              <a:ext cx="876300" cy="457200"/>
            </a:xfrm>
            <a:prstGeom prst="rect">
              <a:avLst/>
            </a:prstGeom>
          </p:spPr>
        </p:pic>
        <p:sp>
          <p:nvSpPr>
            <p:cNvPr id="42" name="Freeform 41"/>
            <p:cNvSpPr/>
            <p:nvPr/>
          </p:nvSpPr>
          <p:spPr>
            <a:xfrm>
              <a:off x="5789448" y="685800"/>
              <a:ext cx="3223173" cy="2461172"/>
            </a:xfrm>
            <a:custGeom>
              <a:avLst/>
              <a:gdLst>
                <a:gd name="connsiteX0" fmla="*/ 17518 w 3223173"/>
                <a:gd name="connsiteY0" fmla="*/ 2461172 h 2461172"/>
                <a:gd name="connsiteX1" fmla="*/ 0 w 3223173"/>
                <a:gd name="connsiteY1" fmla="*/ 8758 h 2461172"/>
                <a:gd name="connsiteX2" fmla="*/ 3223173 w 3223173"/>
                <a:gd name="connsiteY2" fmla="*/ 0 h 2461172"/>
                <a:gd name="connsiteX3" fmla="*/ 3223173 w 3223173"/>
                <a:gd name="connsiteY3" fmla="*/ 1024758 h 2461172"/>
                <a:gd name="connsiteX4" fmla="*/ 17518 w 3223173"/>
                <a:gd name="connsiteY4" fmla="*/ 2461172 h 246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3173" h="2461172">
                  <a:moveTo>
                    <a:pt x="17518" y="2461172"/>
                  </a:moveTo>
                  <a:lnTo>
                    <a:pt x="0" y="8758"/>
                  </a:lnTo>
                  <a:lnTo>
                    <a:pt x="3223173" y="0"/>
                  </a:lnTo>
                  <a:lnTo>
                    <a:pt x="3223173" y="1024758"/>
                  </a:lnTo>
                  <a:lnTo>
                    <a:pt x="17518" y="2461172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 flipH="1" flipV="1">
              <a:off x="4315194" y="2033163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029201" y="1676400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5753894" y="31242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Picture 45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7924800" y="2133600"/>
              <a:ext cx="1473200" cy="457200"/>
            </a:xfrm>
            <a:prstGeom prst="rect">
              <a:avLst/>
            </a:prstGeom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0"/>
                <a:stretch>
                  <a:fillRect/>
                </a:stretch>
              </p:blipFill>
            </mc:Choice>
            <mc:Fallback>
              <p:blipFill>
                <a:blip r:embed="rId21"/>
                <a:stretch>
                  <a:fillRect/>
                </a:stretch>
              </p:blipFill>
            </mc:Fallback>
          </mc:AlternateContent>
          <p:spPr>
            <a:xfrm>
              <a:off x="5334000" y="2882900"/>
              <a:ext cx="508000" cy="393700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4800605" y="2586036"/>
            <a:ext cx="4368801" cy="3355975"/>
            <a:chOff x="382752" y="3352798"/>
            <a:chExt cx="4368801" cy="3355975"/>
          </a:xfrm>
        </p:grpSpPr>
        <p:sp>
          <p:nvSpPr>
            <p:cNvPr id="49" name="Freeform 48"/>
            <p:cNvSpPr/>
            <p:nvPr/>
          </p:nvSpPr>
          <p:spPr>
            <a:xfrm>
              <a:off x="1138621" y="3853793"/>
              <a:ext cx="3170620" cy="2496207"/>
            </a:xfrm>
            <a:custGeom>
              <a:avLst/>
              <a:gdLst>
                <a:gd name="connsiteX0" fmla="*/ 8758 w 3170620"/>
                <a:gd name="connsiteY0" fmla="*/ 2496207 h 2496207"/>
                <a:gd name="connsiteX1" fmla="*/ 3170620 w 3170620"/>
                <a:gd name="connsiteY1" fmla="*/ 1094828 h 2496207"/>
                <a:gd name="connsiteX2" fmla="*/ 3153103 w 3170620"/>
                <a:gd name="connsiteY2" fmla="*/ 0 h 2496207"/>
                <a:gd name="connsiteX3" fmla="*/ 236482 w 3170620"/>
                <a:gd name="connsiteY3" fmla="*/ 8759 h 2496207"/>
                <a:gd name="connsiteX4" fmla="*/ 0 w 3170620"/>
                <a:gd name="connsiteY4" fmla="*/ 665655 h 2496207"/>
                <a:gd name="connsiteX5" fmla="*/ 8758 w 3170620"/>
                <a:gd name="connsiteY5" fmla="*/ 2496207 h 249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0620" h="2496207">
                  <a:moveTo>
                    <a:pt x="8758" y="2496207"/>
                  </a:moveTo>
                  <a:lnTo>
                    <a:pt x="3170620" y="1094828"/>
                  </a:lnTo>
                  <a:lnTo>
                    <a:pt x="3153103" y="0"/>
                  </a:lnTo>
                  <a:lnTo>
                    <a:pt x="236482" y="8759"/>
                  </a:lnTo>
                  <a:lnTo>
                    <a:pt x="0" y="665655"/>
                  </a:lnTo>
                  <a:cubicBezTo>
                    <a:pt x="2919" y="1275839"/>
                    <a:pt x="5839" y="1886023"/>
                    <a:pt x="8758" y="2496207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382753" y="6705596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 flipH="1" flipV="1">
              <a:off x="-1092856" y="5231575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Picture 51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6"/>
                <a:stretch>
                  <a:fillRect/>
                </a:stretch>
              </p:blipFill>
            </mc:Choice>
            <mc:Fallback>
              <p:blipFill>
                <a:blip r:embed="rId17"/>
                <a:stretch>
                  <a:fillRect/>
                </a:stretch>
              </p:blipFill>
            </mc:Fallback>
          </mc:AlternateContent>
          <p:spPr>
            <a:xfrm>
              <a:off x="709779" y="3352798"/>
              <a:ext cx="876300" cy="457200"/>
            </a:xfrm>
            <a:prstGeom prst="rect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 rot="5400000" flipH="1" flipV="1">
              <a:off x="-331253" y="5231973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382754" y="4875210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54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3278353" y="5332410"/>
              <a:ext cx="1473200" cy="457200"/>
            </a:xfrm>
            <a:prstGeom prst="rect">
              <a:avLst/>
            </a:prstGeom>
          </p:spPr>
        </p:pic>
        <p:sp>
          <p:nvSpPr>
            <p:cNvPr id="56" name="Oval 55"/>
            <p:cNvSpPr/>
            <p:nvPr/>
          </p:nvSpPr>
          <p:spPr>
            <a:xfrm>
              <a:off x="1107964" y="44958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5400000" flipH="1" flipV="1">
              <a:off x="-560112" y="4752864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57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2"/>
                <a:stretch>
                  <a:fillRect/>
                </a:stretch>
              </p:blipFill>
            </mc:Choice>
            <mc:Fallback>
              <p:blipFill>
                <a:blip r:embed="rId23"/>
                <a:stretch>
                  <a:fillRect/>
                </a:stretch>
              </p:blipFill>
            </mc:Fallback>
          </mc:AlternateContent>
          <p:spPr>
            <a:xfrm>
              <a:off x="692150" y="4322763"/>
              <a:ext cx="508000" cy="393700"/>
            </a:xfrm>
            <a:prstGeom prst="rect">
              <a:avLst/>
            </a:prstGeom>
          </p:spPr>
        </p:pic>
        <p:pic>
          <p:nvPicPr>
            <p:cNvPr id="59" name="Picture 5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4"/>
                <a:stretch>
                  <a:fillRect/>
                </a:stretch>
              </p:blipFill>
            </mc:Choice>
            <mc:Fallback>
              <p:blipFill>
                <a:blip r:embed="rId25"/>
                <a:stretch>
                  <a:fillRect/>
                </a:stretch>
              </p:blipFill>
            </mc:Fallback>
          </mc:AlternateContent>
          <p:spPr>
            <a:xfrm>
              <a:off x="1392621" y="3809998"/>
              <a:ext cx="1498600" cy="45720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4332120" y="2582859"/>
            <a:ext cx="4837280" cy="3667729"/>
            <a:chOff x="1524000" y="1577371"/>
            <a:chExt cx="4837280" cy="3667729"/>
          </a:xfrm>
        </p:grpSpPr>
        <p:sp>
          <p:nvSpPr>
            <p:cNvPr id="61" name="Freeform 60"/>
            <p:cNvSpPr/>
            <p:nvPr/>
          </p:nvSpPr>
          <p:spPr>
            <a:xfrm>
              <a:off x="2749550" y="2070100"/>
              <a:ext cx="3168650" cy="2057400"/>
            </a:xfrm>
            <a:custGeom>
              <a:avLst/>
              <a:gdLst>
                <a:gd name="connsiteX0" fmla="*/ 1054100 w 3168650"/>
                <a:gd name="connsiteY0" fmla="*/ 2057400 h 2057400"/>
                <a:gd name="connsiteX1" fmla="*/ 3168650 w 3168650"/>
                <a:gd name="connsiteY1" fmla="*/ 1104900 h 2057400"/>
                <a:gd name="connsiteX2" fmla="*/ 3162300 w 3168650"/>
                <a:gd name="connsiteY2" fmla="*/ 0 h 2057400"/>
                <a:gd name="connsiteX3" fmla="*/ 234950 w 3168650"/>
                <a:gd name="connsiteY3" fmla="*/ 12700 h 2057400"/>
                <a:gd name="connsiteX4" fmla="*/ 6350 w 3168650"/>
                <a:gd name="connsiteY4" fmla="*/ 660400 h 2057400"/>
                <a:gd name="connsiteX5" fmla="*/ 0 w 3168650"/>
                <a:gd name="connsiteY5" fmla="*/ 1244600 h 2057400"/>
                <a:gd name="connsiteX6" fmla="*/ 1054100 w 3168650"/>
                <a:gd name="connsiteY6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8650" h="2057400">
                  <a:moveTo>
                    <a:pt x="1054100" y="2057400"/>
                  </a:moveTo>
                  <a:lnTo>
                    <a:pt x="3168650" y="1104900"/>
                  </a:lnTo>
                  <a:cubicBezTo>
                    <a:pt x="3166533" y="736600"/>
                    <a:pt x="3162300" y="0"/>
                    <a:pt x="3162300" y="0"/>
                  </a:cubicBezTo>
                  <a:lnTo>
                    <a:pt x="234950" y="12700"/>
                  </a:lnTo>
                  <a:lnTo>
                    <a:pt x="6350" y="660400"/>
                  </a:lnTo>
                  <a:cubicBezTo>
                    <a:pt x="4233" y="855133"/>
                    <a:pt x="0" y="1244600"/>
                    <a:pt x="0" y="1244600"/>
                  </a:cubicBezTo>
                  <a:lnTo>
                    <a:pt x="1054100" y="205740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1992480" y="4930169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H="1" flipV="1">
              <a:off x="516871" y="3456148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4" name="Picture 63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6"/>
                <a:stretch>
                  <a:fillRect/>
                </a:stretch>
              </p:blipFill>
            </mc:Choice>
            <mc:Fallback>
              <p:blipFill>
                <a:blip r:embed="rId17"/>
                <a:stretch>
                  <a:fillRect/>
                </a:stretch>
              </p:blipFill>
            </mc:Fallback>
          </mc:AlternateContent>
          <p:spPr>
            <a:xfrm>
              <a:off x="2319506" y="1577371"/>
              <a:ext cx="876300" cy="457200"/>
            </a:xfrm>
            <a:prstGeom prst="rect">
              <a:avLst/>
            </a:prstGeom>
          </p:spPr>
        </p:pic>
        <p:cxnSp>
          <p:nvCxnSpPr>
            <p:cNvPr id="65" name="Straight Connector 64"/>
            <p:cNvCxnSpPr/>
            <p:nvPr/>
          </p:nvCxnSpPr>
          <p:spPr>
            <a:xfrm rot="5400000" flipH="1" flipV="1">
              <a:off x="1278474" y="3456546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1992481" y="3099783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Picture 6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4888080" y="3556983"/>
              <a:ext cx="1473200" cy="457200"/>
            </a:xfrm>
            <a:prstGeom prst="rect">
              <a:avLst/>
            </a:prstGeom>
          </p:spPr>
        </p:pic>
        <p:sp>
          <p:nvSpPr>
            <p:cNvPr id="68" name="Oval 67"/>
            <p:cNvSpPr/>
            <p:nvPr/>
          </p:nvSpPr>
          <p:spPr>
            <a:xfrm>
              <a:off x="1955658" y="2720373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 rot="5400000" flipH="1" flipV="1">
              <a:off x="1049615" y="2977437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0" name="Picture 69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4"/>
                <a:stretch>
                  <a:fillRect/>
                </a:stretch>
              </p:blipFill>
            </mc:Choice>
            <mc:Fallback>
              <p:blipFill>
                <a:blip r:embed="rId25"/>
                <a:stretch>
                  <a:fillRect/>
                </a:stretch>
              </p:blipFill>
            </mc:Fallback>
          </mc:AlternateContent>
          <p:spPr>
            <a:xfrm>
              <a:off x="3002348" y="2034571"/>
              <a:ext cx="1498600" cy="457200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>
              <a:off x="4800600" y="4888896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stCxn id="68" idx="6"/>
              <a:endCxn id="71" idx="5"/>
            </p:cNvCxnSpPr>
            <p:nvPr/>
          </p:nvCxnSpPr>
          <p:spPr>
            <a:xfrm>
              <a:off x="2031858" y="2758473"/>
              <a:ext cx="2833783" cy="21954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6"/>
                <a:stretch>
                  <a:fillRect/>
                </a:stretch>
              </p:blipFill>
            </mc:Choice>
            <mc:Fallback>
              <p:blipFill>
                <a:blip r:embed="rId27"/>
                <a:stretch>
                  <a:fillRect/>
                </a:stretch>
              </p:blipFill>
            </mc:Fallback>
          </mc:AlternateContent>
          <p:spPr>
            <a:xfrm>
              <a:off x="3987800" y="3994150"/>
              <a:ext cx="1397000" cy="457200"/>
            </a:xfrm>
            <a:prstGeom prst="rect">
              <a:avLst/>
            </a:prstGeom>
          </p:spPr>
        </p:pic>
        <p:pic>
          <p:nvPicPr>
            <p:cNvPr id="74" name="Picture 73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8"/>
                <a:stretch>
                  <a:fillRect/>
                </a:stretch>
              </p:blipFill>
            </mc:Choice>
            <mc:Fallback>
              <p:blipFill>
                <a:blip r:embed="rId29"/>
                <a:stretch>
                  <a:fillRect/>
                </a:stretch>
              </p:blipFill>
            </mc:Fallback>
          </mc:AlternateContent>
          <p:spPr>
            <a:xfrm>
              <a:off x="1524000" y="2533650"/>
              <a:ext cx="508000" cy="393700"/>
            </a:xfrm>
            <a:prstGeom prst="rect">
              <a:avLst/>
            </a:prstGeom>
          </p:spPr>
        </p:pic>
        <p:pic>
          <p:nvPicPr>
            <p:cNvPr id="75" name="Picture 74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0"/>
                <a:stretch>
                  <a:fillRect/>
                </a:stretch>
              </p:blipFill>
            </mc:Choice>
            <mc:Fallback>
              <p:blipFill>
                <a:blip r:embed="rId31"/>
                <a:stretch>
                  <a:fillRect/>
                </a:stretch>
              </p:blipFill>
            </mc:Fallback>
          </mc:AlternateContent>
          <p:spPr>
            <a:xfrm>
              <a:off x="4565650" y="4851400"/>
              <a:ext cx="508000" cy="393700"/>
            </a:xfrm>
            <a:prstGeom prst="rect">
              <a:avLst/>
            </a:prstGeom>
          </p:spPr>
        </p:pic>
      </p:grpSp>
      <p:grpSp>
        <p:nvGrpSpPr>
          <p:cNvPr id="76" name="Group 75"/>
          <p:cNvGrpSpPr/>
          <p:nvPr/>
        </p:nvGrpSpPr>
        <p:grpSpPr>
          <a:xfrm>
            <a:off x="4792132" y="2982851"/>
            <a:ext cx="4406780" cy="2952806"/>
            <a:chOff x="1992479" y="1980540"/>
            <a:chExt cx="4406780" cy="2952806"/>
          </a:xfrm>
        </p:grpSpPr>
        <p:sp>
          <p:nvSpPr>
            <p:cNvPr id="77" name="Freeform 76"/>
            <p:cNvSpPr/>
            <p:nvPr/>
          </p:nvSpPr>
          <p:spPr>
            <a:xfrm>
              <a:off x="2749550" y="2070100"/>
              <a:ext cx="3168650" cy="2057400"/>
            </a:xfrm>
            <a:custGeom>
              <a:avLst/>
              <a:gdLst>
                <a:gd name="connsiteX0" fmla="*/ 1054100 w 3168650"/>
                <a:gd name="connsiteY0" fmla="*/ 2057400 h 2057400"/>
                <a:gd name="connsiteX1" fmla="*/ 3168650 w 3168650"/>
                <a:gd name="connsiteY1" fmla="*/ 1104900 h 2057400"/>
                <a:gd name="connsiteX2" fmla="*/ 3162300 w 3168650"/>
                <a:gd name="connsiteY2" fmla="*/ 0 h 2057400"/>
                <a:gd name="connsiteX3" fmla="*/ 234950 w 3168650"/>
                <a:gd name="connsiteY3" fmla="*/ 12700 h 2057400"/>
                <a:gd name="connsiteX4" fmla="*/ 6350 w 3168650"/>
                <a:gd name="connsiteY4" fmla="*/ 660400 h 2057400"/>
                <a:gd name="connsiteX5" fmla="*/ 0 w 3168650"/>
                <a:gd name="connsiteY5" fmla="*/ 1244600 h 2057400"/>
                <a:gd name="connsiteX6" fmla="*/ 1054100 w 3168650"/>
                <a:gd name="connsiteY6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8650" h="2057400">
                  <a:moveTo>
                    <a:pt x="1054100" y="2057400"/>
                  </a:moveTo>
                  <a:lnTo>
                    <a:pt x="3168650" y="1104900"/>
                  </a:lnTo>
                  <a:cubicBezTo>
                    <a:pt x="3166533" y="736600"/>
                    <a:pt x="3162300" y="0"/>
                    <a:pt x="3162300" y="0"/>
                  </a:cubicBezTo>
                  <a:lnTo>
                    <a:pt x="234950" y="12700"/>
                  </a:lnTo>
                  <a:lnTo>
                    <a:pt x="6350" y="660400"/>
                  </a:lnTo>
                  <a:cubicBezTo>
                    <a:pt x="4233" y="855133"/>
                    <a:pt x="0" y="1244600"/>
                    <a:pt x="0" y="1244600"/>
                  </a:cubicBezTo>
                  <a:lnTo>
                    <a:pt x="1054100" y="205740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>
              <a:off x="1992480" y="4930169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rot="5400000" flipH="1" flipV="1">
              <a:off x="516871" y="3456148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H="1" flipV="1">
              <a:off x="1278474" y="3456546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1992481" y="3099783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 flipH="1" flipV="1">
              <a:off x="1049615" y="2977437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031858" y="2796573"/>
              <a:ext cx="2779901" cy="21034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Picture 83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6"/>
                <a:stretch>
                  <a:fillRect/>
                </a:stretch>
              </p:blipFill>
            </mc:Choice>
            <mc:Fallback>
              <p:blipFill>
                <a:blip r:embed="rId27"/>
                <a:stretch>
                  <a:fillRect/>
                </a:stretch>
              </p:blipFill>
            </mc:Fallback>
          </mc:AlternateContent>
          <p:spPr>
            <a:xfrm>
              <a:off x="4055536" y="4053419"/>
              <a:ext cx="1397000" cy="457200"/>
            </a:xfrm>
            <a:prstGeom prst="rect">
              <a:avLst/>
            </a:prstGeom>
          </p:spPr>
        </p:pic>
        <p:sp>
          <p:nvSpPr>
            <p:cNvPr id="85" name="Oval 84"/>
            <p:cNvSpPr/>
            <p:nvPr/>
          </p:nvSpPr>
          <p:spPr>
            <a:xfrm>
              <a:off x="3759200" y="4093632"/>
              <a:ext cx="76200" cy="76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6" name="Picture 85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2"/>
                <a:stretch>
                  <a:fillRect/>
                </a:stretch>
              </p:blipFill>
            </mc:Choice>
            <mc:Fallback>
              <p:blipFill>
                <a:blip r:embed="rId33"/>
                <a:stretch>
                  <a:fillRect/>
                </a:stretch>
              </p:blipFill>
            </mc:Fallback>
          </mc:AlternateContent>
          <p:spPr>
            <a:xfrm>
              <a:off x="4811759" y="3596219"/>
              <a:ext cx="1587500" cy="457200"/>
            </a:xfrm>
            <a:prstGeom prst="rect">
              <a:avLst/>
            </a:prstGeom>
          </p:spPr>
        </p:pic>
        <p:pic>
          <p:nvPicPr>
            <p:cNvPr id="87" name="Picture 8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4"/>
                <a:stretch>
                  <a:fillRect/>
                </a:stretch>
              </p:blipFill>
            </mc:Choice>
            <mc:Fallback>
              <p:blipFill>
                <a:blip r:embed="rId35"/>
                <a:stretch>
                  <a:fillRect/>
                </a:stretch>
              </p:blipFill>
            </mc:Fallback>
          </mc:AlternateContent>
          <p:spPr>
            <a:xfrm>
              <a:off x="3513138" y="4129088"/>
              <a:ext cx="508000" cy="393700"/>
            </a:xfrm>
            <a:prstGeom prst="rect">
              <a:avLst/>
            </a:prstGeom>
          </p:spPr>
        </p:pic>
      </p:grpSp>
      <p:sp>
        <p:nvSpPr>
          <p:cNvPr id="88" name="Rectangle 87"/>
          <p:cNvSpPr/>
          <p:nvPr/>
        </p:nvSpPr>
        <p:spPr>
          <a:xfrm>
            <a:off x="1510587" y="4851399"/>
            <a:ext cx="2374900" cy="227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1510581" y="5096936"/>
            <a:ext cx="2374900" cy="227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1502108" y="5384808"/>
            <a:ext cx="2374900" cy="227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502102" y="5672680"/>
            <a:ext cx="2374900" cy="227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 and Standard Form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7200" y="1533988"/>
            <a:ext cx="3733800" cy="2058112"/>
            <a:chOff x="1295400" y="2558226"/>
            <a:chExt cx="3733800" cy="2058112"/>
          </a:xfrm>
        </p:grpSpPr>
        <p:grpSp>
          <p:nvGrpSpPr>
            <p:cNvPr id="5" name="Group 4"/>
            <p:cNvGrpSpPr/>
            <p:nvPr/>
          </p:nvGrpSpPr>
          <p:grpSpPr>
            <a:xfrm>
              <a:off x="1295400" y="2558226"/>
              <a:ext cx="3572927" cy="2058112"/>
              <a:chOff x="0" y="4279188"/>
              <a:chExt cx="3572927" cy="2058112"/>
            </a:xfrm>
          </p:grpSpPr>
          <p:pic>
            <p:nvPicPr>
              <p:cNvPr id="7" name="Picture 6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tretch>
                    <a:fillRect/>
                  </a:stretch>
                </p:blipFill>
              </mc:Choice>
              <mc:Fallback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0" y="4753906"/>
                <a:ext cx="1282700" cy="469900"/>
              </a:xfrm>
              <a:prstGeom prst="rect">
                <a:avLst/>
              </a:prstGeom>
            </p:spPr>
          </p:pic>
          <p:pic>
            <p:nvPicPr>
              <p:cNvPr id="8" name="Picture 7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4"/>
                  <a:stretch>
                    <a:fillRect/>
                  </a:stretch>
                </p:blipFill>
              </mc:Choice>
              <mc:Fallback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>
                <a:off x="2259124" y="4279188"/>
                <a:ext cx="876300" cy="457200"/>
              </a:xfrm>
              <a:prstGeom prst="rect">
                <a:avLst/>
              </a:prstGeom>
            </p:spPr>
          </p:pic>
          <p:pic>
            <p:nvPicPr>
              <p:cNvPr id="9" name="Picture 8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6"/>
                  <a:stretch>
                    <a:fillRect/>
                  </a:stretch>
                </p:blipFill>
              </mc:Choice>
              <mc:Fallback>
                <p:blipFill>
                  <a:blip r:embed="rId7"/>
                  <a:stretch>
                    <a:fillRect/>
                  </a:stretch>
                </p:blipFill>
              </mc:Fallback>
            </mc:AlternateContent>
            <p:spPr>
              <a:xfrm>
                <a:off x="0" y="4284006"/>
                <a:ext cx="2133600" cy="469900"/>
              </a:xfrm>
              <a:prstGeom prst="rect">
                <a:avLst/>
              </a:prstGeom>
            </p:spPr>
          </p:pic>
          <p:pic>
            <p:nvPicPr>
              <p:cNvPr id="10" name="Picture 9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8"/>
                  <a:stretch>
                    <a:fillRect/>
                  </a:stretch>
                </p:blipFill>
              </mc:Choice>
              <mc:Fallback>
                <p:blipFill>
                  <a:blip r:embed="rId9"/>
                  <a:stretch>
                    <a:fillRect/>
                  </a:stretch>
                </p:blipFill>
              </mc:Fallback>
            </mc:AlternateContent>
            <p:spPr>
              <a:xfrm>
                <a:off x="2353727" y="5867400"/>
                <a:ext cx="1219200" cy="469900"/>
              </a:xfrm>
              <a:prstGeom prst="rect">
                <a:avLst/>
              </a:prstGeom>
            </p:spPr>
          </p:pic>
        </p:grpSp>
        <p:pic>
          <p:nvPicPr>
            <p:cNvPr id="15" name="Picture 14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2654300" y="3015426"/>
              <a:ext cx="2374900" cy="1270000"/>
            </a:xfrm>
            <a:prstGeom prst="rect">
              <a:avLst/>
            </a:prstGeom>
          </p:spPr>
        </p:pic>
      </p:grpSp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5549900" y="1902288"/>
            <a:ext cx="3136900" cy="13589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49900" y="1417638"/>
            <a:ext cx="876300" cy="4572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6589183" y="1417638"/>
            <a:ext cx="1282700" cy="469900"/>
          </a:xfrm>
          <a:prstGeom prst="rect">
            <a:avLst/>
          </a:prstGeom>
        </p:spPr>
      </p:pic>
      <p:sp>
        <p:nvSpPr>
          <p:cNvPr id="25" name="Left-Right Arrow 24"/>
          <p:cNvSpPr/>
          <p:nvPr/>
        </p:nvSpPr>
        <p:spPr>
          <a:xfrm>
            <a:off x="4394200" y="2478606"/>
            <a:ext cx="922867" cy="28999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952067" y="3252721"/>
            <a:ext cx="482600" cy="5080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7105117" y="3341621"/>
            <a:ext cx="419100" cy="4191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8113183" y="3261188"/>
            <a:ext cx="419100" cy="508000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685600" y="3769188"/>
            <a:ext cx="6982557" cy="2669713"/>
            <a:chOff x="685600" y="3769188"/>
            <a:chExt cx="6982557" cy="2669713"/>
          </a:xfrm>
        </p:grpSpPr>
        <p:sp>
          <p:nvSpPr>
            <p:cNvPr id="30" name="Rectangle 29"/>
            <p:cNvSpPr/>
            <p:nvPr/>
          </p:nvSpPr>
          <p:spPr>
            <a:xfrm>
              <a:off x="685600" y="3769188"/>
              <a:ext cx="20307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Standard Form</a:t>
              </a:r>
              <a:endParaRPr lang="en-US" sz="2400" dirty="0"/>
            </a:p>
          </p:txBody>
        </p:sp>
        <p:pic>
          <p:nvPicPr>
            <p:cNvPr id="33" name="Picture 3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2"/>
                <a:stretch>
                  <a:fillRect/>
                </a:stretch>
              </p:blipFill>
            </mc:Choice>
            <mc:Fallback>
              <p:blipFill>
                <a:blip r:embed="rId23"/>
                <a:stretch>
                  <a:fillRect/>
                </a:stretch>
              </p:blipFill>
            </mc:Fallback>
          </mc:AlternateContent>
          <p:spPr>
            <a:xfrm>
              <a:off x="1949450" y="4919663"/>
              <a:ext cx="1282700" cy="800100"/>
            </a:xfrm>
            <a:prstGeom prst="rect">
              <a:avLst/>
            </a:prstGeom>
          </p:spPr>
        </p:pic>
        <p:pic>
          <p:nvPicPr>
            <p:cNvPr id="36" name="Picture 35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4"/>
                <a:stretch>
                  <a:fillRect/>
                </a:stretch>
              </p:blipFill>
            </mc:Choice>
            <mc:Fallback>
              <p:blipFill>
                <a:blip r:embed="rId25"/>
                <a:stretch>
                  <a:fillRect/>
                </a:stretch>
              </p:blipFill>
            </mc:Fallback>
          </mc:AlternateContent>
          <p:spPr>
            <a:xfrm>
              <a:off x="6385457" y="4919663"/>
              <a:ext cx="1282700" cy="800100"/>
            </a:xfrm>
            <a:prstGeom prst="rect">
              <a:avLst/>
            </a:prstGeom>
          </p:spPr>
        </p:pic>
        <p:pic>
          <p:nvPicPr>
            <p:cNvPr id="38" name="Picture 37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6"/>
                <a:stretch>
                  <a:fillRect/>
                </a:stretch>
              </p:blipFill>
            </mc:Choice>
            <mc:Fallback>
              <p:blipFill>
                <a:blip r:embed="rId27"/>
                <a:stretch>
                  <a:fillRect/>
                </a:stretch>
              </p:blipFill>
            </mc:Fallback>
          </mc:AlternateContent>
          <p:spPr>
            <a:xfrm>
              <a:off x="717550" y="4919663"/>
              <a:ext cx="1231900" cy="469900"/>
            </a:xfrm>
            <a:prstGeom prst="rect">
              <a:avLst/>
            </a:prstGeom>
          </p:spPr>
        </p:pic>
        <p:pic>
          <p:nvPicPr>
            <p:cNvPr id="39" name="Picture 3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8"/>
                <a:stretch>
                  <a:fillRect/>
                </a:stretch>
              </p:blipFill>
            </mc:Choice>
            <mc:Fallback>
              <p:blipFill>
                <a:blip r:embed="rId29"/>
                <a:stretch>
                  <a:fillRect/>
                </a:stretch>
              </p:blipFill>
            </mc:Fallback>
          </mc:AlternateContent>
          <p:spPr>
            <a:xfrm>
              <a:off x="717550" y="4462463"/>
              <a:ext cx="1143000" cy="419100"/>
            </a:xfrm>
            <a:prstGeom prst="rect">
              <a:avLst/>
            </a:prstGeom>
          </p:spPr>
        </p:pic>
        <p:pic>
          <p:nvPicPr>
            <p:cNvPr id="40" name="Picture 39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0"/>
                <a:stretch>
                  <a:fillRect/>
                </a:stretch>
              </p:blipFill>
            </mc:Choice>
            <mc:Fallback>
              <p:blipFill>
                <a:blip r:embed="rId31"/>
                <a:stretch>
                  <a:fillRect/>
                </a:stretch>
              </p:blipFill>
            </mc:Fallback>
          </mc:AlternateContent>
          <p:spPr>
            <a:xfrm>
              <a:off x="4986869" y="4500563"/>
              <a:ext cx="1181100" cy="419100"/>
            </a:xfrm>
            <a:prstGeom prst="rect">
              <a:avLst/>
            </a:prstGeom>
          </p:spPr>
        </p:pic>
        <p:pic>
          <p:nvPicPr>
            <p:cNvPr id="41" name="Picture 40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2"/>
                <a:stretch>
                  <a:fillRect/>
                </a:stretch>
              </p:blipFill>
            </mc:Choice>
            <mc:Fallback>
              <p:blipFill>
                <a:blip r:embed="rId33"/>
                <a:stretch>
                  <a:fillRect/>
                </a:stretch>
              </p:blipFill>
            </mc:Fallback>
          </mc:AlternateContent>
          <p:spPr>
            <a:xfrm>
              <a:off x="1981200" y="4424363"/>
              <a:ext cx="609600" cy="457200"/>
            </a:xfrm>
            <a:prstGeom prst="rect">
              <a:avLst/>
            </a:prstGeom>
          </p:spPr>
        </p:pic>
        <p:pic>
          <p:nvPicPr>
            <p:cNvPr id="42" name="Picture 41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6"/>
                <a:stretch>
                  <a:fillRect/>
                </a:stretch>
              </p:blipFill>
            </mc:Choice>
            <mc:Fallback>
              <p:blipFill>
                <a:blip r:embed="rId27"/>
                <a:stretch>
                  <a:fillRect/>
                </a:stretch>
              </p:blipFill>
            </mc:Fallback>
          </mc:AlternateContent>
          <p:spPr>
            <a:xfrm>
              <a:off x="4993219" y="4919663"/>
              <a:ext cx="1231900" cy="469900"/>
            </a:xfrm>
            <a:prstGeom prst="rect">
              <a:avLst/>
            </a:prstGeom>
          </p:spPr>
        </p:pic>
        <p:pic>
          <p:nvPicPr>
            <p:cNvPr id="43" name="Picture 4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2"/>
                <a:stretch>
                  <a:fillRect/>
                </a:stretch>
              </p:blipFill>
            </mc:Choice>
            <mc:Fallback>
              <p:blipFill>
                <a:blip r:embed="rId33"/>
                <a:stretch>
                  <a:fillRect/>
                </a:stretch>
              </p:blipFill>
            </mc:Fallback>
          </mc:AlternateContent>
          <p:spPr>
            <a:xfrm>
              <a:off x="6385457" y="4462463"/>
              <a:ext cx="609600" cy="457200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3838639" y="4881563"/>
              <a:ext cx="5555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OR</a:t>
              </a:r>
              <a:endParaRPr lang="en-US" sz="2400" dirty="0"/>
            </a:p>
          </p:txBody>
        </p:sp>
        <p:pic>
          <p:nvPicPr>
            <p:cNvPr id="45" name="Picture 44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4"/>
                <a:stretch>
                  <a:fillRect/>
                </a:stretch>
              </p:blipFill>
            </mc:Choice>
            <mc:Fallback>
              <p:blipFill>
                <a:blip r:embed="rId35"/>
                <a:stretch>
                  <a:fillRect/>
                </a:stretch>
              </p:blipFill>
            </mc:Fallback>
          </mc:AlternateContent>
          <p:spPr>
            <a:xfrm>
              <a:off x="1495957" y="5943601"/>
              <a:ext cx="5499100" cy="4953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Terminology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604766" y="2159000"/>
            <a:ext cx="3357730" cy="2691928"/>
            <a:chOff x="1992479" y="1980540"/>
            <a:chExt cx="4114801" cy="2952806"/>
          </a:xfrm>
        </p:grpSpPr>
        <p:sp>
          <p:nvSpPr>
            <p:cNvPr id="6" name="Freeform 5"/>
            <p:cNvSpPr/>
            <p:nvPr/>
          </p:nvSpPr>
          <p:spPr>
            <a:xfrm>
              <a:off x="2749550" y="2070100"/>
              <a:ext cx="3168650" cy="2057400"/>
            </a:xfrm>
            <a:custGeom>
              <a:avLst/>
              <a:gdLst>
                <a:gd name="connsiteX0" fmla="*/ 1054100 w 3168650"/>
                <a:gd name="connsiteY0" fmla="*/ 2057400 h 2057400"/>
                <a:gd name="connsiteX1" fmla="*/ 3168650 w 3168650"/>
                <a:gd name="connsiteY1" fmla="*/ 1104900 h 2057400"/>
                <a:gd name="connsiteX2" fmla="*/ 3162300 w 3168650"/>
                <a:gd name="connsiteY2" fmla="*/ 0 h 2057400"/>
                <a:gd name="connsiteX3" fmla="*/ 234950 w 3168650"/>
                <a:gd name="connsiteY3" fmla="*/ 12700 h 2057400"/>
                <a:gd name="connsiteX4" fmla="*/ 6350 w 3168650"/>
                <a:gd name="connsiteY4" fmla="*/ 660400 h 2057400"/>
                <a:gd name="connsiteX5" fmla="*/ 0 w 3168650"/>
                <a:gd name="connsiteY5" fmla="*/ 1244600 h 2057400"/>
                <a:gd name="connsiteX6" fmla="*/ 1054100 w 3168650"/>
                <a:gd name="connsiteY6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68650" h="2057400">
                  <a:moveTo>
                    <a:pt x="1054100" y="2057400"/>
                  </a:moveTo>
                  <a:lnTo>
                    <a:pt x="3168650" y="1104900"/>
                  </a:lnTo>
                  <a:cubicBezTo>
                    <a:pt x="3166533" y="736600"/>
                    <a:pt x="3162300" y="0"/>
                    <a:pt x="3162300" y="0"/>
                  </a:cubicBezTo>
                  <a:lnTo>
                    <a:pt x="234950" y="12700"/>
                  </a:lnTo>
                  <a:lnTo>
                    <a:pt x="6350" y="660400"/>
                  </a:lnTo>
                  <a:cubicBezTo>
                    <a:pt x="4233" y="855133"/>
                    <a:pt x="0" y="1244600"/>
                    <a:pt x="0" y="1244600"/>
                  </a:cubicBezTo>
                  <a:lnTo>
                    <a:pt x="1054100" y="205740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992480" y="4930169"/>
              <a:ext cx="411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516871" y="3456148"/>
              <a:ext cx="2951218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1278474" y="3456546"/>
              <a:ext cx="29520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992481" y="3099783"/>
              <a:ext cx="4114799" cy="1830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1049615" y="2977437"/>
              <a:ext cx="2895598" cy="1009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31858" y="2796573"/>
              <a:ext cx="2779901" cy="21034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150718" y="2760259"/>
            <a:ext cx="393700" cy="4191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09570" y="1898122"/>
            <a:ext cx="5067300" cy="31115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7122582" y="2421467"/>
            <a:ext cx="678368" cy="772054"/>
            <a:chOff x="7122582" y="2421467"/>
            <a:chExt cx="678368" cy="772054"/>
          </a:xfrm>
        </p:grpSpPr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7503288" y="2462597"/>
              <a:ext cx="338792" cy="256532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0800000">
              <a:off x="7122582" y="2760259"/>
              <a:ext cx="421836" cy="1588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7329375" y="2976890"/>
              <a:ext cx="431674" cy="1588"/>
            </a:xfrm>
            <a:prstGeom prst="straightConnector1">
              <a:avLst/>
            </a:prstGeom>
            <a:ln w="50800">
              <a:solidFill>
                <a:schemeClr val="accent4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209570" y="3598333"/>
            <a:ext cx="4845030" cy="6942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09570" y="4292600"/>
            <a:ext cx="4845030" cy="96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of LP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0266" y="1574800"/>
            <a:ext cx="6324600" cy="48260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5503247" y="2599503"/>
            <a:ext cx="3357730" cy="2691928"/>
            <a:chOff x="5503247" y="2599503"/>
            <a:chExt cx="3357730" cy="2691928"/>
          </a:xfrm>
        </p:grpSpPr>
        <p:grpSp>
          <p:nvGrpSpPr>
            <p:cNvPr id="5" name="Group 4"/>
            <p:cNvGrpSpPr/>
            <p:nvPr/>
          </p:nvGrpSpPr>
          <p:grpSpPr>
            <a:xfrm>
              <a:off x="5503247" y="2599503"/>
              <a:ext cx="3357730" cy="2691928"/>
              <a:chOff x="1992479" y="1980540"/>
              <a:chExt cx="4114801" cy="295280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2749550" y="2070100"/>
                <a:ext cx="3168650" cy="2057400"/>
              </a:xfrm>
              <a:custGeom>
                <a:avLst/>
                <a:gdLst>
                  <a:gd name="connsiteX0" fmla="*/ 1054100 w 3168650"/>
                  <a:gd name="connsiteY0" fmla="*/ 2057400 h 2057400"/>
                  <a:gd name="connsiteX1" fmla="*/ 3168650 w 3168650"/>
                  <a:gd name="connsiteY1" fmla="*/ 1104900 h 2057400"/>
                  <a:gd name="connsiteX2" fmla="*/ 3162300 w 3168650"/>
                  <a:gd name="connsiteY2" fmla="*/ 0 h 2057400"/>
                  <a:gd name="connsiteX3" fmla="*/ 234950 w 3168650"/>
                  <a:gd name="connsiteY3" fmla="*/ 12700 h 2057400"/>
                  <a:gd name="connsiteX4" fmla="*/ 6350 w 3168650"/>
                  <a:gd name="connsiteY4" fmla="*/ 660400 h 2057400"/>
                  <a:gd name="connsiteX5" fmla="*/ 0 w 3168650"/>
                  <a:gd name="connsiteY5" fmla="*/ 1244600 h 2057400"/>
                  <a:gd name="connsiteX6" fmla="*/ 1054100 w 3168650"/>
                  <a:gd name="connsiteY6" fmla="*/ 2057400 h 205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68650" h="2057400">
                    <a:moveTo>
                      <a:pt x="1054100" y="2057400"/>
                    </a:moveTo>
                    <a:lnTo>
                      <a:pt x="3168650" y="1104900"/>
                    </a:lnTo>
                    <a:cubicBezTo>
                      <a:pt x="3166533" y="736600"/>
                      <a:pt x="3162300" y="0"/>
                      <a:pt x="3162300" y="0"/>
                    </a:cubicBezTo>
                    <a:lnTo>
                      <a:pt x="234950" y="12700"/>
                    </a:lnTo>
                    <a:lnTo>
                      <a:pt x="6350" y="660400"/>
                    </a:lnTo>
                    <a:cubicBezTo>
                      <a:pt x="4233" y="855133"/>
                      <a:pt x="0" y="1244600"/>
                      <a:pt x="0" y="1244600"/>
                    </a:cubicBezTo>
                    <a:lnTo>
                      <a:pt x="1054100" y="2057400"/>
                    </a:lnTo>
                    <a:close/>
                  </a:path>
                </a:pathLst>
              </a:cu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1992480" y="4930169"/>
                <a:ext cx="4114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516871" y="3456148"/>
                <a:ext cx="2951218" cy="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 flipH="1" flipV="1">
                <a:off x="1278474" y="3456546"/>
                <a:ext cx="29520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992481" y="3099783"/>
                <a:ext cx="4114799" cy="18303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 flipH="1" flipV="1">
                <a:off x="1049615" y="2977437"/>
                <a:ext cx="2895598" cy="10098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031858" y="2796573"/>
                <a:ext cx="2779901" cy="21034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2"/>
            <p:cNvSpPr/>
            <p:nvPr/>
          </p:nvSpPr>
          <p:spPr>
            <a:xfrm>
              <a:off x="6090245" y="3237607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090245" y="3790738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940934" y="4510216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40266" y="2697109"/>
            <a:ext cx="4351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Thm</a:t>
            </a:r>
            <a:r>
              <a:rPr lang="en-US" b="1" dirty="0" smtClean="0"/>
              <a:t>: </a:t>
            </a:r>
            <a:r>
              <a:rPr lang="en-US" dirty="0" smtClean="0"/>
              <a:t>Assume optimal solution finite. Then exists a vertex that is optimal.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790738"/>
            <a:ext cx="4563533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Proof sketch: </a:t>
            </a:r>
            <a:endParaRPr lang="en-US" b="1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Let </a:t>
            </a:r>
            <a:r>
              <a:rPr lang="en-US" i="1" dirty="0" err="1" smtClean="0"/>
              <a:t>x</a:t>
            </a:r>
            <a:r>
              <a:rPr lang="en-US" dirty="0" smtClean="0"/>
              <a:t> be an optimal solution that is finite. 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If </a:t>
            </a:r>
            <a:r>
              <a:rPr lang="en-US" i="1" dirty="0" err="1" smtClean="0"/>
              <a:t>x</a:t>
            </a:r>
            <a:r>
              <a:rPr lang="en-US" dirty="0" smtClean="0"/>
              <a:t> is not a vertex then consider </a:t>
            </a:r>
            <a:r>
              <a:rPr lang="en-US" i="1" dirty="0" err="1" smtClean="0"/>
              <a:t>y</a:t>
            </a:r>
            <a:r>
              <a:rPr lang="en-US" i="1" dirty="0" smtClean="0"/>
              <a:t> 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Since </a:t>
            </a:r>
            <a:r>
              <a:rPr lang="en-US" dirty="0" err="1" smtClean="0"/>
              <a:t>x</a:t>
            </a:r>
            <a:r>
              <a:rPr lang="en-US" dirty="0" smtClean="0"/>
              <a:t> is optimal </a:t>
            </a:r>
            <a:r>
              <a:rPr lang="en-US" dirty="0" err="1" smtClean="0"/>
              <a:t>c^T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= 0. 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As </a:t>
            </a:r>
            <a:r>
              <a:rPr lang="en-US" dirty="0" err="1" smtClean="0"/>
              <a:t>y</a:t>
            </a:r>
            <a:r>
              <a:rPr lang="en-US" dirty="0" smtClean="0"/>
              <a:t> is different from 0 either </a:t>
            </a:r>
            <a:r>
              <a:rPr lang="en-US" dirty="0" err="1" smtClean="0"/>
              <a:t>y</a:t>
            </a:r>
            <a:r>
              <a:rPr lang="en-US" dirty="0" smtClean="0"/>
              <a:t> or –</a:t>
            </a:r>
            <a:r>
              <a:rPr lang="en-US" dirty="0" err="1" smtClean="0"/>
              <a:t>y</a:t>
            </a:r>
            <a:r>
              <a:rPr lang="en-US" dirty="0" smtClean="0"/>
              <a:t> will decrease </a:t>
            </a:r>
            <a:r>
              <a:rPr lang="en-US" dirty="0" err="1" smtClean="0"/>
              <a:t>x</a:t>
            </a:r>
            <a:r>
              <a:rPr lang="en-US" dirty="0" smtClean="0"/>
              <a:t> in one component. Go along this direction until we hit a new constraint.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380851" y="3313391"/>
            <a:ext cx="490698" cy="860675"/>
            <a:chOff x="7380851" y="3313391"/>
            <a:chExt cx="490698" cy="860675"/>
          </a:xfrm>
        </p:grpSpPr>
        <p:sp>
          <p:nvSpPr>
            <p:cNvPr id="25" name="Oval 24"/>
            <p:cNvSpPr/>
            <p:nvPr/>
          </p:nvSpPr>
          <p:spPr>
            <a:xfrm>
              <a:off x="7803816" y="4097866"/>
              <a:ext cx="67733" cy="76200"/>
            </a:xfrm>
            <a:prstGeom prst="ellipse">
              <a:avLst/>
            </a:prstGeom>
            <a:solidFill>
              <a:srgbClr val="80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6200000" flipH="1">
              <a:off x="7305743" y="3388499"/>
              <a:ext cx="477348" cy="327131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644467" y="2722225"/>
            <a:ext cx="1434831" cy="1082302"/>
            <a:chOff x="6644467" y="2722225"/>
            <a:chExt cx="1434831" cy="1082302"/>
          </a:xfrm>
        </p:grpSpPr>
        <p:grpSp>
          <p:nvGrpSpPr>
            <p:cNvPr id="36" name="Group 35"/>
            <p:cNvGrpSpPr/>
            <p:nvPr/>
          </p:nvGrpSpPr>
          <p:grpSpPr>
            <a:xfrm>
              <a:off x="7008669" y="3091557"/>
              <a:ext cx="710480" cy="528304"/>
              <a:chOff x="7008669" y="3091557"/>
              <a:chExt cx="710480" cy="528304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rot="10800000" flipV="1">
                <a:off x="7008669" y="3343438"/>
                <a:ext cx="372182" cy="276423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7380851" y="3091557"/>
                <a:ext cx="338298" cy="258231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/>
            <p:nvPr/>
          </p:nvSpPr>
          <p:spPr>
            <a:xfrm>
              <a:off x="7663800" y="272222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  <a:r>
                <a:rPr lang="en-US" b="1" dirty="0" err="1" smtClean="0"/>
                <a:t>y</a:t>
              </a:r>
              <a:endParaRPr lang="en-US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644467" y="343519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  <a:r>
                <a:rPr lang="en-US" b="1" dirty="0" err="1" smtClean="0"/>
                <a:t>y</a:t>
              </a:r>
              <a:endParaRPr lang="en-US" b="1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440266" y="4510216"/>
            <a:ext cx="4419600" cy="6375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72533" y="5147733"/>
            <a:ext cx="4419600" cy="905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Simplex Algorithm (Dantzig’47)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4136"/>
            <a:ext cx="4902200" cy="17695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Start from some vertex</a:t>
            </a:r>
          </a:p>
          <a:p>
            <a:r>
              <a:rPr lang="en-US" sz="2400" dirty="0" smtClean="0"/>
              <a:t>Go to neighbor with better value</a:t>
            </a:r>
          </a:p>
          <a:p>
            <a:r>
              <a:rPr lang="en-US" sz="2400" dirty="0" smtClean="0"/>
              <a:t>If none exists return optimal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405466" y="1417638"/>
            <a:ext cx="5842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“one of the top 10 algorithms of the twentieth century”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503249" y="2878903"/>
            <a:ext cx="3357730" cy="2691928"/>
            <a:chOff x="5503247" y="2599503"/>
            <a:chExt cx="3357730" cy="2691928"/>
          </a:xfrm>
        </p:grpSpPr>
        <p:grpSp>
          <p:nvGrpSpPr>
            <p:cNvPr id="6" name="Group 4"/>
            <p:cNvGrpSpPr/>
            <p:nvPr/>
          </p:nvGrpSpPr>
          <p:grpSpPr>
            <a:xfrm>
              <a:off x="5503247" y="2599502"/>
              <a:ext cx="3357732" cy="2691927"/>
              <a:chOff x="1992479" y="1980540"/>
              <a:chExt cx="4114801" cy="2952806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2749550" y="2070100"/>
                <a:ext cx="3168650" cy="2057400"/>
              </a:xfrm>
              <a:custGeom>
                <a:avLst/>
                <a:gdLst>
                  <a:gd name="connsiteX0" fmla="*/ 1054100 w 3168650"/>
                  <a:gd name="connsiteY0" fmla="*/ 2057400 h 2057400"/>
                  <a:gd name="connsiteX1" fmla="*/ 3168650 w 3168650"/>
                  <a:gd name="connsiteY1" fmla="*/ 1104900 h 2057400"/>
                  <a:gd name="connsiteX2" fmla="*/ 3162300 w 3168650"/>
                  <a:gd name="connsiteY2" fmla="*/ 0 h 2057400"/>
                  <a:gd name="connsiteX3" fmla="*/ 234950 w 3168650"/>
                  <a:gd name="connsiteY3" fmla="*/ 12700 h 2057400"/>
                  <a:gd name="connsiteX4" fmla="*/ 6350 w 3168650"/>
                  <a:gd name="connsiteY4" fmla="*/ 660400 h 2057400"/>
                  <a:gd name="connsiteX5" fmla="*/ 0 w 3168650"/>
                  <a:gd name="connsiteY5" fmla="*/ 1244600 h 2057400"/>
                  <a:gd name="connsiteX6" fmla="*/ 1054100 w 3168650"/>
                  <a:gd name="connsiteY6" fmla="*/ 2057400 h 205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68650" h="2057400">
                    <a:moveTo>
                      <a:pt x="1054100" y="2057400"/>
                    </a:moveTo>
                    <a:lnTo>
                      <a:pt x="3168650" y="1104900"/>
                    </a:lnTo>
                    <a:cubicBezTo>
                      <a:pt x="3166533" y="736600"/>
                      <a:pt x="3162300" y="0"/>
                      <a:pt x="3162300" y="0"/>
                    </a:cubicBezTo>
                    <a:lnTo>
                      <a:pt x="234950" y="12700"/>
                    </a:lnTo>
                    <a:lnTo>
                      <a:pt x="6350" y="660400"/>
                    </a:lnTo>
                    <a:cubicBezTo>
                      <a:pt x="4233" y="855133"/>
                      <a:pt x="0" y="1244600"/>
                      <a:pt x="0" y="1244600"/>
                    </a:cubicBezTo>
                    <a:lnTo>
                      <a:pt x="1054100" y="2057400"/>
                    </a:lnTo>
                    <a:close/>
                  </a:path>
                </a:pathLst>
              </a:cu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1992480" y="4930169"/>
                <a:ext cx="4114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5400000" flipH="1" flipV="1">
                <a:off x="516871" y="3456148"/>
                <a:ext cx="2951218" cy="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 flipH="1" flipV="1">
                <a:off x="1278474" y="3456546"/>
                <a:ext cx="29520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1992481" y="3099783"/>
                <a:ext cx="4114799" cy="18303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 flipH="1" flipV="1">
                <a:off x="1049615" y="2977437"/>
                <a:ext cx="2895598" cy="10098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031858" y="2796573"/>
                <a:ext cx="2779901" cy="21034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Oval 6"/>
            <p:cNvSpPr/>
            <p:nvPr/>
          </p:nvSpPr>
          <p:spPr>
            <a:xfrm>
              <a:off x="6090245" y="3237607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090245" y="3790738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940934" y="4510216"/>
              <a:ext cx="67733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Arrow Connector 17"/>
          <p:cNvCxnSpPr>
            <a:stCxn id="7" idx="4"/>
            <a:endCxn id="8" idx="0"/>
          </p:cNvCxnSpPr>
          <p:nvPr/>
        </p:nvCxnSpPr>
        <p:spPr>
          <a:xfrm rot="5400000">
            <a:off x="5885649" y="3831672"/>
            <a:ext cx="476931" cy="158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6"/>
            <a:endCxn id="10" idx="0"/>
          </p:cNvCxnSpPr>
          <p:nvPr/>
        </p:nvCxnSpPr>
        <p:spPr>
          <a:xfrm>
            <a:off x="6157980" y="4108238"/>
            <a:ext cx="823208" cy="727941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6879686" y="3645358"/>
            <a:ext cx="507804" cy="158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Content Placeholder 2"/>
          <p:cNvSpPr txBox="1">
            <a:spLocks/>
          </p:cNvSpPr>
          <p:nvPr/>
        </p:nvSpPr>
        <p:spPr>
          <a:xfrm>
            <a:off x="457200" y="3919830"/>
            <a:ext cx="4902200" cy="330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Natural algorithm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efficient in practice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Unfortunately, exists examples where it  runs in exponential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Polynomial Time Algorithms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Ellipsoid Algorithm</a:t>
            </a:r>
          </a:p>
          <a:p>
            <a:pPr lvl="1"/>
            <a:r>
              <a:rPr lang="en-US" dirty="0" smtClean="0"/>
              <a:t>Khachiyan’79</a:t>
            </a:r>
          </a:p>
          <a:p>
            <a:pPr lvl="1"/>
            <a:r>
              <a:rPr lang="en-US" dirty="0" smtClean="0"/>
              <a:t>First polynomial </a:t>
            </a:r>
            <a:r>
              <a:rPr lang="en-US" dirty="0" err="1" smtClean="0"/>
              <a:t>algo</a:t>
            </a:r>
            <a:endParaRPr lang="en-US" dirty="0" smtClean="0"/>
          </a:p>
          <a:p>
            <a:pPr lvl="1"/>
            <a:r>
              <a:rPr lang="en-US" dirty="0" smtClean="0"/>
              <a:t>Bad in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192867"/>
          </a:xfrm>
        </p:spPr>
        <p:txBody>
          <a:bodyPr/>
          <a:lstStyle/>
          <a:p>
            <a:r>
              <a:rPr lang="en-US" dirty="0" smtClean="0"/>
              <a:t>Interior point</a:t>
            </a:r>
          </a:p>
          <a:p>
            <a:pPr lvl="1"/>
            <a:r>
              <a:rPr lang="en-US" dirty="0" smtClean="0"/>
              <a:t>First by Karmarkar’84</a:t>
            </a:r>
          </a:p>
          <a:p>
            <a:pPr lvl="1"/>
            <a:r>
              <a:rPr lang="en-US" dirty="0" smtClean="0"/>
              <a:t>A lot of development</a:t>
            </a:r>
          </a:p>
          <a:p>
            <a:pPr lvl="1"/>
            <a:r>
              <a:rPr lang="en-US" dirty="0" smtClean="0"/>
              <a:t>Better in practice</a:t>
            </a:r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126065" y="4465023"/>
            <a:ext cx="845985" cy="539716"/>
          </a:xfrm>
          <a:custGeom>
            <a:avLst/>
            <a:gdLst>
              <a:gd name="connsiteX0" fmla="*/ 1054100 w 3168650"/>
              <a:gd name="connsiteY0" fmla="*/ 2057400 h 2057400"/>
              <a:gd name="connsiteX1" fmla="*/ 3168650 w 3168650"/>
              <a:gd name="connsiteY1" fmla="*/ 1104900 h 2057400"/>
              <a:gd name="connsiteX2" fmla="*/ 3162300 w 3168650"/>
              <a:gd name="connsiteY2" fmla="*/ 0 h 2057400"/>
              <a:gd name="connsiteX3" fmla="*/ 234950 w 3168650"/>
              <a:gd name="connsiteY3" fmla="*/ 12700 h 2057400"/>
              <a:gd name="connsiteX4" fmla="*/ 6350 w 3168650"/>
              <a:gd name="connsiteY4" fmla="*/ 660400 h 2057400"/>
              <a:gd name="connsiteX5" fmla="*/ 0 w 3168650"/>
              <a:gd name="connsiteY5" fmla="*/ 1244600 h 2057400"/>
              <a:gd name="connsiteX6" fmla="*/ 1054100 w 3168650"/>
              <a:gd name="connsiteY6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8650" h="2057400">
                <a:moveTo>
                  <a:pt x="1054100" y="2057400"/>
                </a:moveTo>
                <a:lnTo>
                  <a:pt x="3168650" y="1104900"/>
                </a:lnTo>
                <a:cubicBezTo>
                  <a:pt x="3166533" y="736600"/>
                  <a:pt x="3162300" y="0"/>
                  <a:pt x="3162300" y="0"/>
                </a:cubicBezTo>
                <a:lnTo>
                  <a:pt x="234950" y="12700"/>
                </a:lnTo>
                <a:lnTo>
                  <a:pt x="6350" y="660400"/>
                </a:lnTo>
                <a:cubicBezTo>
                  <a:pt x="4233" y="855133"/>
                  <a:pt x="0" y="1244600"/>
                  <a:pt x="0" y="1244600"/>
                </a:cubicBezTo>
                <a:lnTo>
                  <a:pt x="1054100" y="20574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13714" y="4203632"/>
            <a:ext cx="2464485" cy="9271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1210735" y="4402666"/>
            <a:ext cx="1676400" cy="457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84402" y="46482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163734" y="4163745"/>
            <a:ext cx="1176184" cy="1060348"/>
          </a:xfrm>
          <a:custGeom>
            <a:avLst/>
            <a:gdLst>
              <a:gd name="connsiteX0" fmla="*/ 1054100 w 3168650"/>
              <a:gd name="connsiteY0" fmla="*/ 2057400 h 2057400"/>
              <a:gd name="connsiteX1" fmla="*/ 3168650 w 3168650"/>
              <a:gd name="connsiteY1" fmla="*/ 1104900 h 2057400"/>
              <a:gd name="connsiteX2" fmla="*/ 3162300 w 3168650"/>
              <a:gd name="connsiteY2" fmla="*/ 0 h 2057400"/>
              <a:gd name="connsiteX3" fmla="*/ 234950 w 3168650"/>
              <a:gd name="connsiteY3" fmla="*/ 12700 h 2057400"/>
              <a:gd name="connsiteX4" fmla="*/ 6350 w 3168650"/>
              <a:gd name="connsiteY4" fmla="*/ 660400 h 2057400"/>
              <a:gd name="connsiteX5" fmla="*/ 0 w 3168650"/>
              <a:gd name="connsiteY5" fmla="*/ 1244600 h 2057400"/>
              <a:gd name="connsiteX6" fmla="*/ 1054100 w 3168650"/>
              <a:gd name="connsiteY6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8650" h="2057400">
                <a:moveTo>
                  <a:pt x="1054100" y="2057400"/>
                </a:moveTo>
                <a:lnTo>
                  <a:pt x="3168650" y="1104900"/>
                </a:lnTo>
                <a:cubicBezTo>
                  <a:pt x="3166533" y="736600"/>
                  <a:pt x="3162300" y="0"/>
                  <a:pt x="3162300" y="0"/>
                </a:cubicBezTo>
                <a:lnTo>
                  <a:pt x="234950" y="12700"/>
                </a:lnTo>
                <a:lnTo>
                  <a:pt x="6350" y="660400"/>
                </a:lnTo>
                <a:cubicBezTo>
                  <a:pt x="4233" y="855133"/>
                  <a:pt x="0" y="1244600"/>
                  <a:pt x="0" y="1244600"/>
                </a:cubicBezTo>
                <a:lnTo>
                  <a:pt x="1054100" y="20574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629400" y="436596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781800" y="451836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773327" y="467923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6602304" y="4774056"/>
            <a:ext cx="54192" cy="206586"/>
            <a:chOff x="6925727" y="4670763"/>
            <a:chExt cx="54192" cy="206586"/>
          </a:xfrm>
        </p:grpSpPr>
        <p:sp>
          <p:nvSpPr>
            <p:cNvPr id="32" name="Oval 31"/>
            <p:cNvSpPr/>
            <p:nvPr/>
          </p:nvSpPr>
          <p:spPr>
            <a:xfrm>
              <a:off x="6934200" y="4670763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925727" y="483163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Oval 36"/>
          <p:cNvSpPr/>
          <p:nvPr/>
        </p:nvSpPr>
        <p:spPr>
          <a:xfrm>
            <a:off x="6525252" y="52240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stCxn id="27" idx="7"/>
            <a:endCxn id="28" idx="5"/>
          </p:cNvCxnSpPr>
          <p:nvPr/>
        </p:nvCxnSpPr>
        <p:spPr>
          <a:xfrm rot="16200000" flipH="1">
            <a:off x="6652259" y="4388822"/>
            <a:ext cx="184729" cy="152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8" idx="4"/>
            <a:endCxn id="30" idx="5"/>
          </p:cNvCxnSpPr>
          <p:nvPr/>
        </p:nvCxnSpPr>
        <p:spPr>
          <a:xfrm rot="16200000" flipH="1">
            <a:off x="6731419" y="4637322"/>
            <a:ext cx="154172" cy="76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0" idx="4"/>
            <a:endCxn id="32" idx="4"/>
          </p:cNvCxnSpPr>
          <p:nvPr/>
        </p:nvCxnSpPr>
        <p:spPr>
          <a:xfrm rot="5400000">
            <a:off x="6667499" y="4691087"/>
            <a:ext cx="94826" cy="162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2" idx="3"/>
            <a:endCxn id="33" idx="6"/>
          </p:cNvCxnSpPr>
          <p:nvPr/>
        </p:nvCxnSpPr>
        <p:spPr>
          <a:xfrm rot="16200000" flipH="1">
            <a:off x="6560396" y="4870155"/>
            <a:ext cx="144703" cy="30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3" idx="4"/>
            <a:endCxn id="26" idx="0"/>
          </p:cNvCxnSpPr>
          <p:nvPr/>
        </p:nvCxnSpPr>
        <p:spPr>
          <a:xfrm rot="5400000">
            <a:off x="6468362" y="5067290"/>
            <a:ext cx="243451" cy="70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328</Words>
  <Application>Microsoft Macintosh PowerPoint</Application>
  <PresentationFormat>On-screen Show (4:3)</PresentationFormat>
  <Paragraphs>48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Linear Programming</vt:lpstr>
      <vt:lpstr>Huge field with tons of applications</vt:lpstr>
      <vt:lpstr>This Course</vt:lpstr>
      <vt:lpstr>Linear Programming</vt:lpstr>
      <vt:lpstr>Notation and Standard Form</vt:lpstr>
      <vt:lpstr>Basic Terminology</vt:lpstr>
      <vt:lpstr>Geometry of LP</vt:lpstr>
      <vt:lpstr>Simplex Algorithm (Dantzig’47)</vt:lpstr>
      <vt:lpstr>Polynomial Time Algorithms</vt:lpstr>
      <vt:lpstr>Often interested in Integer solutions</vt:lpstr>
      <vt:lpstr>Framework for Approximation Algorithms</vt:lpstr>
      <vt:lpstr>Slide 12</vt:lpstr>
      <vt:lpstr>Slide 13</vt:lpstr>
    </vt:vector>
  </TitlesOfParts>
  <Company>IDSIA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Programming</dc:title>
  <dc:creator>Ola Svensson</dc:creator>
  <cp:lastModifiedBy>Ola Svensson</cp:lastModifiedBy>
  <cp:revision>35</cp:revision>
  <dcterms:created xsi:type="dcterms:W3CDTF">2010-10-25T12:00:02Z</dcterms:created>
  <dcterms:modified xsi:type="dcterms:W3CDTF">2010-10-25T12:00:31Z</dcterms:modified>
</cp:coreProperties>
</file>