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DBE7-EF95-5743-94EC-3017756AC9EA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BBE7-088B-8F41-83FE-E2ED4F95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BBE7-088B-8F41-83FE-E2ED4F9523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5646-A58B-4740-9F3D-B2B5CFBB25D4}" type="datetimeFigureOut">
              <a:rPr lang="en-US" smtClean="0"/>
              <a:pPr/>
              <a:t>9/21/10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2ED0-4ABB-CE42-AE5C-0053DBEA0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10" Type="http://schemas.openxmlformats.org/officeDocument/2006/relationships/image" Target="../media/image10.png"/><Relationship Id="rId5" Type="http://schemas.openxmlformats.org/officeDocument/2006/relationships/image" Target="../media/image5.pdf"/><Relationship Id="rId7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9.pdf"/><Relationship Id="rId3" Type="http://schemas.openxmlformats.org/officeDocument/2006/relationships/image" Target="../media/image3.pdf"/><Relationship Id="rId6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Ola Svensson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2-Approximation Algorithm (4/4)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Find MST as lower bound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Construct tour by running DFS on MST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3084" y="4648200"/>
            <a:ext cx="6862239" cy="1057449"/>
            <a:chOff x="656897" y="5592034"/>
            <a:chExt cx="6862239" cy="105744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56897" y="6126163"/>
              <a:ext cx="6533931" cy="1588"/>
            </a:xfrm>
            <a:prstGeom prst="straightConnector1">
              <a:avLst/>
            </a:prstGeom>
            <a:ln w="50800"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78644" y="62801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2562257" y="6131767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63310" y="5592034"/>
              <a:ext cx="57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OPT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4470" y="594308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27273" y="4659868"/>
            <a:ext cx="607558" cy="620398"/>
            <a:chOff x="2027273" y="4659868"/>
            <a:chExt cx="607558" cy="620398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269867" y="5187933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27273" y="4659868"/>
              <a:ext cx="60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MST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85633" y="4659868"/>
            <a:ext cx="3024567" cy="620398"/>
            <a:chOff x="2385633" y="4659868"/>
            <a:chExt cx="3024567" cy="620398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4813276" y="5187933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0682" y="4659868"/>
              <a:ext cx="83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2*MST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85633" y="5161057"/>
              <a:ext cx="2491167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40600" y="1558925"/>
            <a:ext cx="1803400" cy="6477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62925" y="2416175"/>
            <a:ext cx="927100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2400" dirty="0" smtClean="0"/>
              <a:t>Lower bound optimal value</a:t>
            </a:r>
          </a:p>
          <a:p>
            <a:pPr>
              <a:spcAft>
                <a:spcPts val="3000"/>
              </a:spcAft>
            </a:pPr>
            <a:r>
              <a:rPr lang="en-US" sz="2400" dirty="0" smtClean="0"/>
              <a:t>Constructing feasible solutions that is “close to” bound</a:t>
            </a:r>
          </a:p>
          <a:p>
            <a:pPr>
              <a:spcAft>
                <a:spcPts val="3000"/>
              </a:spcAft>
            </a:pPr>
            <a:r>
              <a:rPr lang="en-US" sz="2400" dirty="0" smtClean="0"/>
              <a:t>Verifying that analysis is tight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3084" y="4629919"/>
            <a:ext cx="6862239" cy="1075730"/>
            <a:chOff x="656897" y="5573753"/>
            <a:chExt cx="6862239" cy="107573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56897" y="6126163"/>
              <a:ext cx="6533931" cy="1588"/>
            </a:xfrm>
            <a:prstGeom prst="straightConnector1">
              <a:avLst/>
            </a:prstGeom>
            <a:ln w="50800"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78644" y="62801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2562257" y="6131767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63310" y="5573753"/>
              <a:ext cx="57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OPT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4470" y="594308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52216" y="4641693"/>
            <a:ext cx="2676442" cy="652414"/>
            <a:chOff x="2452216" y="4641693"/>
            <a:chExt cx="2676442" cy="652414"/>
          </a:xfrm>
        </p:grpSpPr>
        <p:sp>
          <p:nvSpPr>
            <p:cNvPr id="11" name="Rectangle 10"/>
            <p:cNvSpPr/>
            <p:nvPr/>
          </p:nvSpPr>
          <p:spPr>
            <a:xfrm>
              <a:off x="2637491" y="5167961"/>
              <a:ext cx="2491167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2545158" y="5201774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52216" y="4641693"/>
              <a:ext cx="36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lb</a:t>
              </a:r>
              <a:endParaRPr lang="en-US" b="1" dirty="0"/>
            </a:p>
          </p:txBody>
        </p:sp>
      </p:grp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61946" y="4622777"/>
            <a:ext cx="736600" cy="444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15025" y="5167961"/>
            <a:ext cx="2015221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037913" y="5181932"/>
            <a:ext cx="183872" cy="79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9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Goal: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Learn the techniques used by studying famous applications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Graduate </a:t>
            </a:r>
            <a:r>
              <a:rPr lang="en-US" smtClean="0"/>
              <a:t>Course </a:t>
            </a:r>
            <a:r>
              <a:rPr lang="en-US" smtClean="0"/>
              <a:t> FDD3390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6  Points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One Lecture a Week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Examination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Topics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65600" y="1600200"/>
            <a:ext cx="4978400" cy="4525963"/>
          </a:xfrm>
        </p:spPr>
        <p:txBody>
          <a:bodyPr/>
          <a:lstStyle/>
          <a:p>
            <a:r>
              <a:rPr lang="en-US" dirty="0" smtClean="0"/>
              <a:t>Ola Svensson</a:t>
            </a:r>
          </a:p>
          <a:p>
            <a:r>
              <a:rPr lang="en-US" dirty="0" smtClean="0"/>
              <a:t>Email: </a:t>
            </a:r>
            <a:r>
              <a:rPr lang="en-US" dirty="0" err="1" smtClean="0"/>
              <a:t>osven@kth.se</a:t>
            </a:r>
            <a:r>
              <a:rPr lang="en-US" dirty="0" smtClean="0"/>
              <a:t>	</a:t>
            </a:r>
          </a:p>
          <a:p>
            <a:r>
              <a:rPr lang="en-US" dirty="0" smtClean="0"/>
              <a:t>Room: 1444</a:t>
            </a:r>
          </a:p>
          <a:p>
            <a:r>
              <a:rPr lang="en-US" dirty="0" smtClean="0"/>
              <a:t>PhD on Approximation Algorithms</a:t>
            </a:r>
          </a:p>
          <a:p>
            <a:r>
              <a:rPr lang="en-US" dirty="0" smtClean="0"/>
              <a:t>Second year post-doc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1"/>
            <a:ext cx="3501943" cy="26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92899" y="5228896"/>
            <a:ext cx="6800825" cy="1200328"/>
          </a:xfrm>
          <a:prstGeom prst="rect">
            <a:avLst/>
          </a:prstGeom>
          <a:solidFill>
            <a:schemeClr val="accent6">
              <a:alpha val="35000"/>
            </a:schemeClr>
          </a:solidFill>
          <a:effectLst>
            <a:glow rad="101600">
              <a:schemeClr val="accent6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time responsible for a course: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you have a lot of influence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feedback during course welcome!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910389" cy="2227317"/>
          </a:xfrm>
        </p:spPr>
        <p:txBody>
          <a:bodyPr/>
          <a:lstStyle/>
          <a:p>
            <a:r>
              <a:rPr lang="en-US" dirty="0" smtClean="0"/>
              <a:t>Optimization problems</a:t>
            </a:r>
          </a:p>
          <a:p>
            <a:r>
              <a:rPr lang="en-US" dirty="0" smtClean="0"/>
              <a:t>Not tractable (NP-hard)</a:t>
            </a:r>
          </a:p>
          <a:p>
            <a:r>
              <a:rPr lang="en-US" dirty="0" smtClean="0"/>
              <a:t>Want to find good solution</a:t>
            </a:r>
          </a:p>
          <a:p>
            <a:endParaRPr lang="en-US" dirty="0"/>
          </a:p>
        </p:txBody>
      </p:sp>
      <p:pic>
        <p:nvPicPr>
          <p:cNvPr id="8" name="Content Placeholder 7" descr="sw_relief1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501" r="-5501"/>
          <a:stretch>
            <a:fillRect/>
          </a:stretch>
        </p:blipFill>
        <p:spPr>
          <a:xfrm>
            <a:off x="5412158" y="1600200"/>
            <a:ext cx="3361494" cy="3767146"/>
          </a:xfrm>
        </p:spPr>
      </p:pic>
      <p:grpSp>
        <p:nvGrpSpPr>
          <p:cNvPr id="27" name="Group 26"/>
          <p:cNvGrpSpPr/>
          <p:nvPr/>
        </p:nvGrpSpPr>
        <p:grpSpPr>
          <a:xfrm>
            <a:off x="656897" y="5552012"/>
            <a:ext cx="7499170" cy="1097471"/>
            <a:chOff x="656897" y="5552012"/>
            <a:chExt cx="7499170" cy="109747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56897" y="6126163"/>
              <a:ext cx="6533931" cy="1588"/>
            </a:xfrm>
            <a:prstGeom prst="straightConnector1">
              <a:avLst/>
            </a:prstGeom>
            <a:ln w="50800"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78644" y="6280151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1000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2413427" y="6131767"/>
              <a:ext cx="183872" cy="794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04279" y="5552012"/>
              <a:ext cx="140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Optimal Tour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4470" y="5943085"/>
              <a:ext cx="82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Length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41164" y="5563541"/>
            <a:ext cx="1317864" cy="1085942"/>
            <a:chOff x="5241164" y="5563541"/>
            <a:chExt cx="1317864" cy="1085942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5850312" y="6143296"/>
              <a:ext cx="183872" cy="7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41164" y="5563541"/>
              <a:ext cx="1317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Google Tour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15529" y="6280151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3000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7240" y="5563541"/>
            <a:ext cx="1102473" cy="1085942"/>
            <a:chOff x="3207240" y="5563541"/>
            <a:chExt cx="1102473" cy="1085942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3672919" y="6131767"/>
              <a:ext cx="183872" cy="794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207240" y="5563541"/>
              <a:ext cx="1102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Ola’s Tour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38930" y="6280151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1700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</a:t>
            </a:r>
            <a:r>
              <a:rPr lang="en-US" dirty="0" smtClean="0"/>
              <a:t>-Approximation Algorithm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polynomial time</a:t>
            </a:r>
            <a:r>
              <a:rPr lang="en-US" dirty="0" smtClean="0"/>
              <a:t> algorithm that</a:t>
            </a:r>
          </a:p>
          <a:p>
            <a:pPr lvl="1"/>
            <a:r>
              <a:rPr lang="en-US" dirty="0" smtClean="0"/>
              <a:t>returns a feasible solution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with value at most                   if minimization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with value at least                    if maximization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 smtClean="0"/>
              <a:t>any</a:t>
            </a:r>
            <a:r>
              <a:rPr lang="en-US" dirty="0" smtClean="0"/>
              <a:t> instance: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3084" y="5239174"/>
            <a:ext cx="6862239" cy="1075730"/>
            <a:chOff x="656897" y="5573753"/>
            <a:chExt cx="6862239" cy="107573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56897" y="6126163"/>
              <a:ext cx="6533931" cy="1588"/>
            </a:xfrm>
            <a:prstGeom prst="straightConnector1">
              <a:avLst/>
            </a:prstGeom>
            <a:ln w="50800"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78644" y="62801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2562257" y="6131767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63310" y="5573753"/>
              <a:ext cx="57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OPT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4470" y="594308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>
            <a:off x="5037119" y="5791187"/>
            <a:ext cx="183872" cy="79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33913" y="5219332"/>
            <a:ext cx="1130300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0621" y="5777216"/>
            <a:ext cx="1998037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971529" y="2716616"/>
            <a:ext cx="1384300" cy="5080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971924" y="3238500"/>
            <a:ext cx="1384300" cy="50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5400000">
            <a:off x="2201148" y="5786740"/>
            <a:ext cx="183872" cy="794"/>
          </a:xfrm>
          <a:prstGeom prst="line">
            <a:avLst/>
          </a:prstGeom>
          <a:ln w="38100">
            <a:solidFill>
              <a:srgbClr val="80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435197" y="5219332"/>
            <a:ext cx="1661503" cy="603603"/>
            <a:chOff x="1435197" y="5219332"/>
            <a:chExt cx="1661503" cy="603603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1435197" y="5219332"/>
              <a:ext cx="1384300" cy="5207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293481" y="5777216"/>
              <a:ext cx="803219" cy="4571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 to Analyze?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70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How can we compare our solution to the optimal that we cannot compute?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34831" y="5608506"/>
            <a:ext cx="5340492" cy="706398"/>
            <a:chOff x="2178644" y="5943085"/>
            <a:chExt cx="5340492" cy="706398"/>
          </a:xfrm>
        </p:grpSpPr>
        <p:sp>
          <p:nvSpPr>
            <p:cNvPr id="6" name="TextBox 5"/>
            <p:cNvSpPr txBox="1"/>
            <p:nvPr/>
          </p:nvSpPr>
          <p:spPr>
            <a:xfrm>
              <a:off x="2178644" y="62801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4470" y="594308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3084" y="4629919"/>
            <a:ext cx="6862239" cy="1075730"/>
            <a:chOff x="656897" y="5573753"/>
            <a:chExt cx="6862239" cy="107573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56897" y="6126163"/>
              <a:ext cx="6533931" cy="1588"/>
            </a:xfrm>
            <a:prstGeom prst="straightConnector1">
              <a:avLst/>
            </a:prstGeom>
            <a:ln w="50800"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78644" y="62801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2562257" y="6131767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63310" y="5573753"/>
              <a:ext cx="57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OPT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34470" y="594308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33913" y="4610077"/>
            <a:ext cx="1130300" cy="4572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5037913" y="5181932"/>
            <a:ext cx="183872" cy="79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45579" y="2951946"/>
            <a:ext cx="477666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smtClean="0"/>
              <a:t>lower bound optimal value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52216" y="4641693"/>
            <a:ext cx="2676442" cy="652414"/>
            <a:chOff x="2452216" y="4641693"/>
            <a:chExt cx="2676442" cy="652414"/>
          </a:xfrm>
        </p:grpSpPr>
        <p:sp>
          <p:nvSpPr>
            <p:cNvPr id="17" name="Rectangle 16"/>
            <p:cNvSpPr/>
            <p:nvPr/>
          </p:nvSpPr>
          <p:spPr>
            <a:xfrm>
              <a:off x="2637491" y="5167961"/>
              <a:ext cx="2491167" cy="45719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2545158" y="5201774"/>
              <a:ext cx="18387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452216" y="4641693"/>
              <a:ext cx="365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lb</a:t>
              </a:r>
              <a:endParaRPr lang="en-US" b="1" dirty="0"/>
            </a:p>
          </p:txBody>
        </p:sp>
      </p:grp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1946" y="4622777"/>
            <a:ext cx="736600" cy="4445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15025" y="5167961"/>
            <a:ext cx="2015221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TSP 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96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cities with distances between them</a:t>
            </a:r>
          </a:p>
          <a:p>
            <a:r>
              <a:rPr lang="en-US" sz="2400" dirty="0" smtClean="0"/>
              <a:t>Find the shortest tour that visits each city at least once </a:t>
            </a:r>
            <a:endParaRPr lang="en-US" sz="2400" dirty="0"/>
          </a:p>
        </p:txBody>
      </p:sp>
      <p:pic>
        <p:nvPicPr>
          <p:cNvPr id="4" name="Content Placeholder 7" descr="sw_relief1.gif"/>
          <p:cNvPicPr>
            <a:picLocks noChangeAspect="1"/>
          </p:cNvPicPr>
          <p:nvPr/>
        </p:nvPicPr>
        <p:blipFill>
          <a:blip r:embed="rId2"/>
          <a:srcRect l="-5501" r="-5501"/>
          <a:stretch>
            <a:fillRect/>
          </a:stretch>
        </p:blipFill>
        <p:spPr>
          <a:xfrm>
            <a:off x="3021050" y="2760975"/>
            <a:ext cx="3361494" cy="3767146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533400" y="3135868"/>
            <a:ext cx="2044708" cy="2505964"/>
            <a:chOff x="533400" y="3135868"/>
            <a:chExt cx="2044708" cy="2505964"/>
          </a:xfrm>
        </p:grpSpPr>
        <p:sp>
          <p:nvSpPr>
            <p:cNvPr id="9" name="Oval 8"/>
            <p:cNvSpPr/>
            <p:nvPr/>
          </p:nvSpPr>
          <p:spPr>
            <a:xfrm>
              <a:off x="825508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828800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3400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133600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71600" y="51816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/>
            </a:p>
          </p:txBody>
        </p:sp>
        <p:cxnSp>
          <p:nvCxnSpPr>
            <p:cNvPr id="16" name="Straight Connector 15"/>
            <p:cNvCxnSpPr>
              <a:stCxn id="9" idx="6"/>
              <a:endCxn id="11" idx="2"/>
            </p:cNvCxnSpPr>
            <p:nvPr/>
          </p:nvCxnSpPr>
          <p:spPr>
            <a:xfrm>
              <a:off x="1270016" y="3735316"/>
              <a:ext cx="558784" cy="158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7"/>
              <a:endCxn id="11" idx="3"/>
            </p:cNvCxnSpPr>
            <p:nvPr/>
          </p:nvCxnSpPr>
          <p:spPr>
            <a:xfrm rot="5400000" flipH="1" flipV="1">
              <a:off x="1031155" y="3779689"/>
              <a:ext cx="744398" cy="9810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9" idx="4"/>
            </p:cNvCxnSpPr>
            <p:nvPr/>
          </p:nvCxnSpPr>
          <p:spPr>
            <a:xfrm rot="5400000" flipH="1" flipV="1">
              <a:off x="596908" y="4124178"/>
              <a:ext cx="609600" cy="29210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6"/>
              <a:endCxn id="13" idx="2"/>
            </p:cNvCxnSpPr>
            <p:nvPr/>
          </p:nvCxnSpPr>
          <p:spPr>
            <a:xfrm>
              <a:off x="977908" y="4805148"/>
              <a:ext cx="1155692" cy="158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5"/>
              <a:endCxn id="14" idx="1"/>
            </p:cNvCxnSpPr>
            <p:nvPr/>
          </p:nvCxnSpPr>
          <p:spPr>
            <a:xfrm rot="16200000" flipH="1">
              <a:off x="1034187" y="4846489"/>
              <a:ext cx="281134" cy="5238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14" idx="7"/>
            </p:cNvCxnSpPr>
            <p:nvPr/>
          </p:nvCxnSpPr>
          <p:spPr>
            <a:xfrm rot="5400000">
              <a:off x="1834287" y="4884589"/>
              <a:ext cx="281134" cy="4476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4"/>
              <a:endCxn id="13" idx="0"/>
            </p:cNvCxnSpPr>
            <p:nvPr/>
          </p:nvCxnSpPr>
          <p:spPr>
            <a:xfrm rot="16200000" flipH="1">
              <a:off x="1898654" y="4117832"/>
              <a:ext cx="609600" cy="30480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" idx="5"/>
              <a:endCxn id="13" idx="1"/>
            </p:cNvCxnSpPr>
            <p:nvPr/>
          </p:nvCxnSpPr>
          <p:spPr>
            <a:xfrm rot="16200000" flipH="1">
              <a:off x="1329609" y="3773343"/>
              <a:ext cx="744398" cy="99377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" idx="5"/>
              <a:endCxn id="14" idx="0"/>
            </p:cNvCxnSpPr>
            <p:nvPr/>
          </p:nvCxnSpPr>
          <p:spPr>
            <a:xfrm rot="16200000" flipH="1">
              <a:off x="757603" y="4345348"/>
              <a:ext cx="1283567" cy="388935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3"/>
              <a:endCxn id="14" idx="0"/>
            </p:cNvCxnSpPr>
            <p:nvPr/>
          </p:nvCxnSpPr>
          <p:spPr>
            <a:xfrm rot="5400000">
              <a:off x="1102093" y="4389795"/>
              <a:ext cx="1283567" cy="300043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204918" y="3135868"/>
              <a:ext cx="737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d(1,2)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57600" y="3505200"/>
            <a:ext cx="4929205" cy="2136632"/>
            <a:chOff x="3657600" y="3505200"/>
            <a:chExt cx="4929205" cy="2136632"/>
          </a:xfrm>
        </p:grpSpPr>
        <p:sp>
          <p:nvSpPr>
            <p:cNvPr id="46" name="Oval 45"/>
            <p:cNvSpPr/>
            <p:nvPr/>
          </p:nvSpPr>
          <p:spPr>
            <a:xfrm>
              <a:off x="6834205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837497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542097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142297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7380297" y="51816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/>
            </a:p>
          </p:txBody>
        </p:sp>
        <p:cxnSp>
          <p:nvCxnSpPr>
            <p:cNvPr id="51" name="Straight Connector 50"/>
            <p:cNvCxnSpPr>
              <a:stCxn id="46" idx="6"/>
              <a:endCxn id="47" idx="2"/>
            </p:cNvCxnSpPr>
            <p:nvPr/>
          </p:nvCxnSpPr>
          <p:spPr>
            <a:xfrm>
              <a:off x="7278713" y="3735316"/>
              <a:ext cx="558784" cy="158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8" idx="7"/>
              <a:endCxn id="47" idx="3"/>
            </p:cNvCxnSpPr>
            <p:nvPr/>
          </p:nvCxnSpPr>
          <p:spPr>
            <a:xfrm rot="5400000" flipH="1" flipV="1">
              <a:off x="7039852" y="3779689"/>
              <a:ext cx="744398" cy="9810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0"/>
              <a:endCxn id="46" idx="4"/>
            </p:cNvCxnSpPr>
            <p:nvPr/>
          </p:nvCxnSpPr>
          <p:spPr>
            <a:xfrm rot="5400000" flipH="1" flipV="1">
              <a:off x="6605605" y="4124178"/>
              <a:ext cx="609600" cy="29210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6"/>
              <a:endCxn id="49" idx="2"/>
            </p:cNvCxnSpPr>
            <p:nvPr/>
          </p:nvCxnSpPr>
          <p:spPr>
            <a:xfrm>
              <a:off x="6986605" y="4805148"/>
              <a:ext cx="1155692" cy="158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5"/>
              <a:endCxn id="50" idx="1"/>
            </p:cNvCxnSpPr>
            <p:nvPr/>
          </p:nvCxnSpPr>
          <p:spPr>
            <a:xfrm rot="16200000" flipH="1">
              <a:off x="7042884" y="4846489"/>
              <a:ext cx="281134" cy="523886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0" idx="7"/>
            </p:cNvCxnSpPr>
            <p:nvPr/>
          </p:nvCxnSpPr>
          <p:spPr>
            <a:xfrm rot="5400000">
              <a:off x="7842984" y="4884589"/>
              <a:ext cx="281134" cy="447686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4"/>
              <a:endCxn id="49" idx="0"/>
            </p:cNvCxnSpPr>
            <p:nvPr/>
          </p:nvCxnSpPr>
          <p:spPr>
            <a:xfrm rot="16200000" flipH="1">
              <a:off x="7907351" y="4117832"/>
              <a:ext cx="609600" cy="30480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5"/>
              <a:endCxn id="49" idx="1"/>
            </p:cNvCxnSpPr>
            <p:nvPr/>
          </p:nvCxnSpPr>
          <p:spPr>
            <a:xfrm rot="16200000" flipH="1">
              <a:off x="7338306" y="3773343"/>
              <a:ext cx="744398" cy="99377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6" idx="5"/>
              <a:endCxn id="50" idx="0"/>
            </p:cNvCxnSpPr>
            <p:nvPr/>
          </p:nvCxnSpPr>
          <p:spPr>
            <a:xfrm rot="16200000" flipH="1">
              <a:off x="6766300" y="4345348"/>
              <a:ext cx="1283567" cy="388935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7" idx="3"/>
              <a:endCxn id="50" idx="0"/>
            </p:cNvCxnSpPr>
            <p:nvPr/>
          </p:nvCxnSpPr>
          <p:spPr>
            <a:xfrm rot="5400000">
              <a:off x="7110790" y="4389795"/>
              <a:ext cx="1283567" cy="300043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949708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4953000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3657600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257800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4495800" y="51816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/>
            </a:p>
          </p:txBody>
        </p:sp>
        <p:cxnSp>
          <p:nvCxnSpPr>
            <p:cNvPr id="66" name="Straight Connector 65"/>
            <p:cNvCxnSpPr>
              <a:stCxn id="61" idx="6"/>
              <a:endCxn id="62" idx="2"/>
            </p:cNvCxnSpPr>
            <p:nvPr/>
          </p:nvCxnSpPr>
          <p:spPr>
            <a:xfrm>
              <a:off x="4394216" y="3735316"/>
              <a:ext cx="558784" cy="158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7"/>
              <a:endCxn id="62" idx="3"/>
            </p:cNvCxnSpPr>
            <p:nvPr/>
          </p:nvCxnSpPr>
          <p:spPr>
            <a:xfrm rot="5400000" flipH="1" flipV="1">
              <a:off x="4155355" y="3779689"/>
              <a:ext cx="744398" cy="9810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3" idx="0"/>
              <a:endCxn id="61" idx="4"/>
            </p:cNvCxnSpPr>
            <p:nvPr/>
          </p:nvCxnSpPr>
          <p:spPr>
            <a:xfrm rot="5400000" flipH="1" flipV="1">
              <a:off x="3721108" y="4124178"/>
              <a:ext cx="609600" cy="292108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3" idx="6"/>
              <a:endCxn id="64" idx="2"/>
            </p:cNvCxnSpPr>
            <p:nvPr/>
          </p:nvCxnSpPr>
          <p:spPr>
            <a:xfrm>
              <a:off x="4102108" y="4805148"/>
              <a:ext cx="1155692" cy="1588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3" idx="5"/>
              <a:endCxn id="65" idx="1"/>
            </p:cNvCxnSpPr>
            <p:nvPr/>
          </p:nvCxnSpPr>
          <p:spPr>
            <a:xfrm rot="16200000" flipH="1">
              <a:off x="4158387" y="4846489"/>
              <a:ext cx="281134" cy="5238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4" idx="3"/>
              <a:endCxn id="65" idx="7"/>
            </p:cNvCxnSpPr>
            <p:nvPr/>
          </p:nvCxnSpPr>
          <p:spPr>
            <a:xfrm rot="5400000">
              <a:off x="4958487" y="4884589"/>
              <a:ext cx="281134" cy="4476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2" idx="4"/>
              <a:endCxn id="64" idx="0"/>
            </p:cNvCxnSpPr>
            <p:nvPr/>
          </p:nvCxnSpPr>
          <p:spPr>
            <a:xfrm rot="16200000" flipH="1">
              <a:off x="5022854" y="4117832"/>
              <a:ext cx="609600" cy="304800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1" idx="5"/>
              <a:endCxn id="64" idx="1"/>
            </p:cNvCxnSpPr>
            <p:nvPr/>
          </p:nvCxnSpPr>
          <p:spPr>
            <a:xfrm rot="16200000" flipH="1">
              <a:off x="4453809" y="3773343"/>
              <a:ext cx="744398" cy="99377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1" idx="5"/>
              <a:endCxn id="65" idx="0"/>
            </p:cNvCxnSpPr>
            <p:nvPr/>
          </p:nvCxnSpPr>
          <p:spPr>
            <a:xfrm rot="16200000" flipH="1">
              <a:off x="3881803" y="4345348"/>
              <a:ext cx="1283567" cy="388935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2" idx="3"/>
              <a:endCxn id="65" idx="0"/>
            </p:cNvCxnSpPr>
            <p:nvPr/>
          </p:nvCxnSpPr>
          <p:spPr>
            <a:xfrm rot="5400000">
              <a:off x="4226293" y="4389795"/>
              <a:ext cx="1283567" cy="300043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57" y="3962400"/>
            <a:ext cx="8229600" cy="4525963"/>
          </a:xfrm>
        </p:spPr>
        <p:txBody>
          <a:bodyPr/>
          <a:lstStyle/>
          <a:p>
            <a:r>
              <a:rPr lang="en-US" dirty="0" smtClean="0"/>
              <a:t>Removing one edge gives a spanning tree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Kruskal’s</a:t>
            </a:r>
            <a:r>
              <a:rPr lang="en-US" dirty="0" smtClean="0"/>
              <a:t> algorithm runs in time O(n</a:t>
            </a:r>
            <a:r>
              <a:rPr lang="en-US" baseline="30000" dirty="0" smtClean="0"/>
              <a:t>2</a:t>
            </a:r>
            <a:r>
              <a:rPr lang="en-US" dirty="0" smtClean="0"/>
              <a:t>log 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707360" y="1600272"/>
            <a:ext cx="4929205" cy="2136632"/>
            <a:chOff x="3657600" y="3505200"/>
            <a:chExt cx="4929205" cy="2136632"/>
          </a:xfrm>
        </p:grpSpPr>
        <p:sp>
          <p:nvSpPr>
            <p:cNvPr id="36" name="Oval 35"/>
            <p:cNvSpPr/>
            <p:nvPr/>
          </p:nvSpPr>
          <p:spPr>
            <a:xfrm>
              <a:off x="6834205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837497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542097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142297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380297" y="51816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/>
            </a:p>
          </p:txBody>
        </p:sp>
        <p:cxnSp>
          <p:nvCxnSpPr>
            <p:cNvPr id="41" name="Straight Connector 40"/>
            <p:cNvCxnSpPr>
              <a:stCxn id="36" idx="6"/>
              <a:endCxn id="37" idx="2"/>
            </p:cNvCxnSpPr>
            <p:nvPr/>
          </p:nvCxnSpPr>
          <p:spPr>
            <a:xfrm>
              <a:off x="7278713" y="3735316"/>
              <a:ext cx="558784" cy="158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8" idx="7"/>
              <a:endCxn id="37" idx="3"/>
            </p:cNvCxnSpPr>
            <p:nvPr/>
          </p:nvCxnSpPr>
          <p:spPr>
            <a:xfrm rot="5400000" flipH="1" flipV="1">
              <a:off x="7039852" y="3779689"/>
              <a:ext cx="744398" cy="9810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8" idx="0"/>
              <a:endCxn id="36" idx="4"/>
            </p:cNvCxnSpPr>
            <p:nvPr/>
          </p:nvCxnSpPr>
          <p:spPr>
            <a:xfrm rot="5400000" flipH="1" flipV="1">
              <a:off x="6605605" y="4124178"/>
              <a:ext cx="609600" cy="29210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8" idx="6"/>
              <a:endCxn id="39" idx="2"/>
            </p:cNvCxnSpPr>
            <p:nvPr/>
          </p:nvCxnSpPr>
          <p:spPr>
            <a:xfrm>
              <a:off x="6986605" y="4805148"/>
              <a:ext cx="1155692" cy="158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8" idx="5"/>
              <a:endCxn id="40" idx="1"/>
            </p:cNvCxnSpPr>
            <p:nvPr/>
          </p:nvCxnSpPr>
          <p:spPr>
            <a:xfrm rot="16200000" flipH="1">
              <a:off x="7042884" y="4846489"/>
              <a:ext cx="281134" cy="523886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9" idx="3"/>
              <a:endCxn id="40" idx="7"/>
            </p:cNvCxnSpPr>
            <p:nvPr/>
          </p:nvCxnSpPr>
          <p:spPr>
            <a:xfrm rot="5400000">
              <a:off x="7842984" y="4884589"/>
              <a:ext cx="281134" cy="447686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7" idx="4"/>
              <a:endCxn id="39" idx="0"/>
            </p:cNvCxnSpPr>
            <p:nvPr/>
          </p:nvCxnSpPr>
          <p:spPr>
            <a:xfrm rot="16200000" flipH="1">
              <a:off x="7907351" y="4117832"/>
              <a:ext cx="609600" cy="30480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5"/>
              <a:endCxn id="39" idx="1"/>
            </p:cNvCxnSpPr>
            <p:nvPr/>
          </p:nvCxnSpPr>
          <p:spPr>
            <a:xfrm rot="16200000" flipH="1">
              <a:off x="7338306" y="3773343"/>
              <a:ext cx="744398" cy="99377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5"/>
              <a:endCxn id="40" idx="0"/>
            </p:cNvCxnSpPr>
            <p:nvPr/>
          </p:nvCxnSpPr>
          <p:spPr>
            <a:xfrm rot="16200000" flipH="1">
              <a:off x="6766300" y="4345348"/>
              <a:ext cx="1283567" cy="388935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3"/>
              <a:endCxn id="40" idx="0"/>
            </p:cNvCxnSpPr>
            <p:nvPr/>
          </p:nvCxnSpPr>
          <p:spPr>
            <a:xfrm rot="5400000">
              <a:off x="7110790" y="4389795"/>
              <a:ext cx="1283567" cy="300043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949708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953000" y="35052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657600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257800" y="4575032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495800" y="5181600"/>
              <a:ext cx="444508" cy="4602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/>
            </a:p>
          </p:txBody>
        </p:sp>
        <p:cxnSp>
          <p:nvCxnSpPr>
            <p:cNvPr id="56" name="Straight Connector 55"/>
            <p:cNvCxnSpPr>
              <a:stCxn id="51" idx="6"/>
              <a:endCxn id="52" idx="2"/>
            </p:cNvCxnSpPr>
            <p:nvPr/>
          </p:nvCxnSpPr>
          <p:spPr>
            <a:xfrm>
              <a:off x="4394216" y="3735316"/>
              <a:ext cx="558784" cy="158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7"/>
              <a:endCxn id="52" idx="3"/>
            </p:cNvCxnSpPr>
            <p:nvPr/>
          </p:nvCxnSpPr>
          <p:spPr>
            <a:xfrm rot="5400000" flipH="1" flipV="1">
              <a:off x="4155355" y="3779689"/>
              <a:ext cx="744398" cy="9810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3" idx="0"/>
              <a:endCxn id="51" idx="4"/>
            </p:cNvCxnSpPr>
            <p:nvPr/>
          </p:nvCxnSpPr>
          <p:spPr>
            <a:xfrm rot="5400000" flipH="1" flipV="1">
              <a:off x="3721108" y="4124178"/>
              <a:ext cx="609600" cy="292108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6"/>
              <a:endCxn id="54" idx="2"/>
            </p:cNvCxnSpPr>
            <p:nvPr/>
          </p:nvCxnSpPr>
          <p:spPr>
            <a:xfrm>
              <a:off x="4102108" y="4805148"/>
              <a:ext cx="1155692" cy="1588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3" idx="5"/>
              <a:endCxn id="55" idx="1"/>
            </p:cNvCxnSpPr>
            <p:nvPr/>
          </p:nvCxnSpPr>
          <p:spPr>
            <a:xfrm rot="16200000" flipH="1">
              <a:off x="4158387" y="4846489"/>
              <a:ext cx="281134" cy="5238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4" idx="3"/>
              <a:endCxn id="55" idx="7"/>
            </p:cNvCxnSpPr>
            <p:nvPr/>
          </p:nvCxnSpPr>
          <p:spPr>
            <a:xfrm rot="5400000">
              <a:off x="4958487" y="4884589"/>
              <a:ext cx="281134" cy="447686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2" idx="4"/>
              <a:endCxn id="54" idx="0"/>
            </p:cNvCxnSpPr>
            <p:nvPr/>
          </p:nvCxnSpPr>
          <p:spPr>
            <a:xfrm rot="16200000" flipH="1">
              <a:off x="5022854" y="4117832"/>
              <a:ext cx="609600" cy="304800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1" idx="5"/>
              <a:endCxn id="54" idx="1"/>
            </p:cNvCxnSpPr>
            <p:nvPr/>
          </p:nvCxnSpPr>
          <p:spPr>
            <a:xfrm rot="16200000" flipH="1">
              <a:off x="4453809" y="3773343"/>
              <a:ext cx="744398" cy="993778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1" idx="5"/>
              <a:endCxn id="55" idx="0"/>
            </p:cNvCxnSpPr>
            <p:nvPr/>
          </p:nvCxnSpPr>
          <p:spPr>
            <a:xfrm rot="16200000" flipH="1">
              <a:off x="3881803" y="4345348"/>
              <a:ext cx="1283567" cy="388935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2" idx="3"/>
              <a:endCxn id="55" idx="0"/>
            </p:cNvCxnSpPr>
            <p:nvPr/>
          </p:nvCxnSpPr>
          <p:spPr>
            <a:xfrm rot="5400000">
              <a:off x="4226293" y="4389795"/>
              <a:ext cx="1283567" cy="300043"/>
            </a:xfrm>
            <a:prstGeom prst="line">
              <a:avLst/>
            </a:prstGeom>
            <a:ln w="254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72657" y="4800600"/>
            <a:ext cx="2552700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tour from MST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1"/>
            <a:ext cx="8229600" cy="4525963"/>
          </a:xfrm>
        </p:spPr>
        <p:txBody>
          <a:bodyPr/>
          <a:lstStyle/>
          <a:p>
            <a:r>
              <a:rPr lang="en-US" dirty="0" smtClean="0"/>
              <a:t>Run DFS on MST</a:t>
            </a:r>
          </a:p>
          <a:p>
            <a:pPr lvl="1"/>
            <a:r>
              <a:rPr lang="en-US" dirty="0" smtClean="0"/>
              <a:t>Each vertex is visited at least once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Each edge traversed at most twice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Value of tour at most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316233" y="1547736"/>
            <a:ext cx="545117" cy="460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5542075" y="2238083"/>
            <a:ext cx="545117" cy="460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128652" y="2238083"/>
            <a:ext cx="545117" cy="460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6087192" y="3273569"/>
            <a:ext cx="545117" cy="460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105400" y="3273568"/>
            <a:ext cx="545117" cy="460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</a:t>
            </a:r>
            <a:endParaRPr lang="en-US" sz="2000" dirty="0"/>
          </a:p>
        </p:txBody>
      </p:sp>
      <p:cxnSp>
        <p:nvCxnSpPr>
          <p:cNvPr id="10" name="Straight Connector 9"/>
          <p:cNvCxnSpPr>
            <a:stCxn id="5" idx="6"/>
            <a:endCxn id="6" idx="1"/>
          </p:cNvCxnSpPr>
          <p:nvPr/>
        </p:nvCxnSpPr>
        <p:spPr>
          <a:xfrm>
            <a:off x="4861350" y="1777852"/>
            <a:ext cx="760556" cy="52763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7"/>
            <a:endCxn id="5" idx="2"/>
          </p:cNvCxnSpPr>
          <p:nvPr/>
        </p:nvCxnSpPr>
        <p:spPr>
          <a:xfrm rot="5400000" flipH="1" flipV="1">
            <a:off x="3691270" y="1680520"/>
            <a:ext cx="527630" cy="72229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8" idx="0"/>
          </p:cNvCxnSpPr>
          <p:nvPr/>
        </p:nvCxnSpPr>
        <p:spPr>
          <a:xfrm rot="16200000" flipH="1">
            <a:off x="5862230" y="2776047"/>
            <a:ext cx="642653" cy="35239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9" idx="0"/>
          </p:cNvCxnSpPr>
          <p:nvPr/>
        </p:nvCxnSpPr>
        <p:spPr>
          <a:xfrm rot="5400000">
            <a:off x="5178607" y="2830269"/>
            <a:ext cx="642652" cy="243947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5" idx="1"/>
            <a:endCxn id="7" idx="0"/>
          </p:cNvCxnSpPr>
          <p:nvPr/>
        </p:nvCxnSpPr>
        <p:spPr>
          <a:xfrm rot="16200000" flipH="1" flipV="1">
            <a:off x="3587164" y="1429182"/>
            <a:ext cx="622948" cy="994853"/>
          </a:xfrm>
          <a:prstGeom prst="curvedConnector3">
            <a:avLst>
              <a:gd name="adj1" fmla="val 14348"/>
            </a:avLst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stCxn id="7" idx="6"/>
            <a:endCxn id="5" idx="3"/>
          </p:cNvCxnSpPr>
          <p:nvPr/>
        </p:nvCxnSpPr>
        <p:spPr>
          <a:xfrm flipV="1">
            <a:off x="3673769" y="1940569"/>
            <a:ext cx="722295" cy="527630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5" idx="5"/>
            <a:endCxn id="6" idx="2"/>
          </p:cNvCxnSpPr>
          <p:nvPr/>
        </p:nvCxnSpPr>
        <p:spPr>
          <a:xfrm rot="16200000" flipH="1">
            <a:off x="4897982" y="1824106"/>
            <a:ext cx="527630" cy="760556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>
            <a:stCxn id="6" idx="2"/>
            <a:endCxn id="9" idx="1"/>
          </p:cNvCxnSpPr>
          <p:nvPr/>
        </p:nvCxnSpPr>
        <p:spPr>
          <a:xfrm rot="10800000" flipV="1">
            <a:off x="5185231" y="2468199"/>
            <a:ext cx="356844" cy="872768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9" idx="6"/>
            <a:endCxn id="6" idx="4"/>
          </p:cNvCxnSpPr>
          <p:nvPr/>
        </p:nvCxnSpPr>
        <p:spPr>
          <a:xfrm flipV="1">
            <a:off x="5650517" y="2698315"/>
            <a:ext cx="164117" cy="805369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>
            <a:stCxn id="8" idx="7"/>
            <a:endCxn id="6" idx="6"/>
          </p:cNvCxnSpPr>
          <p:nvPr/>
        </p:nvCxnSpPr>
        <p:spPr>
          <a:xfrm rot="16200000" flipV="1">
            <a:off x="5883451" y="2671941"/>
            <a:ext cx="872769" cy="465286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6" idx="5"/>
            <a:endCxn id="8" idx="1"/>
          </p:cNvCxnSpPr>
          <p:nvPr/>
        </p:nvCxnSpPr>
        <p:spPr>
          <a:xfrm rot="16200000" flipH="1">
            <a:off x="5732166" y="2906111"/>
            <a:ext cx="710052" cy="15966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6" idx="0"/>
            <a:endCxn id="5" idx="6"/>
          </p:cNvCxnSpPr>
          <p:nvPr/>
        </p:nvCxnSpPr>
        <p:spPr>
          <a:xfrm rot="16200000" flipV="1">
            <a:off x="5107877" y="1531326"/>
            <a:ext cx="460231" cy="953284"/>
          </a:xfrm>
          <a:prstGeom prst="curvedConnector2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Picture 1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1592" y="5676900"/>
            <a:ext cx="1625600" cy="5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316</Words>
  <Application>Microsoft Macintosh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Approximation Algorithms</vt:lpstr>
      <vt:lpstr>Course Information </vt:lpstr>
      <vt:lpstr>Teacher Information</vt:lpstr>
      <vt:lpstr>Approximation Algorithms</vt:lpstr>
      <vt:lpstr>r-Approximation Algorithm</vt:lpstr>
      <vt:lpstr>Impossible to Analyze?</vt:lpstr>
      <vt:lpstr>Example: TSP  (1/4)</vt:lpstr>
      <vt:lpstr>Lower bound (2/4)</vt:lpstr>
      <vt:lpstr>Constructing tour from MST (3/4)</vt:lpstr>
      <vt:lpstr>2-Approximation Algorithm (4/4)</vt:lpstr>
      <vt:lpstr>Summary</vt:lpstr>
    </vt:vector>
  </TitlesOfParts>
  <Company>IDSIA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Algorithms</dc:title>
  <dc:creator>Ola Svensson</dc:creator>
  <cp:lastModifiedBy>Ola Svensson</cp:lastModifiedBy>
  <cp:revision>45</cp:revision>
  <dcterms:created xsi:type="dcterms:W3CDTF">2010-09-21T12:42:43Z</dcterms:created>
  <dcterms:modified xsi:type="dcterms:W3CDTF">2010-09-21T12:43:05Z</dcterms:modified>
</cp:coreProperties>
</file>