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145" d="100"/>
          <a:sy n="145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E94E-BE0F-3F4C-A307-175D4A0758F0}" type="datetimeFigureOut">
              <a:rPr lang="en-US" smtClean="0"/>
              <a:t>10/17/10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660E-3469-3041-B364-892923B13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E94E-BE0F-3F4C-A307-175D4A0758F0}" type="datetimeFigureOut">
              <a:rPr lang="en-US" smtClean="0"/>
              <a:t>10/17/10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660E-3469-3041-B364-892923B13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E94E-BE0F-3F4C-A307-175D4A0758F0}" type="datetimeFigureOut">
              <a:rPr lang="en-US" smtClean="0"/>
              <a:t>10/17/10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660E-3469-3041-B364-892923B13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E94E-BE0F-3F4C-A307-175D4A0758F0}" type="datetimeFigureOut">
              <a:rPr lang="en-US" smtClean="0"/>
              <a:t>10/17/10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660E-3469-3041-B364-892923B13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E94E-BE0F-3F4C-A307-175D4A0758F0}" type="datetimeFigureOut">
              <a:rPr lang="en-US" smtClean="0"/>
              <a:t>10/17/10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660E-3469-3041-B364-892923B13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E94E-BE0F-3F4C-A307-175D4A0758F0}" type="datetimeFigureOut">
              <a:rPr lang="en-US" smtClean="0"/>
              <a:t>10/17/10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660E-3469-3041-B364-892923B13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E94E-BE0F-3F4C-A307-175D4A0758F0}" type="datetimeFigureOut">
              <a:rPr lang="en-US" smtClean="0"/>
              <a:t>10/17/10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660E-3469-3041-B364-892923B13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E94E-BE0F-3F4C-A307-175D4A0758F0}" type="datetimeFigureOut">
              <a:rPr lang="en-US" smtClean="0"/>
              <a:t>10/17/10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660E-3469-3041-B364-892923B13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E94E-BE0F-3F4C-A307-175D4A0758F0}" type="datetimeFigureOut">
              <a:rPr lang="en-US" smtClean="0"/>
              <a:t>10/17/10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660E-3469-3041-B364-892923B13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E94E-BE0F-3F4C-A307-175D4A0758F0}" type="datetimeFigureOut">
              <a:rPr lang="en-US" smtClean="0"/>
              <a:t>10/17/10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660E-3469-3041-B364-892923B13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E94E-BE0F-3F4C-A307-175D4A0758F0}" type="datetimeFigureOut">
              <a:rPr lang="en-US" smtClean="0"/>
              <a:t>10/17/10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660E-3469-3041-B364-892923B13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9E94E-BE0F-3F4C-A307-175D4A0758F0}" type="datetimeFigureOut">
              <a:rPr lang="en-US" smtClean="0"/>
              <a:t>10/17/10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3660E-3469-3041-B364-892923B136B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df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df"/><Relationship Id="rId3" Type="http://schemas.openxmlformats.org/officeDocument/2006/relationships/image" Target="../media/image2.png"/><Relationship Id="rId6" Type="http://schemas.openxmlformats.org/officeDocument/2006/relationships/image" Target="../media/image5.pd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df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df"/><Relationship Id="rId4" Type="http://schemas.openxmlformats.org/officeDocument/2006/relationships/image" Target="../media/image11.pdf"/><Relationship Id="rId5" Type="http://schemas.openxmlformats.org/officeDocument/2006/relationships/image" Target="../media/image12.png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df"/><Relationship Id="rId9" Type="http://schemas.openxmlformats.org/officeDocument/2006/relationships/image" Target="../media/image16.png"/><Relationship Id="rId3" Type="http://schemas.openxmlformats.org/officeDocument/2006/relationships/image" Target="../media/image10.png"/><Relationship Id="rId6" Type="http://schemas.openxmlformats.org/officeDocument/2006/relationships/image" Target="../media/image13.pd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PTAS Minimum </a:t>
            </a:r>
            <a:r>
              <a:rPr lang="en-US" dirty="0" err="1" smtClean="0"/>
              <a:t>Makespan</a:t>
            </a:r>
            <a:r>
              <a:rPr lang="en-US" dirty="0" smtClean="0"/>
              <a:t> Scheduling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Recall of Algorithm then analysis on the board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6553200" y="4267200"/>
            <a:ext cx="381000" cy="160020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867400" y="4267200"/>
            <a:ext cx="381000" cy="160020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181600" y="4267200"/>
            <a:ext cx="381000" cy="160020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Minimum </a:t>
            </a:r>
            <a:r>
              <a:rPr lang="en-US" dirty="0" err="1" smtClean="0"/>
              <a:t>Makespan</a:t>
            </a:r>
            <a:r>
              <a:rPr lang="en-US" dirty="0" smtClean="0"/>
              <a:t> 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85999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3600"/>
              </a:spcAft>
            </a:pPr>
            <a:r>
              <a:rPr lang="en-US" sz="2400" dirty="0" smtClean="0"/>
              <a:t>Given </a:t>
            </a:r>
            <a:r>
              <a:rPr lang="en-US" sz="2400" i="1" dirty="0" err="1" smtClean="0"/>
              <a:t>m</a:t>
            </a:r>
            <a:r>
              <a:rPr lang="en-US" sz="2400" dirty="0" smtClean="0"/>
              <a:t> machines and </a:t>
            </a:r>
            <a:r>
              <a:rPr lang="en-US" sz="2400" i="1" dirty="0" err="1" smtClean="0"/>
              <a:t>n</a:t>
            </a:r>
            <a:r>
              <a:rPr lang="en-US" sz="2400" dirty="0" smtClean="0"/>
              <a:t> jobs with processing times </a:t>
            </a:r>
            <a:r>
              <a:rPr lang="en-US" sz="2400" i="1" dirty="0" smtClean="0"/>
              <a:t>p</a:t>
            </a:r>
            <a:r>
              <a:rPr lang="en-US" sz="2400" i="1" baseline="-25000" dirty="0" smtClean="0"/>
              <a:t>1</a:t>
            </a:r>
            <a:r>
              <a:rPr lang="en-US" sz="2400" i="1" dirty="0" smtClean="0"/>
              <a:t>, …, </a:t>
            </a:r>
            <a:r>
              <a:rPr lang="en-US" sz="2400" i="1" dirty="0" err="1" smtClean="0"/>
              <a:t>p</a:t>
            </a:r>
            <a:r>
              <a:rPr lang="en-US" sz="2400" i="1" baseline="-25000" dirty="0" err="1" smtClean="0"/>
              <a:t>n</a:t>
            </a:r>
            <a:endParaRPr lang="en-US" sz="2400" i="1" baseline="-25000" dirty="0" smtClean="0"/>
          </a:p>
          <a:p>
            <a:pPr>
              <a:spcAft>
                <a:spcPts val="3600"/>
              </a:spcAft>
            </a:pPr>
            <a:r>
              <a:rPr lang="en-US" sz="2400" dirty="0" smtClean="0"/>
              <a:t>Find a schedule of minimum length/</a:t>
            </a:r>
            <a:r>
              <a:rPr lang="en-US" sz="2400" dirty="0" err="1" smtClean="0"/>
              <a:t>makespan</a:t>
            </a:r>
            <a:endParaRPr lang="en-US" sz="2400" dirty="0" smtClean="0"/>
          </a:p>
          <a:p>
            <a:pPr>
              <a:spcAft>
                <a:spcPts val="3600"/>
              </a:spcAft>
            </a:pPr>
            <a:r>
              <a:rPr lang="en-US" sz="2400" dirty="0" smtClean="0"/>
              <a:t>Example: </a:t>
            </a:r>
            <a:r>
              <a:rPr lang="en-US" sz="2400" dirty="0" err="1" smtClean="0"/>
              <a:t>m</a:t>
            </a:r>
            <a:r>
              <a:rPr lang="en-US" sz="2400" dirty="0" smtClean="0"/>
              <a:t>=3 and </a:t>
            </a:r>
            <a:r>
              <a:rPr lang="en-US" sz="2400" dirty="0" err="1" smtClean="0"/>
              <a:t>n</a:t>
            </a:r>
            <a:r>
              <a:rPr lang="en-US" sz="2400" dirty="0" smtClean="0"/>
              <a:t> = 6</a:t>
            </a:r>
          </a:p>
          <a:p>
            <a:pPr>
              <a:spcAft>
                <a:spcPts val="3600"/>
              </a:spcAft>
              <a:buNone/>
            </a:pP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1066800" y="4572000"/>
            <a:ext cx="2286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447800" y="4876800"/>
            <a:ext cx="2286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247900" y="5029200"/>
            <a:ext cx="2286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828800" y="5029200"/>
            <a:ext cx="2286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124200" y="5029200"/>
            <a:ext cx="2286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705100" y="5029200"/>
            <a:ext cx="2286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943600" y="5257800"/>
            <a:ext cx="2286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943600" y="4800600"/>
            <a:ext cx="2286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629400" y="5410200"/>
            <a:ext cx="2286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6629400" y="4953000"/>
            <a:ext cx="2286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257800" y="4953000"/>
            <a:ext cx="2286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257800" y="4495800"/>
            <a:ext cx="2286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pic>
        <p:nvPicPr>
          <p:cNvPr id="27" name="Picture 2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130800" y="5867400"/>
            <a:ext cx="508000" cy="431800"/>
          </a:xfrm>
          <a:prstGeom prst="rect">
            <a:avLst/>
          </a:prstGeom>
        </p:spPr>
      </p:pic>
      <p:pic>
        <p:nvPicPr>
          <p:cNvPr id="28" name="Picture 2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791200" y="5867400"/>
            <a:ext cx="520700" cy="431800"/>
          </a:xfrm>
          <a:prstGeom prst="rect">
            <a:avLst/>
          </a:prstGeom>
        </p:spPr>
      </p:pic>
      <p:pic>
        <p:nvPicPr>
          <p:cNvPr id="29" name="Picture 2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510338" y="5867400"/>
            <a:ext cx="520700" cy="431800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3124200" y="4267200"/>
            <a:ext cx="4114800" cy="369332"/>
            <a:chOff x="3124200" y="4267200"/>
            <a:chExt cx="4114800" cy="36933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4724400" y="4495800"/>
              <a:ext cx="2514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3124200" y="4267200"/>
              <a:ext cx="16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Makspan</a:t>
              </a:r>
              <a:r>
                <a:rPr lang="en-US" dirty="0" smtClean="0"/>
                <a:t> </a:t>
              </a:r>
              <a:r>
                <a:rPr lang="en-US" dirty="0" err="1" smtClean="0"/>
                <a:t>t</a:t>
              </a:r>
              <a:r>
                <a:rPr lang="en-US" dirty="0" smtClean="0"/>
                <a:t>=6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3.33333E-6 L 0.45833 0.05556 " pathEditMode="relative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7.03704E-6 L 0.49167 0.04976 " pathEditMode="relative" ptsTypes="AA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3.33333E-6 L 0.45017 -0.0333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" y="-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0.48334 0.05555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" y="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0.43351 -0.0111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" y="-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0.2335 -0.07778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-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553200" y="4495800"/>
            <a:ext cx="381000" cy="137160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867400" y="4495800"/>
            <a:ext cx="381000" cy="137160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181600" y="4495800"/>
            <a:ext cx="381000" cy="137160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Closely Related to Bin Packing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85999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3600"/>
              </a:spcAft>
            </a:pPr>
            <a:r>
              <a:rPr lang="en-US" sz="2400" dirty="0" smtClean="0"/>
              <a:t>Given </a:t>
            </a:r>
            <a:r>
              <a:rPr lang="en-US" sz="2400" i="1" dirty="0" err="1" smtClean="0"/>
              <a:t>n</a:t>
            </a:r>
            <a:r>
              <a:rPr lang="en-US" sz="2400" dirty="0" smtClean="0"/>
              <a:t> items with sizes </a:t>
            </a:r>
            <a:r>
              <a:rPr lang="en-US" sz="2400" i="1" dirty="0" smtClean="0"/>
              <a:t>p</a:t>
            </a:r>
            <a:r>
              <a:rPr lang="en-US" sz="2400" i="1" baseline="-25000" dirty="0" smtClean="0"/>
              <a:t>1</a:t>
            </a:r>
            <a:r>
              <a:rPr lang="en-US" sz="2400" i="1" dirty="0" smtClean="0"/>
              <a:t>, …, </a:t>
            </a:r>
            <a:r>
              <a:rPr lang="en-US" sz="2400" i="1" dirty="0" err="1" smtClean="0"/>
              <a:t>p</a:t>
            </a:r>
            <a:r>
              <a:rPr lang="en-US" sz="2400" i="1" baseline="-25000" dirty="0" err="1" smtClean="0"/>
              <a:t>n</a:t>
            </a:r>
            <a:r>
              <a:rPr lang="en-US" sz="2400" i="1" baseline="-25000" dirty="0" smtClean="0"/>
              <a:t> </a:t>
            </a:r>
            <a:r>
              <a:rPr lang="en-US" sz="2400" dirty="0" smtClean="0"/>
              <a:t> and a capacity </a:t>
            </a:r>
            <a:r>
              <a:rPr lang="en-US" sz="2400" i="1" dirty="0" err="1" smtClean="0"/>
              <a:t>t</a:t>
            </a:r>
            <a:endParaRPr lang="en-US" sz="2400" i="1" baseline="-25000" dirty="0" smtClean="0"/>
          </a:p>
          <a:p>
            <a:pPr>
              <a:spcAft>
                <a:spcPts val="3600"/>
              </a:spcAft>
            </a:pPr>
            <a:r>
              <a:rPr lang="en-US" sz="2400" dirty="0" smtClean="0"/>
              <a:t>Find a packing of the items into bins of size </a:t>
            </a:r>
            <a:r>
              <a:rPr lang="en-US" sz="2400" i="1" dirty="0" err="1" smtClean="0"/>
              <a:t>t</a:t>
            </a:r>
            <a:r>
              <a:rPr lang="en-US" sz="2400" i="1" dirty="0" smtClean="0"/>
              <a:t> </a:t>
            </a:r>
            <a:r>
              <a:rPr lang="en-US" sz="2400" dirty="0" smtClean="0"/>
              <a:t> so as to minimize #bins used</a:t>
            </a:r>
            <a:endParaRPr lang="en-US" sz="2400" i="1" dirty="0" smtClean="0"/>
          </a:p>
          <a:p>
            <a:pPr>
              <a:spcAft>
                <a:spcPts val="3600"/>
              </a:spcAft>
            </a:pPr>
            <a:r>
              <a:rPr lang="en-US" sz="2400" dirty="0" smtClean="0"/>
              <a:t>Example:  </a:t>
            </a:r>
            <a:r>
              <a:rPr lang="en-US" sz="2400" dirty="0" err="1" smtClean="0"/>
              <a:t>n</a:t>
            </a:r>
            <a:r>
              <a:rPr lang="en-US" sz="2400" dirty="0" smtClean="0"/>
              <a:t> = 6 </a:t>
            </a:r>
            <a:r>
              <a:rPr lang="en-US" sz="2400" dirty="0" err="1" smtClean="0"/>
              <a:t>t</a:t>
            </a:r>
            <a:r>
              <a:rPr lang="en-US" sz="2400" dirty="0" smtClean="0"/>
              <a:t> =6</a:t>
            </a:r>
          </a:p>
          <a:p>
            <a:pPr>
              <a:spcAft>
                <a:spcPts val="3600"/>
              </a:spcAft>
              <a:buNone/>
            </a:pP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066800" y="4572000"/>
            <a:ext cx="2286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447800" y="4876800"/>
            <a:ext cx="2286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47900" y="5029200"/>
            <a:ext cx="2286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828800" y="5029200"/>
            <a:ext cx="2286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124200" y="5029200"/>
            <a:ext cx="2286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705100" y="5029200"/>
            <a:ext cx="2286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943600" y="5257800"/>
            <a:ext cx="2286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943600" y="4800600"/>
            <a:ext cx="2286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629400" y="5410200"/>
            <a:ext cx="2286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629400" y="4953000"/>
            <a:ext cx="2286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257800" y="4953000"/>
            <a:ext cx="2286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257800" y="4495800"/>
            <a:ext cx="2286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3124200" y="4267200"/>
            <a:ext cx="4114800" cy="369332"/>
            <a:chOff x="3124200" y="4267200"/>
            <a:chExt cx="4114800" cy="369332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4724400" y="4495800"/>
              <a:ext cx="2514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3124200" y="4267200"/>
              <a:ext cx="16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Size  </a:t>
              </a:r>
              <a:r>
                <a:rPr lang="en-US" dirty="0" err="1" smtClean="0"/>
                <a:t>t</a:t>
              </a:r>
              <a:r>
                <a:rPr lang="en-US" dirty="0" smtClean="0"/>
                <a:t>= 6</a:t>
              </a:r>
              <a:endParaRPr lang="en-US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7239000" y="5117068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#bins = 3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524000" y="6172200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If #bins &lt;= </a:t>
            </a:r>
            <a:r>
              <a:rPr lang="en-US" b="1" dirty="0" err="1" smtClean="0"/>
              <a:t>m</a:t>
            </a:r>
            <a:r>
              <a:rPr lang="en-US" b="1" dirty="0" smtClean="0"/>
              <a:t> then a bin packing defines a schedule of </a:t>
            </a:r>
            <a:r>
              <a:rPr lang="en-US" b="1" dirty="0" err="1" smtClean="0"/>
              <a:t>makespan</a:t>
            </a:r>
            <a:r>
              <a:rPr lang="en-US" b="1" dirty="0" smtClean="0"/>
              <a:t> </a:t>
            </a:r>
            <a:r>
              <a:rPr lang="en-US" b="1" dirty="0" err="1" smtClean="0"/>
              <a:t>t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3.33333E-6 L 0.45833 0.05556 " pathEditMode="relative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0.2335 -0.07778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-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7.03704E-6 L 0.49167 0.04976 " pathEditMode="relative" ptsTypes="AA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3.33333E-6 L 0.45017 -0.03334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" y="-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0.48334 0.0555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" y="2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0.43351 -0.01111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" y="-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Closely Related to Bin Packing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2400" dirty="0" smtClean="0"/>
              <a:t>Exists schedule with </a:t>
            </a:r>
            <a:r>
              <a:rPr lang="en-US" sz="2400" dirty="0" err="1" smtClean="0"/>
              <a:t>makespan</a:t>
            </a:r>
            <a:r>
              <a:rPr lang="en-US" sz="2400" dirty="0" smtClean="0"/>
              <a:t> </a:t>
            </a:r>
            <a:r>
              <a:rPr lang="en-US" sz="2400" i="1" dirty="0" err="1" smtClean="0"/>
              <a:t>t</a:t>
            </a:r>
            <a:endParaRPr lang="en-US" sz="2400" i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3048000"/>
            <a:ext cx="8229600" cy="685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Exists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bin packing of jobs int</a:t>
            </a:r>
            <a:r>
              <a:rPr lang="en-US" sz="3200" noProof="0" dirty="0" smtClean="0"/>
              <a:t>o at most </a:t>
            </a:r>
            <a:r>
              <a:rPr lang="en-US" sz="3200" i="1" noProof="0" dirty="0" err="1" smtClean="0"/>
              <a:t>m</a:t>
            </a:r>
            <a:r>
              <a:rPr lang="en-US" sz="3200" i="1" noProof="0" dirty="0" smtClean="0"/>
              <a:t> </a:t>
            </a:r>
            <a:r>
              <a:rPr lang="en-US" sz="3200" noProof="0" dirty="0" smtClean="0"/>
              <a:t>bins of capacity </a:t>
            </a:r>
            <a:r>
              <a:rPr lang="en-US" sz="3200" i="1" noProof="0" dirty="0" err="1" smtClean="0"/>
              <a:t>t</a:t>
            </a:r>
            <a:r>
              <a:rPr lang="en-US" sz="3200" noProof="0" dirty="0" smtClean="0"/>
              <a:t> each</a:t>
            </a:r>
            <a:endParaRPr kumimoji="0" lang="en-US" sz="3200" b="0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Up-Down Arrow 5"/>
          <p:cNvSpPr/>
          <p:nvPr/>
        </p:nvSpPr>
        <p:spPr>
          <a:xfrm>
            <a:off x="4267200" y="2286001"/>
            <a:ext cx="457200" cy="761999"/>
          </a:xfrm>
          <a:prstGeom prst="up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457200" y="4371975"/>
            <a:ext cx="8229600" cy="1522413"/>
            <a:chOff x="457200" y="4371975"/>
            <a:chExt cx="8229600" cy="1522413"/>
          </a:xfrm>
        </p:grpSpPr>
        <p:sp>
          <p:nvSpPr>
            <p:cNvPr id="7" name="Content Placeholder 2"/>
            <p:cNvSpPr txBox="1">
              <a:spLocks/>
            </p:cNvSpPr>
            <p:nvPr/>
          </p:nvSpPr>
          <p:spPr>
            <a:xfrm>
              <a:off x="457200" y="4371975"/>
              <a:ext cx="8229600" cy="88582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342900" marR="0" lvl="0" indent="-34290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360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If we let </a:t>
              </a:r>
              <a:r>
                <a:rPr kumimoji="0" lang="en-US" sz="20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bins(t</a:t>
              </a: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) denote the #bins</a:t>
              </a:r>
              <a:r>
                <a:rPr kumimoji="0" lang="en-US" sz="20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of capacity </a:t>
              </a:r>
              <a:r>
                <a:rPr kumimoji="0" lang="en-US" sz="2000" b="0" i="1" u="none" strike="noStrike" kern="1200" cap="none" spc="0" normalizeH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</a:t>
              </a:r>
              <a:r>
                <a:rPr kumimoji="0" lang="en-US" sz="2000" b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required </a:t>
              </a:r>
              <a:r>
                <a:rPr lang="en-US" sz="2000" dirty="0" smtClean="0"/>
                <a:t>we have thus</a:t>
              </a:r>
            </a:p>
            <a:p>
              <a:pPr marL="342900" marR="0" lvl="0" indent="-34290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360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9" name="Picture 8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tretch>
                  <a:fillRect/>
                </a:stretch>
              </p:blipFill>
            </mc:Choice>
            <mc:Fallback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1466850" y="5297488"/>
              <a:ext cx="6515100" cy="5969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 Packing NP-hard but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52399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2400" dirty="0" smtClean="0"/>
              <a:t>Bin Packing with </a:t>
            </a:r>
            <a:r>
              <a:rPr lang="en-US" sz="2400" i="1" dirty="0" err="1" smtClean="0"/>
              <a:t>k</a:t>
            </a:r>
            <a:r>
              <a:rPr lang="en-US" sz="2400" dirty="0" smtClean="0"/>
              <a:t> distinct number of object sizes can be solved in time O(n</a:t>
            </a:r>
            <a:r>
              <a:rPr lang="en-US" sz="2400" baseline="30000" dirty="0" smtClean="0"/>
              <a:t>2k</a:t>
            </a:r>
            <a:r>
              <a:rPr lang="en-US" sz="2400" dirty="0" smtClean="0"/>
              <a:t>)</a:t>
            </a:r>
            <a:endParaRPr lang="en-US" sz="2400" i="1" u="sng" dirty="0"/>
          </a:p>
        </p:txBody>
      </p:sp>
      <p:sp>
        <p:nvSpPr>
          <p:cNvPr id="6" name="Explosion 1 5"/>
          <p:cNvSpPr/>
          <p:nvPr/>
        </p:nvSpPr>
        <p:spPr>
          <a:xfrm>
            <a:off x="304800" y="3505200"/>
            <a:ext cx="9220200" cy="2971800"/>
          </a:xfrm>
          <a:prstGeom prst="irregularSeal1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Round jobs to obtain constant number of processing times!!!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tangle 104"/>
          <p:cNvSpPr/>
          <p:nvPr/>
        </p:nvSpPr>
        <p:spPr>
          <a:xfrm>
            <a:off x="8153400" y="4343400"/>
            <a:ext cx="381000" cy="115570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6199" y="1676400"/>
            <a:ext cx="4876801" cy="4178300"/>
          </a:xfrm>
          <a:prstGeom prst="rect">
            <a:avLst/>
          </a:prstGeom>
          <a:ln w="19050">
            <a:noFill/>
          </a:ln>
        </p:spPr>
      </p:pic>
      <p:cxnSp>
        <p:nvCxnSpPr>
          <p:cNvPr id="15" name="Straight Connector 14"/>
          <p:cNvCxnSpPr/>
          <p:nvPr/>
        </p:nvCxnSpPr>
        <p:spPr>
          <a:xfrm rot="5400000">
            <a:off x="2513806" y="4037806"/>
            <a:ext cx="4876800" cy="1588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76200" y="2438400"/>
            <a:ext cx="48006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200" y="3048000"/>
            <a:ext cx="4800600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6200" y="3962400"/>
            <a:ext cx="48006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6200" y="4572000"/>
            <a:ext cx="48006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6199" y="5181600"/>
            <a:ext cx="48006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6200" y="1676400"/>
            <a:ext cx="4800600" cy="7620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6199" y="2438400"/>
            <a:ext cx="4800600" cy="6096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6200" y="3048000"/>
            <a:ext cx="4800600" cy="9144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6200" y="3962400"/>
            <a:ext cx="4800600" cy="6096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76199" y="4572000"/>
            <a:ext cx="4800600" cy="6096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>
            <a:off x="5219700" y="1676400"/>
            <a:ext cx="3657600" cy="4495800"/>
            <a:chOff x="5257800" y="1676400"/>
            <a:chExt cx="3657600" cy="4495800"/>
          </a:xfrm>
        </p:grpSpPr>
        <p:sp>
          <p:nvSpPr>
            <p:cNvPr id="26" name="Rectangle 25"/>
            <p:cNvSpPr/>
            <p:nvPr/>
          </p:nvSpPr>
          <p:spPr>
            <a:xfrm>
              <a:off x="5486400" y="1676400"/>
              <a:ext cx="228600" cy="1066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172200" y="1911127"/>
              <a:ext cx="228600" cy="8351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858000" y="1828800"/>
              <a:ext cx="228600" cy="914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543800" y="2438400"/>
              <a:ext cx="228600" cy="304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162800" y="2438400"/>
              <a:ext cx="228600" cy="2667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791200" y="2628900"/>
              <a:ext cx="228600" cy="1143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153400" y="2590800"/>
              <a:ext cx="228600" cy="1143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34400" y="2590800"/>
              <a:ext cx="228600" cy="1143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553200" y="2590800"/>
              <a:ext cx="228600" cy="152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848600" y="2590800"/>
              <a:ext cx="228600" cy="1143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Down Arrow 35"/>
            <p:cNvSpPr/>
            <p:nvPr/>
          </p:nvSpPr>
          <p:spPr>
            <a:xfrm>
              <a:off x="6896100" y="3282950"/>
              <a:ext cx="381000" cy="698500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410200" y="4991100"/>
              <a:ext cx="228600" cy="10668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753100" y="5225827"/>
              <a:ext cx="228600" cy="835149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134100" y="5143500"/>
              <a:ext cx="228600" cy="9144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781800" y="5718076"/>
              <a:ext cx="228600" cy="3429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477000" y="5794276"/>
              <a:ext cx="228600" cy="2667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848600" y="5854700"/>
              <a:ext cx="2286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8191500" y="5851426"/>
              <a:ext cx="2286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8420100" y="5603776"/>
              <a:ext cx="2286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7848600" y="5451376"/>
              <a:ext cx="228600" cy="1524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8153400" y="5451376"/>
              <a:ext cx="2286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257800" y="4419600"/>
              <a:ext cx="2057400" cy="1752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505700" y="4419600"/>
              <a:ext cx="1371600" cy="1752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2" name="Picture 51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4"/>
                <a:stretch>
                  <a:fillRect/>
                </a:stretch>
              </p:blipFill>
            </mc:Choice>
            <mc:Fallback>
              <p:blipFill>
                <a:blip r:embed="rId5"/>
                <a:stretch>
                  <a:fillRect/>
                </a:stretch>
              </p:blipFill>
            </mc:Fallback>
          </mc:AlternateContent>
          <p:spPr>
            <a:xfrm>
              <a:off x="5486400" y="4419600"/>
              <a:ext cx="1498600" cy="419100"/>
            </a:xfrm>
            <a:prstGeom prst="rect">
              <a:avLst/>
            </a:prstGeom>
          </p:spPr>
        </p:pic>
        <p:pic>
          <p:nvPicPr>
            <p:cNvPr id="53" name="Picture 52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6"/>
                <a:stretch>
                  <a:fillRect/>
                </a:stretch>
              </p:blipFill>
            </mc:Choice>
            <mc:Fallback>
              <p:blipFill>
                <a:blip r:embed="rId7"/>
                <a:stretch>
                  <a:fillRect/>
                </a:stretch>
              </p:blipFill>
            </mc:Fallback>
          </mc:AlternateContent>
          <p:spPr>
            <a:xfrm>
              <a:off x="7416800" y="4362450"/>
              <a:ext cx="1498600" cy="419100"/>
            </a:xfrm>
            <a:prstGeom prst="rect">
              <a:avLst/>
            </a:prstGeom>
          </p:spPr>
        </p:pic>
      </p:grpSp>
      <p:grpSp>
        <p:nvGrpSpPr>
          <p:cNvPr id="69" name="Group 68"/>
          <p:cNvGrpSpPr/>
          <p:nvPr/>
        </p:nvGrpSpPr>
        <p:grpSpPr>
          <a:xfrm>
            <a:off x="5251450" y="1676400"/>
            <a:ext cx="3213100" cy="4622800"/>
            <a:chOff x="5518150" y="1752600"/>
            <a:chExt cx="3213100" cy="4622800"/>
          </a:xfrm>
        </p:grpSpPr>
        <p:sp>
          <p:nvSpPr>
            <p:cNvPr id="55" name="Rectangle 54"/>
            <p:cNvSpPr/>
            <p:nvPr/>
          </p:nvSpPr>
          <p:spPr>
            <a:xfrm>
              <a:off x="5715000" y="1752600"/>
              <a:ext cx="228600" cy="10668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705600" y="1984251"/>
              <a:ext cx="228600" cy="835149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086600" y="1905000"/>
              <a:ext cx="228600" cy="9144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8229600" y="2476500"/>
              <a:ext cx="228600" cy="3429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7848600" y="2552700"/>
              <a:ext cx="228600" cy="2667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Down Arrow 60"/>
            <p:cNvSpPr/>
            <p:nvPr/>
          </p:nvSpPr>
          <p:spPr>
            <a:xfrm>
              <a:off x="6934200" y="3187700"/>
              <a:ext cx="381000" cy="698500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53100" y="4038600"/>
              <a:ext cx="228600" cy="10668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6743700" y="4314924"/>
              <a:ext cx="228600" cy="79047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7124700" y="4314924"/>
              <a:ext cx="228600" cy="79047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8267700" y="4876800"/>
              <a:ext cx="228600" cy="2286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7886700" y="4876800"/>
              <a:ext cx="228600" cy="2286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8" name="Picture 67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8"/>
                <a:stretch>
                  <a:fillRect/>
                </a:stretch>
              </p:blipFill>
            </mc:Choice>
            <mc:Fallback>
              <p:blipFill>
                <a:blip r:embed="rId9"/>
                <a:stretch>
                  <a:fillRect/>
                </a:stretch>
              </p:blipFill>
            </mc:Fallback>
          </mc:AlternateContent>
          <p:spPr>
            <a:xfrm>
              <a:off x="5518150" y="5651500"/>
              <a:ext cx="3213100" cy="723900"/>
            </a:xfrm>
            <a:prstGeom prst="rect">
              <a:avLst/>
            </a:prstGeom>
          </p:spPr>
        </p:pic>
      </p:grpSp>
      <p:grpSp>
        <p:nvGrpSpPr>
          <p:cNvPr id="99" name="Group 98"/>
          <p:cNvGrpSpPr/>
          <p:nvPr/>
        </p:nvGrpSpPr>
        <p:grpSpPr>
          <a:xfrm>
            <a:off x="5219700" y="1661656"/>
            <a:ext cx="3505200" cy="1298476"/>
            <a:chOff x="5181600" y="1981200"/>
            <a:chExt cx="3505200" cy="1298476"/>
          </a:xfrm>
        </p:grpSpPr>
        <p:sp>
          <p:nvSpPr>
            <p:cNvPr id="77" name="TextBox 76"/>
            <p:cNvSpPr txBox="1"/>
            <p:nvPr/>
          </p:nvSpPr>
          <p:spPr>
            <a:xfrm>
              <a:off x="5181600" y="1981200"/>
              <a:ext cx="16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Size  </a:t>
              </a:r>
              <a:r>
                <a:rPr lang="en-US" dirty="0"/>
                <a:t>T</a:t>
              </a:r>
            </a:p>
          </p:txBody>
        </p:sp>
        <p:grpSp>
          <p:nvGrpSpPr>
            <p:cNvPr id="96" name="Group 95"/>
            <p:cNvGrpSpPr/>
            <p:nvPr/>
          </p:nvGrpSpPr>
          <p:grpSpPr>
            <a:xfrm>
              <a:off x="6172200" y="2209800"/>
              <a:ext cx="2514600" cy="1069876"/>
              <a:chOff x="6172200" y="2209800"/>
              <a:chExt cx="2514600" cy="1069876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7581900" y="2209800"/>
                <a:ext cx="381000" cy="1069876"/>
              </a:xfrm>
              <a:prstGeom prst="rect">
                <a:avLst/>
              </a:prstGeom>
              <a:solidFill>
                <a:srgbClr val="CCFFCC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6972300" y="2211388"/>
                <a:ext cx="381000" cy="1066700"/>
              </a:xfrm>
              <a:prstGeom prst="rect">
                <a:avLst/>
              </a:prstGeom>
              <a:solidFill>
                <a:srgbClr val="CCFFCC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6362700" y="2209800"/>
                <a:ext cx="381000" cy="1069876"/>
              </a:xfrm>
              <a:prstGeom prst="rect">
                <a:avLst/>
              </a:prstGeom>
              <a:solidFill>
                <a:srgbClr val="CCFFCC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6438900" y="2289076"/>
                <a:ext cx="228600" cy="9906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7048500" y="2487612"/>
                <a:ext cx="228600" cy="79047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7048500" y="2259012"/>
                <a:ext cx="228600" cy="2286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76" name="Straight Connector 75"/>
              <p:cNvCxnSpPr/>
              <p:nvPr/>
            </p:nvCxnSpPr>
            <p:spPr>
              <a:xfrm>
                <a:off x="6172200" y="2209800"/>
                <a:ext cx="25146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Rectangle 81"/>
              <p:cNvSpPr/>
              <p:nvPr/>
            </p:nvSpPr>
            <p:spPr>
              <a:xfrm>
                <a:off x="7658100" y="2489200"/>
                <a:ext cx="228600" cy="79047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7658100" y="2260600"/>
                <a:ext cx="228600" cy="2286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98" name="Group 97"/>
          <p:cNvGrpSpPr/>
          <p:nvPr/>
        </p:nvGrpSpPr>
        <p:grpSpPr>
          <a:xfrm>
            <a:off x="4953000" y="4129544"/>
            <a:ext cx="3733800" cy="1369556"/>
            <a:chOff x="4953000" y="4129544"/>
            <a:chExt cx="3733800" cy="1369556"/>
          </a:xfrm>
        </p:grpSpPr>
        <p:sp>
          <p:nvSpPr>
            <p:cNvPr id="84" name="Rectangle 83"/>
            <p:cNvSpPr/>
            <p:nvPr/>
          </p:nvSpPr>
          <p:spPr>
            <a:xfrm>
              <a:off x="7581900" y="4343400"/>
              <a:ext cx="381000" cy="1155700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6972300" y="4343400"/>
              <a:ext cx="381000" cy="1154112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6362700" y="4343400"/>
              <a:ext cx="381000" cy="1155700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6438900" y="4536976"/>
              <a:ext cx="228600" cy="962124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7048500" y="4648200"/>
              <a:ext cx="228600" cy="8509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7048500" y="4343400"/>
              <a:ext cx="228600" cy="3048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0" name="Straight Connector 89"/>
            <p:cNvCxnSpPr/>
            <p:nvPr/>
          </p:nvCxnSpPr>
          <p:spPr>
            <a:xfrm>
              <a:off x="6172200" y="4340224"/>
              <a:ext cx="2514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90"/>
            <p:cNvSpPr txBox="1"/>
            <p:nvPr/>
          </p:nvSpPr>
          <p:spPr>
            <a:xfrm>
              <a:off x="4953000" y="4129544"/>
              <a:ext cx="16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Size  (1+ε)T</a:t>
              </a:r>
              <a:endParaRPr lang="en-US" dirty="0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7658100" y="4708624"/>
              <a:ext cx="228600" cy="790476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7658100" y="4429224"/>
              <a:ext cx="228600" cy="295176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6362700" y="3111500"/>
            <a:ext cx="3009900" cy="698500"/>
            <a:chOff x="6324600" y="3431044"/>
            <a:chExt cx="3009900" cy="698500"/>
          </a:xfrm>
        </p:grpSpPr>
        <p:sp>
          <p:nvSpPr>
            <p:cNvPr id="94" name="Down Arrow 93"/>
            <p:cNvSpPr/>
            <p:nvPr/>
          </p:nvSpPr>
          <p:spPr>
            <a:xfrm>
              <a:off x="6324600" y="3431044"/>
              <a:ext cx="381000" cy="698500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6667500" y="3495060"/>
              <a:ext cx="2667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Defines packing of original jobs with bins of capacity </a:t>
              </a:r>
              <a:r>
                <a:rPr lang="en-US" sz="1400" dirty="0" smtClean="0"/>
                <a:t>(1+ε)T</a:t>
              </a:r>
              <a:endParaRPr lang="en-US" sz="1400" dirty="0"/>
            </a:p>
          </p:txBody>
        </p:sp>
      </p:grpSp>
      <p:sp>
        <p:nvSpPr>
          <p:cNvPr id="100" name="Rectangle 99"/>
          <p:cNvSpPr/>
          <p:nvPr/>
        </p:nvSpPr>
        <p:spPr>
          <a:xfrm>
            <a:off x="7658100" y="2250976"/>
            <a:ext cx="228600" cy="1143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8077200" y="2254052"/>
            <a:ext cx="228600" cy="1143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6819900" y="2254052"/>
            <a:ext cx="228600" cy="1143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Rectangle 102"/>
          <p:cNvSpPr/>
          <p:nvPr/>
        </p:nvSpPr>
        <p:spPr>
          <a:xfrm>
            <a:off x="6362700" y="2212876"/>
            <a:ext cx="228600" cy="152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Rectangle 103"/>
          <p:cNvSpPr/>
          <p:nvPr/>
        </p:nvSpPr>
        <p:spPr>
          <a:xfrm>
            <a:off x="7200900" y="2250976"/>
            <a:ext cx="228600" cy="1143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0" name="Group 109"/>
          <p:cNvGrpSpPr/>
          <p:nvPr/>
        </p:nvGrpSpPr>
        <p:grpSpPr>
          <a:xfrm>
            <a:off x="8229600" y="5029200"/>
            <a:ext cx="228600" cy="469900"/>
            <a:chOff x="8229600" y="5029200"/>
            <a:chExt cx="228600" cy="469900"/>
          </a:xfrm>
        </p:grpSpPr>
        <p:sp>
          <p:nvSpPr>
            <p:cNvPr id="106" name="Rectangle 105"/>
            <p:cNvSpPr/>
            <p:nvPr/>
          </p:nvSpPr>
          <p:spPr>
            <a:xfrm>
              <a:off x="8229600" y="5384800"/>
              <a:ext cx="2286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8229600" y="5270500"/>
              <a:ext cx="2286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8229600" y="5143500"/>
              <a:ext cx="2286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8229600" y="5029200"/>
              <a:ext cx="2286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1" name="Rectangle 110"/>
          <p:cNvSpPr/>
          <p:nvPr/>
        </p:nvSpPr>
        <p:spPr>
          <a:xfrm>
            <a:off x="6438900" y="4384576"/>
            <a:ext cx="228600" cy="152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2164E-7 -0.00046 L 0.00834 0.31058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1" grpId="1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100" grpId="0" animBg="1"/>
      <p:bldP spid="100" grpId="1" animBg="1"/>
      <p:bldP spid="101" grpId="0" animBg="1"/>
      <p:bldP spid="101" grpId="1" animBg="1"/>
      <p:bldP spid="102" grpId="0" animBg="1"/>
      <p:bldP spid="102" grpId="1" animBg="1"/>
      <p:bldP spid="103" grpId="0" animBg="1"/>
      <p:bldP spid="103" grpId="1" animBg="1"/>
      <p:bldP spid="103" grpId="2" animBg="1"/>
      <p:bldP spid="104" grpId="0" animBg="1"/>
      <p:bldP spid="104" grpId="1" animBg="1"/>
      <p:bldP spid="11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Done on whiteboard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250</Words>
  <Application>Microsoft Macintosh PowerPoint</Application>
  <PresentationFormat>On-screen Show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PTAS Minimum Makespan Scheduling</vt:lpstr>
      <vt:lpstr>Minimum Makespan Scheduling</vt:lpstr>
      <vt:lpstr>Closely Related to Bin Packing</vt:lpstr>
      <vt:lpstr>Closely Related to Bin Packing</vt:lpstr>
      <vt:lpstr>Bin Packing NP-hard but</vt:lpstr>
      <vt:lpstr>Algorithm</vt:lpstr>
      <vt:lpstr>Analysis </vt:lpstr>
    </vt:vector>
  </TitlesOfParts>
  <Company>IDSIA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Ola Svensson</dc:creator>
  <cp:lastModifiedBy>Ola Svensson</cp:lastModifiedBy>
  <cp:revision>44</cp:revision>
  <dcterms:created xsi:type="dcterms:W3CDTF">2010-10-17T09:29:57Z</dcterms:created>
  <dcterms:modified xsi:type="dcterms:W3CDTF">2010-10-17T11:18:43Z</dcterms:modified>
</cp:coreProperties>
</file>