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18" r:id="rId2"/>
    <p:sldId id="348" r:id="rId3"/>
    <p:sldId id="336" r:id="rId4"/>
    <p:sldId id="339" r:id="rId5"/>
    <p:sldId id="340" r:id="rId6"/>
    <p:sldId id="320" r:id="rId7"/>
    <p:sldId id="341" r:id="rId8"/>
    <p:sldId id="338" r:id="rId9"/>
    <p:sldId id="345" r:id="rId10"/>
    <p:sldId id="369" r:id="rId11"/>
    <p:sldId id="342" r:id="rId12"/>
    <p:sldId id="343" r:id="rId13"/>
    <p:sldId id="333" r:id="rId14"/>
    <p:sldId id="347" r:id="rId15"/>
    <p:sldId id="349" r:id="rId16"/>
    <p:sldId id="359" r:id="rId17"/>
    <p:sldId id="351" r:id="rId18"/>
    <p:sldId id="363" r:id="rId19"/>
    <p:sldId id="352" r:id="rId20"/>
    <p:sldId id="364" r:id="rId21"/>
    <p:sldId id="353" r:id="rId22"/>
    <p:sldId id="360" r:id="rId23"/>
    <p:sldId id="354" r:id="rId24"/>
    <p:sldId id="361" r:id="rId25"/>
    <p:sldId id="355" r:id="rId26"/>
    <p:sldId id="356" r:id="rId27"/>
    <p:sldId id="357" r:id="rId28"/>
    <p:sldId id="368" r:id="rId29"/>
    <p:sldId id="358" r:id="rId30"/>
    <p:sldId id="362" r:id="rId31"/>
    <p:sldId id="365" r:id="rId32"/>
    <p:sldId id="366" r:id="rId33"/>
    <p:sldId id="370" r:id="rId34"/>
    <p:sldId id="367" r:id="rId35"/>
    <p:sldId id="371" r:id="rId36"/>
  </p:sldIdLst>
  <p:sldSz cx="10691813" cy="7559675"/>
  <p:notesSz cx="6858000" cy="97155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11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618" autoAdjust="0"/>
  </p:normalViewPr>
  <p:slideViewPr>
    <p:cSldViewPr>
      <p:cViewPr varScale="1">
        <p:scale>
          <a:sx n="44" d="100"/>
          <a:sy n="44" d="100"/>
        </p:scale>
        <p:origin x="-1056" y="-96"/>
      </p:cViewPr>
      <p:guideLst>
        <p:guide orient="horz" pos="2381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-78"/>
      </p:cViewPr>
      <p:guideLst>
        <p:guide orient="horz" pos="306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896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sv-SE" dirty="0" smtClean="0"/>
              <a:t>Viggo </a:t>
            </a:r>
            <a:r>
              <a:rPr lang="sv-SE" dirty="0" err="1" smtClean="0"/>
              <a:t>Kann</a:t>
            </a:r>
            <a:r>
              <a:rPr lang="sv-SE" dirty="0" smtClean="0"/>
              <a:t>: En programsammanhållande kurs med många funktioner</a:t>
            </a:r>
            <a:endParaRPr lang="sv-SE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r>
              <a:rPr lang="sv-SE" dirty="0" smtClean="0"/>
              <a:t>2012-09-24</a:t>
            </a:r>
            <a:endParaRPr lang="sv-SE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6088"/>
            <a:ext cx="49291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941888" y="9228138"/>
            <a:ext cx="1914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C589DF7E-78BE-4F63-9EA2-B7271FD5D50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9921609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sv-SE"/>
              <a:t>Prosam: inför årskurs 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r>
              <a:rPr lang="sv-SE"/>
              <a:t>2011-04-26</a:t>
            </a:r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28663"/>
            <a:ext cx="51498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4863"/>
            <a:ext cx="50292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9725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sv-SE"/>
              <a:t>Viggo Kann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29725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08DDBC8-4770-4D1E-AA4D-8FD17F523AA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72607674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Platshållare för anteckninga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1268" name="Platshållare för sidhuvud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Prosam: inför årskurs 3</a:t>
            </a:r>
          </a:p>
        </p:txBody>
      </p:sp>
      <p:sp>
        <p:nvSpPr>
          <p:cNvPr id="11269" name="Platshållare fö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2011-04-26</a:t>
            </a:r>
          </a:p>
        </p:txBody>
      </p:sp>
      <p:sp>
        <p:nvSpPr>
          <p:cNvPr id="11270" name="Platshållare för sidfo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Viggo Kann</a:t>
            </a:r>
          </a:p>
        </p:txBody>
      </p:sp>
      <p:sp>
        <p:nvSpPr>
          <p:cNvPr id="11271" name="Platshållare för bild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BFD67897-20FE-4BDA-9421-0404AD5DDA0D}" type="slidenum">
              <a:rPr lang="sv-SE" sz="1300" smtClean="0"/>
              <a:pPr/>
              <a:t>1</a:t>
            </a:fld>
            <a:endParaRPr lang="sv-SE" sz="13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16</a:t>
            </a:fld>
            <a:endParaRPr lang="sv-S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19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20</a:t>
            </a:fld>
            <a:endParaRPr lang="sv-S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21</a:t>
            </a:fld>
            <a:endParaRPr lang="sv-S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22</a:t>
            </a:fld>
            <a:endParaRPr lang="sv-S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23</a:t>
            </a:fld>
            <a:endParaRPr lang="sv-S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24</a:t>
            </a:fld>
            <a:endParaRPr lang="sv-S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25</a:t>
            </a:fld>
            <a:endParaRPr lang="sv-S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26</a:t>
            </a:fld>
            <a:endParaRPr lang="sv-S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27</a:t>
            </a:fld>
            <a:endParaRPr lang="sv-S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28</a:t>
            </a:fld>
            <a:endParaRPr lang="sv-S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29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Platshållare för anteckninga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v-SE" smtClean="0"/>
          </a:p>
        </p:txBody>
      </p:sp>
      <p:sp>
        <p:nvSpPr>
          <p:cNvPr id="13316" name="Platshållare för sidhuvud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Prosam: inför årskurs 3</a:t>
            </a:r>
          </a:p>
        </p:txBody>
      </p:sp>
      <p:sp>
        <p:nvSpPr>
          <p:cNvPr id="13317" name="Platshållare fö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2011-04-26</a:t>
            </a:r>
          </a:p>
        </p:txBody>
      </p:sp>
      <p:sp>
        <p:nvSpPr>
          <p:cNvPr id="13318" name="Platshållare för sidfo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Viggo Kann</a:t>
            </a:r>
          </a:p>
        </p:txBody>
      </p:sp>
      <p:sp>
        <p:nvSpPr>
          <p:cNvPr id="13319" name="Platshållare för bild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4170B0B-D6F3-45E0-BF70-25F59BA0FA5B}" type="slidenum">
              <a:rPr lang="sv-SE" sz="1300" smtClean="0"/>
              <a:pPr/>
              <a:t>3</a:t>
            </a:fld>
            <a:endParaRPr lang="sv-SE" sz="130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30</a:t>
            </a:fld>
            <a:endParaRPr lang="sv-S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31</a:t>
            </a:fld>
            <a:endParaRPr lang="sv-S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32</a:t>
            </a:fld>
            <a:endParaRPr lang="sv-S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33</a:t>
            </a:fld>
            <a:endParaRPr lang="sv-S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34</a:t>
            </a:fld>
            <a:endParaRPr lang="sv-S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35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Platshållare för anteckninga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2292" name="Platshållare för sidhuvud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Prosam: inför årskurs 3</a:t>
            </a:r>
          </a:p>
        </p:txBody>
      </p:sp>
      <p:sp>
        <p:nvSpPr>
          <p:cNvPr id="12293" name="Platshållare fö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2011-04-26</a:t>
            </a:r>
          </a:p>
        </p:txBody>
      </p:sp>
      <p:sp>
        <p:nvSpPr>
          <p:cNvPr id="12294" name="Platshållare för sidfo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r>
              <a:rPr lang="sv-SE" sz="1300" smtClean="0"/>
              <a:t>Viggo Kann</a:t>
            </a:r>
          </a:p>
        </p:txBody>
      </p:sp>
      <p:sp>
        <p:nvSpPr>
          <p:cNvPr id="12295" name="Platshållare för bild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80A876D6-EAEF-492F-8408-813B0007EB11}" type="slidenum">
              <a:rPr lang="sv-SE" sz="1300" smtClean="0"/>
              <a:pPr/>
              <a:t>6</a:t>
            </a:fld>
            <a:endParaRPr lang="sv-SE" sz="13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Prosam: inför årskurs 3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2011-04-26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Viggo Kann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08DDBC8-4770-4D1E-AA4D-8FD17F523AAB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87842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04046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715250" y="957263"/>
            <a:ext cx="1835150" cy="57912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208213" y="957263"/>
            <a:ext cx="5354637" cy="57912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615188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08213" y="957263"/>
            <a:ext cx="7342187" cy="126047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2208213" y="2212975"/>
            <a:ext cx="7342187" cy="4535488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785925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08213" y="957263"/>
            <a:ext cx="7342187" cy="126047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/>
          </p:nvPr>
        </p:nvSpPr>
        <p:spPr>
          <a:xfrm>
            <a:off x="2208213" y="2212975"/>
            <a:ext cx="7342187" cy="4535488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94425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66279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13678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208213" y="2212975"/>
            <a:ext cx="3594100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954713" y="2212975"/>
            <a:ext cx="3595687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57209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75916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43398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7098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87741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99167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8163"/>
            <a:ext cx="338613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7" name="Rectangle 12"/>
          <p:cNvSpPr>
            <a:spLocks noChangeArrowheads="1"/>
          </p:cNvSpPr>
          <p:nvPr/>
        </p:nvSpPr>
        <p:spPr bwMode="auto">
          <a:xfrm>
            <a:off x="0" y="0"/>
            <a:ext cx="10688638" cy="539750"/>
          </a:xfrm>
          <a:prstGeom prst="rect">
            <a:avLst/>
          </a:prstGeom>
          <a:solidFill>
            <a:srgbClr val="A6A3A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028" name="Rectangle 13"/>
          <p:cNvSpPr>
            <a:spLocks noChangeArrowheads="1"/>
          </p:cNvSpPr>
          <p:nvPr/>
        </p:nvSpPr>
        <p:spPr bwMode="auto">
          <a:xfrm>
            <a:off x="3175" y="7019925"/>
            <a:ext cx="10688638" cy="539750"/>
          </a:xfrm>
          <a:prstGeom prst="rect">
            <a:avLst/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GB">
              <a:solidFill>
                <a:srgbClr val="A6A3A6"/>
              </a:solidFill>
            </a:endParaRP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161925" y="250825"/>
            <a:ext cx="10367963" cy="6911975"/>
          </a:xfrm>
          <a:prstGeom prst="roundRect">
            <a:avLst>
              <a:gd name="adj" fmla="val 3176"/>
            </a:avLst>
          </a:prstGeom>
          <a:solidFill>
            <a:schemeClr val="bg1"/>
          </a:solidFill>
          <a:ln w="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GB" sz="360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8229600" y="7162800"/>
            <a:ext cx="22272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/>
          <a:lstStyle/>
          <a:p>
            <a:pPr algn="r" defTabSz="1042988"/>
            <a:fld id="{295F8DD3-E06F-4770-A139-23B66FD6F69A}" type="slidenum">
              <a:rPr lang="sv-SE" sz="1000">
                <a:latin typeface="Verdana" pitchFamily="34" charset="0"/>
              </a:rPr>
              <a:pPr algn="r" defTabSz="1042988"/>
              <a:t>‹#›</a:t>
            </a:fld>
            <a:endParaRPr lang="sv-SE" sz="160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08213" y="957263"/>
            <a:ext cx="73421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8213" y="2212975"/>
            <a:ext cx="7342187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pic>
        <p:nvPicPr>
          <p:cNvPr id="1033" name="Picture 21" descr="kth_rgb_datavet_komm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2771775"/>
            <a:ext cx="12890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3600">
          <a:solidFill>
            <a:srgbClr val="B81100"/>
          </a:solidFill>
          <a:latin typeface="Verdana" pitchFamily="34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lr>
          <a:srgbClr val="C019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7025" algn="l" defTabSz="1042988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25625" indent="-261938" algn="l" defTabSz="10429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46325" indent="-260350" algn="l" defTabSz="10429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8035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607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179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51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c.kth.se/DD1390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ce.kth.se/2.44477/eda/prosa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ubrik 1"/>
          <p:cNvSpPr>
            <a:spLocks noGrp="1"/>
          </p:cNvSpPr>
          <p:nvPr>
            <p:ph type="title"/>
          </p:nvPr>
        </p:nvSpPr>
        <p:spPr>
          <a:xfrm>
            <a:off x="1889522" y="957263"/>
            <a:ext cx="8064896" cy="2030486"/>
          </a:xfrm>
        </p:spPr>
        <p:txBody>
          <a:bodyPr/>
          <a:lstStyle/>
          <a:p>
            <a:r>
              <a:rPr lang="sv-SE" sz="4200" dirty="0" smtClean="0"/>
              <a:t>En programsammanhållande kurs med många funktioner</a:t>
            </a:r>
          </a:p>
        </p:txBody>
      </p:sp>
      <p:sp>
        <p:nvSpPr>
          <p:cNvPr id="2051" name="Platshållare för innehåll 2"/>
          <p:cNvSpPr>
            <a:spLocks noGrp="1"/>
          </p:cNvSpPr>
          <p:nvPr>
            <p:ph idx="1"/>
          </p:nvPr>
        </p:nvSpPr>
        <p:spPr>
          <a:xfrm>
            <a:off x="2208213" y="3419797"/>
            <a:ext cx="7458075" cy="3328666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 smtClean="0"/>
              <a:t>Viggo </a:t>
            </a:r>
            <a:r>
              <a:rPr lang="sv-SE" dirty="0" err="1" smtClean="0"/>
              <a:t>Kann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sz="2800" dirty="0" smtClean="0"/>
              <a:t>professor i datalogi</a:t>
            </a:r>
            <a:br>
              <a:rPr lang="sv-SE" sz="2800" dirty="0" smtClean="0"/>
            </a:br>
            <a:r>
              <a:rPr lang="sv-SE" sz="2800" dirty="0" smtClean="0"/>
              <a:t>KTH Skolan för datavetenskap och kommunikation</a:t>
            </a:r>
          </a:p>
          <a:p>
            <a:pPr marL="0" indent="0" algn="ctr">
              <a:buNone/>
            </a:pPr>
            <a:r>
              <a:rPr lang="sv-SE" sz="2800" dirty="0" smtClean="0"/>
              <a:t>viggo@nada.kth.se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1817514" y="957264"/>
            <a:ext cx="7732887" cy="950366"/>
          </a:xfrm>
        </p:spPr>
        <p:txBody>
          <a:bodyPr/>
          <a:lstStyle/>
          <a:p>
            <a:r>
              <a:rPr lang="sv-SE" dirty="0" smtClean="0"/>
              <a:t>Återkommande reflektionsfrågor</a:t>
            </a:r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907629"/>
            <a:ext cx="7342187" cy="4840834"/>
          </a:xfrm>
        </p:spPr>
        <p:txBody>
          <a:bodyPr/>
          <a:lstStyle/>
          <a:p>
            <a:r>
              <a:rPr lang="sv-SE" dirty="0" smtClean="0"/>
              <a:t>Vad jag lärt mej i kurser jag just läst eller läser just nu</a:t>
            </a:r>
          </a:p>
          <a:p>
            <a:r>
              <a:rPr lang="sv-SE" dirty="0" smtClean="0"/>
              <a:t>Hur det relaterar till programmålen</a:t>
            </a:r>
          </a:p>
          <a:p>
            <a:r>
              <a:rPr lang="sv-SE" dirty="0" smtClean="0"/>
              <a:t>Hur jag har pluggat</a:t>
            </a:r>
          </a:p>
          <a:p>
            <a:r>
              <a:rPr lang="sv-SE" dirty="0" smtClean="0"/>
              <a:t>Hur det har gått</a:t>
            </a:r>
          </a:p>
          <a:p>
            <a:r>
              <a:rPr lang="sv-SE" dirty="0" smtClean="0"/>
              <a:t>Vad jag kan ändra på</a:t>
            </a:r>
          </a:p>
        </p:txBody>
      </p:sp>
    </p:spTree>
    <p:extLst>
      <p:ext uri="{BB962C8B-B14F-4D97-AF65-F5344CB8AC3E}">
        <p14:creationId xmlns="" xmlns:p14="http://schemas.microsoft.com/office/powerpoint/2010/main" val="345985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4" name="Alternativ process 3"/>
          <p:cNvSpPr/>
          <p:nvPr/>
        </p:nvSpPr>
        <p:spPr bwMode="auto">
          <a:xfrm>
            <a:off x="3440748" y="2123653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5" name="Alternativ process 4"/>
          <p:cNvSpPr/>
          <p:nvPr/>
        </p:nvSpPr>
        <p:spPr bwMode="auto">
          <a:xfrm>
            <a:off x="3440748" y="3419797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Alternativ process 5"/>
          <p:cNvSpPr/>
          <p:nvPr/>
        </p:nvSpPr>
        <p:spPr bwMode="auto">
          <a:xfrm>
            <a:off x="3440748" y="4715941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04644" y="23968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1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04644" y="36930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2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504644" y="49891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3</a:t>
            </a:r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err="1" smtClean="0"/>
              <a:t>Prosamkursens</a:t>
            </a:r>
            <a:r>
              <a:rPr lang="sv-SE" dirty="0" smtClean="0"/>
              <a:t> struktur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618605" y="2304542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3633402" y="3600686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3633642" y="489683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881410" y="5868069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r>
              <a:rPr lang="sv-SE" sz="2800" dirty="0" smtClean="0"/>
              <a:t>nledande föreläsning</a:t>
            </a:r>
            <a:endParaRPr lang="sv-SE" sz="2800" dirty="0"/>
          </a:p>
        </p:txBody>
      </p:sp>
      <p:sp>
        <p:nvSpPr>
          <p:cNvPr id="14" name="textruta 13"/>
          <p:cNvSpPr txBox="1"/>
          <p:nvPr/>
        </p:nvSpPr>
        <p:spPr>
          <a:xfrm>
            <a:off x="5057874" y="4958386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8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3880139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5057874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2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5057874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5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6452545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3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6461493" y="3610678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6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6461493" y="4927609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9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7768243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4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7768243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7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7768242" y="4958385"/>
            <a:ext cx="674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2753618" y="5898846"/>
            <a:ext cx="2401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 </a:t>
            </a:r>
            <a:r>
              <a:rPr lang="sv-SE" sz="2800" dirty="0" smtClean="0"/>
              <a:t>reflektions-seminarier</a:t>
            </a:r>
            <a:endParaRPr lang="sv-SE" sz="2800" dirty="0"/>
          </a:p>
        </p:txBody>
      </p:sp>
      <p:sp>
        <p:nvSpPr>
          <p:cNvPr id="25" name="textruta 24"/>
          <p:cNvSpPr txBox="1"/>
          <p:nvPr/>
        </p:nvSpPr>
        <p:spPr>
          <a:xfrm>
            <a:off x="7434137" y="2304543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7436441" y="3600685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7" name="textruta 26"/>
          <p:cNvSpPr txBox="1"/>
          <p:nvPr/>
        </p:nvSpPr>
        <p:spPr>
          <a:xfrm>
            <a:off x="7451638" y="4927609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8286185" y="4927974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9" name="textruta 28"/>
          <p:cNvSpPr txBox="1"/>
          <p:nvPr/>
        </p:nvSpPr>
        <p:spPr>
          <a:xfrm>
            <a:off x="5489922" y="4927606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0" name="textruta 29"/>
          <p:cNvSpPr txBox="1"/>
          <p:nvPr/>
        </p:nvSpPr>
        <p:spPr>
          <a:xfrm>
            <a:off x="5201890" y="5868069"/>
            <a:ext cx="394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r>
              <a:rPr lang="sv-SE" sz="2800" dirty="0" smtClean="0"/>
              <a:t>al- och SVL-info</a:t>
            </a:r>
            <a:endParaRPr lang="sv-SE" sz="2800" dirty="0"/>
          </a:p>
        </p:txBody>
      </p:sp>
    </p:spTree>
    <p:extLst>
      <p:ext uri="{BB962C8B-B14F-4D97-AF65-F5344CB8AC3E}">
        <p14:creationId xmlns="" xmlns:p14="http://schemas.microsoft.com/office/powerpoint/2010/main" val="24172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4" name="Alternativ process 3"/>
          <p:cNvSpPr/>
          <p:nvPr/>
        </p:nvSpPr>
        <p:spPr bwMode="auto">
          <a:xfrm>
            <a:off x="3440748" y="2123653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5" name="Alternativ process 4"/>
          <p:cNvSpPr/>
          <p:nvPr/>
        </p:nvSpPr>
        <p:spPr bwMode="auto">
          <a:xfrm>
            <a:off x="3440748" y="3419797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Alternativ process 5"/>
          <p:cNvSpPr/>
          <p:nvPr/>
        </p:nvSpPr>
        <p:spPr bwMode="auto">
          <a:xfrm>
            <a:off x="3440748" y="4715941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04644" y="23968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1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04644" y="36930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2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504644" y="49891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3</a:t>
            </a:r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err="1" smtClean="0"/>
              <a:t>Prosamkursens</a:t>
            </a:r>
            <a:r>
              <a:rPr lang="sv-SE" dirty="0" smtClean="0"/>
              <a:t> struktur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618605" y="2304542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3633402" y="3600686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3633642" y="489683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881410" y="5868069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r>
              <a:rPr lang="sv-SE" sz="2800" dirty="0" smtClean="0"/>
              <a:t>nledande föreläsning</a:t>
            </a:r>
            <a:endParaRPr lang="sv-SE" sz="2800" dirty="0"/>
          </a:p>
        </p:txBody>
      </p:sp>
      <p:sp>
        <p:nvSpPr>
          <p:cNvPr id="14" name="textruta 13"/>
          <p:cNvSpPr txBox="1"/>
          <p:nvPr/>
        </p:nvSpPr>
        <p:spPr>
          <a:xfrm>
            <a:off x="5057874" y="4958386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8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3880139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5057874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2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5057874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5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6452545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3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6461493" y="3610678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6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6461493" y="4927609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9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7768243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4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7768243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7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7768242" y="4958385"/>
            <a:ext cx="674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2753618" y="5898846"/>
            <a:ext cx="2401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 </a:t>
            </a:r>
            <a:r>
              <a:rPr lang="sv-SE" sz="2800" dirty="0" smtClean="0"/>
              <a:t>reflektions-seminarier</a:t>
            </a:r>
            <a:endParaRPr lang="sv-SE" sz="2800" dirty="0"/>
          </a:p>
        </p:txBody>
      </p:sp>
      <p:sp>
        <p:nvSpPr>
          <p:cNvPr id="25" name="textruta 24"/>
          <p:cNvSpPr txBox="1"/>
          <p:nvPr/>
        </p:nvSpPr>
        <p:spPr>
          <a:xfrm>
            <a:off x="7434137" y="2304543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7436441" y="3600685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7" name="textruta 26"/>
          <p:cNvSpPr txBox="1"/>
          <p:nvPr/>
        </p:nvSpPr>
        <p:spPr>
          <a:xfrm>
            <a:off x="7451638" y="4927609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8286185" y="4927974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29" name="textruta 28"/>
          <p:cNvSpPr txBox="1"/>
          <p:nvPr/>
        </p:nvSpPr>
        <p:spPr>
          <a:xfrm>
            <a:off x="5489922" y="4927606"/>
            <a:ext cx="334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0" name="textruta 29"/>
          <p:cNvSpPr txBox="1"/>
          <p:nvPr/>
        </p:nvSpPr>
        <p:spPr>
          <a:xfrm>
            <a:off x="5201890" y="5868069"/>
            <a:ext cx="394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FF0000"/>
                </a:solidFill>
              </a:rPr>
              <a:t>V</a:t>
            </a:r>
            <a:r>
              <a:rPr lang="sv-SE" sz="2800" dirty="0" smtClean="0"/>
              <a:t>al- och SVL-info</a:t>
            </a:r>
            <a:endParaRPr lang="sv-SE" sz="2800" dirty="0"/>
          </a:p>
        </p:txBody>
      </p:sp>
      <p:sp>
        <p:nvSpPr>
          <p:cNvPr id="31" name="Rektangel 30"/>
          <p:cNvSpPr/>
          <p:nvPr/>
        </p:nvSpPr>
        <p:spPr bwMode="auto">
          <a:xfrm>
            <a:off x="5489922" y="2304542"/>
            <a:ext cx="971571" cy="6463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5503083" y="2396876"/>
            <a:ext cx="942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solidFill>
                  <a:srgbClr val="00B050"/>
                </a:solidFill>
              </a:rPr>
              <a:t>Etik</a:t>
            </a:r>
            <a:endParaRPr lang="sv-SE" sz="2800" dirty="0">
              <a:solidFill>
                <a:srgbClr val="00B050"/>
              </a:solidFill>
            </a:endParaRPr>
          </a:p>
        </p:txBody>
      </p:sp>
      <p:sp>
        <p:nvSpPr>
          <p:cNvPr id="33" name="Rektangel 32"/>
          <p:cNvSpPr/>
          <p:nvPr/>
        </p:nvSpPr>
        <p:spPr bwMode="auto">
          <a:xfrm>
            <a:off x="8147904" y="3610678"/>
            <a:ext cx="971571" cy="6463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4" name="textruta 33"/>
          <p:cNvSpPr txBox="1"/>
          <p:nvPr/>
        </p:nvSpPr>
        <p:spPr>
          <a:xfrm>
            <a:off x="8162453" y="3693020"/>
            <a:ext cx="983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err="1" smtClean="0">
                <a:solidFill>
                  <a:srgbClr val="0070C0"/>
                </a:solidFill>
              </a:rPr>
              <a:t>Dhist</a:t>
            </a:r>
            <a:endParaRPr lang="sv-SE" sz="2800" dirty="0">
              <a:solidFill>
                <a:srgbClr val="0070C0"/>
              </a:solidFill>
            </a:endParaRPr>
          </a:p>
        </p:txBody>
      </p:sp>
      <p:sp>
        <p:nvSpPr>
          <p:cNvPr id="35" name="textruta 34"/>
          <p:cNvSpPr txBox="1"/>
          <p:nvPr/>
        </p:nvSpPr>
        <p:spPr>
          <a:xfrm>
            <a:off x="5264916" y="6383059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solidFill>
                  <a:srgbClr val="00B050"/>
                </a:solidFill>
              </a:rPr>
              <a:t>Etik </a:t>
            </a:r>
            <a:r>
              <a:rPr lang="sv-SE" sz="2800" dirty="0" smtClean="0"/>
              <a:t>och</a:t>
            </a:r>
            <a:r>
              <a:rPr lang="sv-SE" sz="2800" dirty="0" smtClean="0">
                <a:solidFill>
                  <a:srgbClr val="00B050"/>
                </a:solidFill>
              </a:rPr>
              <a:t> </a:t>
            </a:r>
            <a:r>
              <a:rPr lang="sv-SE" sz="2800" dirty="0" smtClean="0">
                <a:solidFill>
                  <a:srgbClr val="0070C0"/>
                </a:solidFill>
              </a:rPr>
              <a:t>Datorhistoria</a:t>
            </a:r>
            <a:endParaRPr lang="sv-SE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23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1: </a:t>
            </a:r>
            <a:br>
              <a:rPr lang="sv-SE" sz="3200" dirty="0" smtClean="0"/>
            </a:br>
            <a:r>
              <a:rPr lang="sv-SE" sz="3200" dirty="0" smtClean="0"/>
              <a:t>Ge akademisk introduktion till programmet och högskolestudier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Introföreläsning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Eget ansvar för studierna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God studieteknik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Planering av egna tiden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1</a:t>
            </a:r>
            <a:endParaRPr lang="sv-SE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2609602" y="2267669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Resultat av kursenkät efter första året: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60% av årskurs 1 (55% av årskurs 2) förbättrade sin studieteknik märkbart som resultat av kursen</a:t>
            </a:r>
            <a:endParaRPr lang="sv-SE" sz="2800" dirty="0"/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2267669"/>
            <a:ext cx="7200800" cy="138499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2640346" y="4067869"/>
            <a:ext cx="7200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Krav på </a:t>
            </a:r>
            <a:r>
              <a:rPr lang="sv-SE" sz="2800" b="1" dirty="0" err="1" smtClean="0"/>
              <a:t>inlämningstid</a:t>
            </a:r>
            <a:r>
              <a:rPr lang="sv-SE" sz="2800" b="1" dirty="0" smtClean="0"/>
              <a:t> och deltagande: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Ett </a:t>
            </a:r>
            <a:r>
              <a:rPr lang="sv-SE" sz="2800" dirty="0" err="1" smtClean="0"/>
              <a:t>delbetyg</a:t>
            </a:r>
            <a:r>
              <a:rPr lang="sv-SE" sz="2800" dirty="0" smtClean="0"/>
              <a:t> baseras på skötsamhetspoäng som delas ut till den som lämnat in i tid</a:t>
            </a:r>
            <a:br>
              <a:rPr lang="sv-SE" sz="2800" dirty="0" smtClean="0"/>
            </a:br>
            <a:r>
              <a:rPr lang="sv-SE" sz="2800" b="1" dirty="0" err="1" smtClean="0"/>
              <a:t>Lärandemål</a:t>
            </a:r>
            <a:r>
              <a:rPr lang="sv-SE" sz="2800" b="1" dirty="0" smtClean="0"/>
              <a:t>:</a:t>
            </a:r>
            <a:r>
              <a:rPr lang="sv-SE" sz="2800" dirty="0" smtClean="0"/>
              <a:t> </a:t>
            </a:r>
            <a:r>
              <a:rPr lang="sv-SE" sz="2800" i="1" dirty="0" smtClean="0"/>
              <a:t>kunna planera och hålla tider</a:t>
            </a:r>
            <a:endParaRPr lang="sv-SE" sz="2800" i="1" dirty="0"/>
          </a:p>
        </p:txBody>
      </p:sp>
      <p:sp>
        <p:nvSpPr>
          <p:cNvPr id="7" name="Alternativ process 6"/>
          <p:cNvSpPr/>
          <p:nvPr/>
        </p:nvSpPr>
        <p:spPr bwMode="auto">
          <a:xfrm>
            <a:off x="2609602" y="4067869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959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2: </a:t>
            </a:r>
            <a:br>
              <a:rPr lang="sv-SE" sz="3200" dirty="0" smtClean="0"/>
            </a:br>
            <a:r>
              <a:rPr lang="sv-SE" sz="3200" dirty="0" smtClean="0"/>
              <a:t>Ge förståelse för programmet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627709"/>
            <a:ext cx="7342187" cy="412075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Visar varje år hur kurserna hänger ihop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Vid varje seminarium diskuteras aktuella kursers sammanhang och relevans.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Äldre teknologer bidrar med viktiga erfarenheter</a:t>
            </a:r>
          </a:p>
        </p:txBody>
      </p:sp>
    </p:spTree>
    <p:extLst>
      <p:ext uri="{BB962C8B-B14F-4D97-AF65-F5344CB8AC3E}">
        <p14:creationId xmlns="" xmlns:p14="http://schemas.microsoft.com/office/powerpoint/2010/main" val="385553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2</a:t>
            </a:r>
            <a:endParaRPr lang="sv-SE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2640346" y="179323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Resultat av kursenkät efter första året: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75% ansåg att kursen hjälpt dem att förstå mer om hur programmets kurser hänger ihop</a:t>
            </a:r>
            <a:endParaRPr lang="sv-SE" sz="2800" dirty="0"/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138499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2707227" y="3347694"/>
            <a:ext cx="70055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 err="1" smtClean="0"/>
              <a:t>Prosam</a:t>
            </a:r>
            <a:r>
              <a:rPr lang="sv-SE" i="1" dirty="0" smtClean="0"/>
              <a:t> </a:t>
            </a:r>
            <a:r>
              <a:rPr lang="sv-SE" dirty="0"/>
              <a:t>är en stor hjälp för oss studenter att inte bara </a:t>
            </a:r>
            <a:r>
              <a:rPr lang="sv-SE" i="1" dirty="0"/>
              <a:t>veta</a:t>
            </a:r>
            <a:r>
              <a:rPr lang="sv-SE" dirty="0"/>
              <a:t>, utan </a:t>
            </a:r>
            <a:r>
              <a:rPr lang="sv-SE" dirty="0" smtClean="0"/>
              <a:t>även </a:t>
            </a:r>
            <a:r>
              <a:rPr lang="sv-SE" i="1" dirty="0" smtClean="0"/>
              <a:t>förstå </a:t>
            </a:r>
            <a:r>
              <a:rPr lang="sv-SE" dirty="0"/>
              <a:t>vad vi gör, och detta bör man lägga stor vikt på. Sedan vi började läsa den </a:t>
            </a:r>
            <a:r>
              <a:rPr lang="sv-SE" dirty="0" smtClean="0"/>
              <a:t>här kursen </a:t>
            </a:r>
            <a:r>
              <a:rPr lang="sv-SE" dirty="0"/>
              <a:t>i tvåan känner jag att jag har en mycket klarare bild av vad jag gör nu, och </a:t>
            </a:r>
            <a:r>
              <a:rPr lang="sv-SE" dirty="0" smtClean="0"/>
              <a:t>vad jag </a:t>
            </a:r>
            <a:r>
              <a:rPr lang="sv-SE" dirty="0"/>
              <a:t>kommer göra i framtiden, och detta är verkligen ett lyft från första året, då </a:t>
            </a:r>
            <a:r>
              <a:rPr lang="sv-SE" dirty="0" smtClean="0"/>
              <a:t>vår årskull </a:t>
            </a:r>
            <a:r>
              <a:rPr lang="sv-SE" dirty="0"/>
              <a:t>inte gick </a:t>
            </a:r>
            <a:r>
              <a:rPr lang="sv-SE" dirty="0" err="1" smtClean="0"/>
              <a:t>Prosam</a:t>
            </a:r>
            <a:r>
              <a:rPr lang="sv-SE" dirty="0"/>
              <a:t>.</a:t>
            </a:r>
            <a:endParaRPr lang="sv-SE" i="1" dirty="0"/>
          </a:p>
        </p:txBody>
      </p:sp>
      <p:sp>
        <p:nvSpPr>
          <p:cNvPr id="8" name="Rektangel med rundade hörn 7"/>
          <p:cNvSpPr/>
          <p:nvPr/>
        </p:nvSpPr>
        <p:spPr bwMode="auto">
          <a:xfrm>
            <a:off x="2609602" y="3347694"/>
            <a:ext cx="7200800" cy="2808407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00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3: </a:t>
            </a:r>
            <a:br>
              <a:rPr lang="sv-SE" sz="3200" dirty="0" smtClean="0"/>
            </a:br>
            <a:r>
              <a:rPr lang="sv-SE" sz="3200" dirty="0" smtClean="0"/>
              <a:t>Skapa kontakter mellan lärare och teknologer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Samma lärare träffar samma teknologer under tre år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Tredje året har läraren individuella samtal inför mastervalet – då är förtroende viktigt</a:t>
            </a:r>
          </a:p>
        </p:txBody>
      </p:sp>
    </p:spTree>
    <p:extLst>
      <p:ext uri="{BB962C8B-B14F-4D97-AF65-F5344CB8AC3E}">
        <p14:creationId xmlns="" xmlns:p14="http://schemas.microsoft.com/office/powerpoint/2010/main" val="29109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3</a:t>
            </a:r>
            <a:endParaRPr lang="sv-SE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2789622" y="2513017"/>
            <a:ext cx="68407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Om du skulle fråga en lärare om </a:t>
            </a:r>
            <a:r>
              <a:rPr lang="sv-SE" sz="2800" b="1" dirty="0" err="1"/>
              <a:t>kursval</a:t>
            </a:r>
            <a:r>
              <a:rPr lang="sv-SE" sz="2800" b="1" dirty="0"/>
              <a:t> eller inriktningsval, skulle du då fråga din </a:t>
            </a:r>
            <a:r>
              <a:rPr lang="sv-SE" sz="2800" b="1" dirty="0" err="1"/>
              <a:t>prosammentor</a:t>
            </a:r>
            <a:r>
              <a:rPr lang="sv-SE" sz="2800" b="1" dirty="0" smtClean="0"/>
              <a:t>?</a:t>
            </a:r>
          </a:p>
          <a:p>
            <a:r>
              <a:rPr lang="sv-SE" sz="2800" dirty="0" smtClean="0"/>
              <a:t>Av teknologerna som skulle fråga en bestämd lärare (56%) planerade 75% att fråga sin </a:t>
            </a:r>
            <a:r>
              <a:rPr lang="sv-SE" sz="2800" dirty="0" err="1" smtClean="0"/>
              <a:t>prosammentor</a:t>
            </a:r>
            <a:r>
              <a:rPr lang="sv-SE" sz="2800" dirty="0" smtClean="0"/>
              <a:t>.</a:t>
            </a:r>
            <a:endParaRPr lang="sv-SE" sz="2800" dirty="0"/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421885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56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4: </a:t>
            </a:r>
            <a:br>
              <a:rPr lang="sv-SE" sz="3200" dirty="0" smtClean="0"/>
            </a:br>
            <a:r>
              <a:rPr lang="sv-SE" sz="3200" dirty="0" smtClean="0"/>
              <a:t>Stimulera utbyte av erfarenheter mellan årskurserna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Vid reflektionsseminarierna diskuteras kurser från tre årskurser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Kursers kvalitet och funktion analyseras och jämförs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Många tips om studieteknik ges av äldre teknologer</a:t>
            </a:r>
          </a:p>
        </p:txBody>
      </p:sp>
    </p:spTree>
    <p:extLst>
      <p:ext uri="{BB962C8B-B14F-4D97-AF65-F5344CB8AC3E}">
        <p14:creationId xmlns="" xmlns:p14="http://schemas.microsoft.com/office/powerpoint/2010/main" val="29109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Exempel på reflektions-uppgifter från kursen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/>
              <a:t>Vilket av målen för D-programmet har du starkast åsikter om, positivt eller negativt</a:t>
            </a:r>
            <a:r>
              <a:rPr lang="sv-SE" sz="2800" dirty="0" smtClean="0"/>
              <a:t>?</a:t>
            </a:r>
          </a:p>
          <a:p>
            <a:r>
              <a:rPr lang="sv-SE" sz="2800" dirty="0"/>
              <a:t>Varför är det olämpligt att plagiera inlämningsuppgifter och datorlabbar även då risken för upptäckt är liten</a:t>
            </a:r>
            <a:r>
              <a:rPr lang="sv-SE" sz="2800" dirty="0" smtClean="0"/>
              <a:t>?</a:t>
            </a:r>
          </a:p>
          <a:p>
            <a:r>
              <a:rPr lang="sv-SE" sz="2800" dirty="0"/>
              <a:t>Hur tänker du dig att fortsätta i karriären, säg 10 år efter examen? </a:t>
            </a:r>
          </a:p>
        </p:txBody>
      </p:sp>
    </p:spTree>
    <p:extLst>
      <p:ext uri="{BB962C8B-B14F-4D97-AF65-F5344CB8AC3E}">
        <p14:creationId xmlns="" xmlns:p14="http://schemas.microsoft.com/office/powerpoint/2010/main" val="302703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</a:t>
            </a:r>
            <a:r>
              <a:rPr lang="sv-SE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812683" y="2037707"/>
            <a:ext cx="6882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i="1" dirty="0"/>
              <a:t>Intressant att höra vad studenter i 2:an har för erfarenhet av kurserna vi ska läsa senare.</a:t>
            </a:r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205861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2923257" y="4477049"/>
            <a:ext cx="6771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i="1" dirty="0"/>
              <a:t>Höjdpunkten är att tala med äldre elever på seminarierna.</a:t>
            </a:r>
          </a:p>
        </p:txBody>
      </p:sp>
      <p:sp>
        <p:nvSpPr>
          <p:cNvPr id="8" name="Rektangel med rundade hörn 7"/>
          <p:cNvSpPr/>
          <p:nvPr/>
        </p:nvSpPr>
        <p:spPr bwMode="auto">
          <a:xfrm>
            <a:off x="2609602" y="4307264"/>
            <a:ext cx="7200800" cy="1416789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67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5: </a:t>
            </a:r>
            <a:br>
              <a:rPr lang="sv-SE" sz="3200" dirty="0" smtClean="0"/>
            </a:br>
            <a:r>
              <a:rPr lang="sv-SE" sz="3200" dirty="0" smtClean="0"/>
              <a:t>Ge träning i skriftlig och muntlig framställning och reflektion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771725"/>
            <a:ext cx="7458173" cy="39767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En </a:t>
            </a:r>
            <a:r>
              <a:rPr lang="sv-SE" dirty="0" err="1" smtClean="0"/>
              <a:t>en</a:t>
            </a:r>
            <a:r>
              <a:rPr lang="sv-SE" dirty="0" smtClean="0"/>
              <a:t> sida lång reflektion ska lämnas in inför varje seminarium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Vid seminariet diskuteras allas reflektioner muntligt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Aktivt deltagande krävs av alla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Etik- och </a:t>
            </a:r>
            <a:r>
              <a:rPr lang="sv-SE" dirty="0" err="1" smtClean="0"/>
              <a:t>datorhistoriamomenten</a:t>
            </a:r>
            <a:r>
              <a:rPr lang="sv-SE" dirty="0" smtClean="0"/>
              <a:t> redovisas skriftligt och muntligt </a:t>
            </a:r>
          </a:p>
        </p:txBody>
      </p:sp>
    </p:spTree>
    <p:extLst>
      <p:ext uri="{BB962C8B-B14F-4D97-AF65-F5344CB8AC3E}">
        <p14:creationId xmlns="" xmlns:p14="http://schemas.microsoft.com/office/powerpoint/2010/main" val="29109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</a:t>
            </a:r>
            <a:r>
              <a:rPr lang="sv-SE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640346" y="1793230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70-75% uppskattade skriftliga och muntliga reflektionerna i kursen. </a:t>
            </a:r>
          </a:p>
          <a:p>
            <a:r>
              <a:rPr lang="sv-SE" sz="2800" dirty="0" smtClean="0"/>
              <a:t>25% tyckte reflektionen var givande </a:t>
            </a:r>
            <a:r>
              <a:rPr lang="sv-SE" sz="2800" i="1" dirty="0" smtClean="0"/>
              <a:t>i hög grad.</a:t>
            </a:r>
            <a:endParaRPr lang="sv-SE" sz="2800" i="1" dirty="0"/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138499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2689158" y="4812673"/>
            <a:ext cx="7005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Sista gången i årskurs 3 </a:t>
            </a:r>
            <a:r>
              <a:rPr lang="sv-SE" dirty="0" smtClean="0"/>
              <a:t>får</a:t>
            </a:r>
            <a:r>
              <a:rPr lang="sv-SE" dirty="0" smtClean="0"/>
              <a:t> teknologerna läsa </a:t>
            </a:r>
            <a:r>
              <a:rPr lang="sv-SE" dirty="0" smtClean="0"/>
              <a:t>sina egna första reflektioner i kursen och reflektera över sin egen utveckling, både som skribent och människa.</a:t>
            </a:r>
            <a:endParaRPr lang="sv-SE" dirty="0"/>
          </a:p>
        </p:txBody>
      </p:sp>
      <p:sp>
        <p:nvSpPr>
          <p:cNvPr id="8" name="Rektangel med rundade hörn 7"/>
          <p:cNvSpPr/>
          <p:nvPr/>
        </p:nvSpPr>
        <p:spPr bwMode="auto">
          <a:xfrm>
            <a:off x="2565774" y="4787949"/>
            <a:ext cx="7200800" cy="1215267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2737971" y="3347789"/>
            <a:ext cx="6856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Efter första året ansåg lärarna att skriftliga reflektionerna skulle vinna på att få återkoppling. Även eleverna ville ha det. Från i år ges kommentarer!</a:t>
            </a:r>
            <a:endParaRPr lang="sv-SE" dirty="0"/>
          </a:p>
        </p:txBody>
      </p:sp>
      <p:sp>
        <p:nvSpPr>
          <p:cNvPr id="10" name="Rektangel med rundade hörn 9"/>
          <p:cNvSpPr/>
          <p:nvPr/>
        </p:nvSpPr>
        <p:spPr bwMode="auto">
          <a:xfrm>
            <a:off x="2609602" y="3347789"/>
            <a:ext cx="7103174" cy="1200329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6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</a:t>
            </a:r>
            <a:r>
              <a:rPr lang="sv-SE" sz="3200" dirty="0"/>
              <a:t>6</a:t>
            </a:r>
            <a:r>
              <a:rPr lang="sv-SE" sz="3200" dirty="0" smtClean="0"/>
              <a:t>: </a:t>
            </a:r>
            <a:br>
              <a:rPr lang="sv-SE" sz="3200" dirty="0" smtClean="0"/>
            </a:br>
            <a:r>
              <a:rPr lang="sv-SE" sz="3200" dirty="0" smtClean="0"/>
              <a:t>Ta upp det andra kurser missar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339677"/>
            <a:ext cx="7342187" cy="440878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/>
              <a:t>S</a:t>
            </a:r>
            <a:r>
              <a:rPr lang="sv-SE" dirty="0" smtClean="0"/>
              <a:t>om teman vid seminarier, t ex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studieteknik, plagiering, inter-nationalisering, entreprenörskap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1,5 </a:t>
            </a:r>
            <a:r>
              <a:rPr lang="sv-SE" dirty="0" err="1" smtClean="0"/>
              <a:t>hp</a:t>
            </a:r>
            <a:r>
              <a:rPr lang="sv-SE" dirty="0" smtClean="0"/>
              <a:t> etik (fildelning, personlig integritet, programvarupatent)</a:t>
            </a:r>
            <a:br>
              <a:rPr lang="sv-SE" dirty="0" smtClean="0"/>
            </a:br>
            <a:r>
              <a:rPr lang="sv-SE" dirty="0" smtClean="0"/>
              <a:t>- ges av filosofienheten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1,5 </a:t>
            </a:r>
            <a:r>
              <a:rPr lang="sv-SE" dirty="0" err="1" smtClean="0"/>
              <a:t>hp</a:t>
            </a:r>
            <a:r>
              <a:rPr lang="sv-SE" dirty="0" smtClean="0"/>
              <a:t> datorhistoria och datorn i samhällsutvecklingen</a:t>
            </a:r>
            <a:br>
              <a:rPr lang="sv-SE" dirty="0" smtClean="0"/>
            </a:br>
            <a:r>
              <a:rPr lang="sv-SE" dirty="0" smtClean="0"/>
              <a:t>- ges av teknikhistoriaenheten</a:t>
            </a:r>
          </a:p>
        </p:txBody>
      </p:sp>
    </p:spTree>
    <p:extLst>
      <p:ext uri="{BB962C8B-B14F-4D97-AF65-F5344CB8AC3E}">
        <p14:creationId xmlns="" xmlns:p14="http://schemas.microsoft.com/office/powerpoint/2010/main" val="171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</a:t>
            </a:r>
            <a:r>
              <a:rPr lang="sv-SE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640346" y="1793230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Bara 20% tyckte att det </a:t>
            </a:r>
            <a:r>
              <a:rPr lang="sv-SE" sz="2800" i="1" dirty="0" smtClean="0"/>
              <a:t>inte</a:t>
            </a:r>
            <a:r>
              <a:rPr lang="sv-SE" sz="2800" dirty="0" smtClean="0"/>
              <a:t> var värdefullt att studera datorhistoria</a:t>
            </a:r>
            <a:r>
              <a:rPr lang="sv-SE" sz="2800" i="1" dirty="0" smtClean="0"/>
              <a:t>.</a:t>
            </a:r>
            <a:endParaRPr lang="sv-SE" sz="2800" i="1" dirty="0"/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954107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2794756" y="2850284"/>
            <a:ext cx="67612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Vad man lärt sig i </a:t>
            </a:r>
            <a:r>
              <a:rPr lang="sv-SE" b="1" dirty="0" err="1" smtClean="0"/>
              <a:t>datorhistoriamomentet</a:t>
            </a:r>
            <a:r>
              <a:rPr lang="sv-SE" b="1" dirty="0" smtClean="0"/>
              <a:t>:</a:t>
            </a:r>
          </a:p>
          <a:p>
            <a:r>
              <a:rPr lang="sv-SE" i="1" dirty="0"/>
              <a:t>Roliga historiska projekt som Metropolitprojektet och </a:t>
            </a:r>
            <a:r>
              <a:rPr lang="sv-SE" i="1" dirty="0" smtClean="0"/>
              <a:t>örebroprojektet.</a:t>
            </a:r>
          </a:p>
          <a:p>
            <a:r>
              <a:rPr lang="sv-SE" dirty="0"/>
              <a:t>Att datorhistoria inte bara handlar om teknikutveckling utan också om samhället</a:t>
            </a:r>
            <a:r>
              <a:rPr lang="sv-SE" dirty="0" smtClean="0"/>
              <a:t>.</a:t>
            </a:r>
          </a:p>
          <a:p>
            <a:r>
              <a:rPr lang="sv-SE" i="1" dirty="0"/>
              <a:t>Hur svårt det är att skilja fakta från egna åsikter</a:t>
            </a:r>
            <a:r>
              <a:rPr lang="sv-SE" i="1" dirty="0" smtClean="0"/>
              <a:t>.</a:t>
            </a:r>
          </a:p>
          <a:p>
            <a:r>
              <a:rPr lang="sv-SE" dirty="0" smtClean="0"/>
              <a:t>Hur </a:t>
            </a:r>
            <a:r>
              <a:rPr lang="sv-SE" dirty="0"/>
              <a:t>attityden till teknik förändrats under</a:t>
            </a:r>
          </a:p>
          <a:p>
            <a:r>
              <a:rPr lang="sv-SE" dirty="0" smtClean="0"/>
              <a:t>1900-talet.</a:t>
            </a:r>
          </a:p>
          <a:p>
            <a:r>
              <a:rPr lang="sv-SE" i="1" dirty="0"/>
              <a:t>Skriva en lång uppsats tillsammans!</a:t>
            </a:r>
          </a:p>
        </p:txBody>
      </p:sp>
      <p:sp>
        <p:nvSpPr>
          <p:cNvPr id="8" name="Rektangel med rundade hörn 7"/>
          <p:cNvSpPr/>
          <p:nvPr/>
        </p:nvSpPr>
        <p:spPr bwMode="auto">
          <a:xfrm>
            <a:off x="2628920" y="2843733"/>
            <a:ext cx="7200800" cy="3422871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109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674197" cy="1598438"/>
          </a:xfrm>
        </p:spPr>
        <p:txBody>
          <a:bodyPr/>
          <a:lstStyle/>
          <a:p>
            <a:r>
              <a:rPr lang="sv-SE" sz="3200" dirty="0" smtClean="0"/>
              <a:t>Funktion </a:t>
            </a:r>
            <a:r>
              <a:rPr lang="sv-SE" sz="3200" dirty="0"/>
              <a:t>7</a:t>
            </a:r>
            <a:r>
              <a:rPr lang="sv-SE" sz="3200" dirty="0" smtClean="0"/>
              <a:t>: </a:t>
            </a:r>
            <a:br>
              <a:rPr lang="sv-SE" sz="3200" dirty="0" smtClean="0"/>
            </a:br>
            <a:r>
              <a:rPr lang="sv-SE" sz="3200" dirty="0" smtClean="0"/>
              <a:t>Informera om kurs- och inriktnings-val, inklusive utbytesstudier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sz="2800" dirty="0" smtClean="0"/>
              <a:t>Valinformation och akademisk studievägledning integrerat i kursen</a:t>
            </a:r>
          </a:p>
          <a:p>
            <a:pPr>
              <a:lnSpc>
                <a:spcPct val="90000"/>
              </a:lnSpc>
            </a:pPr>
            <a:r>
              <a:rPr lang="sv-SE" sz="2800" dirty="0" smtClean="0"/>
              <a:t>S</a:t>
            </a:r>
            <a:r>
              <a:rPr lang="sv-SE" sz="2800" dirty="0" smtClean="0"/>
              <a:t>eminariet </a:t>
            </a:r>
            <a:r>
              <a:rPr lang="sv-SE" sz="2800" i="1" dirty="0" smtClean="0"/>
              <a:t>plugga och jobba </a:t>
            </a:r>
            <a:r>
              <a:rPr lang="sv-SE" sz="2800" i="1" dirty="0" smtClean="0"/>
              <a:t>utomlands: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V</a:t>
            </a:r>
            <a:r>
              <a:rPr lang="sv-SE" sz="2800" dirty="0" smtClean="0"/>
              <a:t>ar </a:t>
            </a:r>
            <a:r>
              <a:rPr lang="sv-SE" sz="2800" dirty="0" smtClean="0"/>
              <a:t>och en </a:t>
            </a:r>
            <a:r>
              <a:rPr lang="sv-SE" sz="2800" dirty="0" smtClean="0"/>
              <a:t>får ta </a:t>
            </a:r>
            <a:r>
              <a:rPr lang="sv-SE" sz="2800" dirty="0" smtClean="0"/>
              <a:t>reda på vad det innebär att åka på utbytesstudier och reflektera över om det vore något för en själv</a:t>
            </a:r>
          </a:p>
        </p:txBody>
      </p:sp>
    </p:spTree>
    <p:extLst>
      <p:ext uri="{BB962C8B-B14F-4D97-AF65-F5344CB8AC3E}">
        <p14:creationId xmlns="" xmlns:p14="http://schemas.microsoft.com/office/powerpoint/2010/main" val="171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8: </a:t>
            </a:r>
            <a:br>
              <a:rPr lang="sv-SE" sz="3200" dirty="0" smtClean="0"/>
            </a:br>
            <a:r>
              <a:rPr lang="sv-SE" sz="3200" dirty="0" smtClean="0"/>
              <a:t>Följa upp studieresultat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Varje teknolog blir och känner sig sedd av en lärare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Den som uteblir blir kontaktad av sin mentor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Mentorn kan informera SVL om någon hoppar av eller behöver hjälp</a:t>
            </a:r>
          </a:p>
        </p:txBody>
      </p:sp>
    </p:spTree>
    <p:extLst>
      <p:ext uri="{BB962C8B-B14F-4D97-AF65-F5344CB8AC3E}">
        <p14:creationId xmlns="" xmlns:p14="http://schemas.microsoft.com/office/powerpoint/2010/main" val="171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</a:t>
            </a:r>
            <a:r>
              <a:rPr lang="sv-SE" sz="3200" dirty="0"/>
              <a:t>9</a:t>
            </a:r>
            <a:r>
              <a:rPr lang="sv-SE" sz="3200" dirty="0" smtClean="0"/>
              <a:t>: </a:t>
            </a:r>
            <a:br>
              <a:rPr lang="sv-SE" sz="3200" dirty="0" smtClean="0"/>
            </a:br>
            <a:r>
              <a:rPr lang="sv-SE" sz="3200" dirty="0" smtClean="0"/>
              <a:t>Utbilda lärarna som medverkar i programmet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sv-SE" dirty="0" smtClean="0"/>
              <a:t>Alla 13 mentorer får kunskaper om och insikter i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programmets innehåll, kurser och </a:t>
            </a:r>
            <a:r>
              <a:rPr lang="sv-SE" dirty="0" err="1" smtClean="0"/>
              <a:t>lärandemål</a:t>
            </a:r>
            <a:endParaRPr lang="sv-SE" dirty="0" smtClean="0"/>
          </a:p>
          <a:p>
            <a:pPr>
              <a:lnSpc>
                <a:spcPct val="90000"/>
              </a:lnSpc>
            </a:pPr>
            <a:r>
              <a:rPr lang="sv-SE" dirty="0" smtClean="0"/>
              <a:t>teknologernas upplevelse av studierna och utbildningen, både enskilda kurser och helheten</a:t>
            </a:r>
          </a:p>
        </p:txBody>
      </p:sp>
    </p:spTree>
    <p:extLst>
      <p:ext uri="{BB962C8B-B14F-4D97-AF65-F5344CB8AC3E}">
        <p14:creationId xmlns="" xmlns:p14="http://schemas.microsoft.com/office/powerpoint/2010/main" val="171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</a:t>
            </a:r>
            <a:r>
              <a:rPr lang="sv-SE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642190" y="2086123"/>
            <a:ext cx="71752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Resultat av enkät till mentorerna efter ett år:</a:t>
            </a:r>
          </a:p>
          <a:p>
            <a:r>
              <a:rPr lang="sv-SE" sz="2800" i="1" dirty="0" smtClean="0"/>
              <a:t>Reflektionsseminarierna har fungerat bra.</a:t>
            </a:r>
          </a:p>
          <a:p>
            <a:r>
              <a:rPr lang="sv-SE" sz="2800" i="1" dirty="0" smtClean="0"/>
              <a:t>Vet mer om D-programmet nu.</a:t>
            </a:r>
          </a:p>
          <a:p>
            <a:r>
              <a:rPr lang="sv-SE" sz="2800" i="1" dirty="0" smtClean="0"/>
              <a:t>Har fått nya insikter om hur studenter tänker om sina studier.</a:t>
            </a:r>
          </a:p>
          <a:p>
            <a:r>
              <a:rPr lang="sv-SE" sz="2800" i="1" dirty="0" smtClean="0"/>
              <a:t>Har fått tips om bra inslag (och mindre bra) i andra kurser i programmet och hur studenter uppfattar dessa.</a:t>
            </a:r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0"/>
            <a:ext cx="7200800" cy="4093934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698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1598438"/>
          </a:xfrm>
        </p:spPr>
        <p:txBody>
          <a:bodyPr/>
          <a:lstStyle/>
          <a:p>
            <a:r>
              <a:rPr lang="sv-SE" sz="3200" dirty="0" smtClean="0"/>
              <a:t>Funktion 10: </a:t>
            </a:r>
            <a:br>
              <a:rPr lang="sv-SE" sz="3200" dirty="0" smtClean="0"/>
            </a:br>
            <a:r>
              <a:rPr lang="sv-SE" sz="3200" dirty="0" smtClean="0"/>
              <a:t>Utvärdera programmet och bidra till kvalitetsutveckling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987749"/>
            <a:ext cx="7342187" cy="3760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Utvärderingar utan bortfall!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Både kurs- och program-perspektiv, helhetsbild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Alla kurser täcks in, oberoende av vilken skola som ger dom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Programansvariga är mentorer och får direkt återkoppling</a:t>
            </a:r>
          </a:p>
        </p:txBody>
      </p:sp>
    </p:spTree>
    <p:extLst>
      <p:ext uri="{BB962C8B-B14F-4D97-AF65-F5344CB8AC3E}">
        <p14:creationId xmlns="" xmlns:p14="http://schemas.microsoft.com/office/powerpoint/2010/main" val="1714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>
          <a:xfrm>
            <a:off x="1962150" y="957263"/>
            <a:ext cx="7588250" cy="1260475"/>
          </a:xfrm>
        </p:spPr>
        <p:txBody>
          <a:bodyPr/>
          <a:lstStyle/>
          <a:p>
            <a:r>
              <a:rPr lang="sv-SE" dirty="0" smtClean="0"/>
              <a:t>Programsammanhållande kurs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Obligatorisk i årskurs 1-3 på </a:t>
            </a:r>
            <a:r>
              <a:rPr lang="sv-SE" dirty="0" err="1" smtClean="0"/>
              <a:t>Datateknikcivingprogrammet</a:t>
            </a:r>
            <a:endParaRPr lang="sv-SE" dirty="0" smtClean="0"/>
          </a:p>
          <a:p>
            <a:r>
              <a:rPr lang="sv-SE" dirty="0" smtClean="0"/>
              <a:t>Startade hösten 2010</a:t>
            </a:r>
          </a:p>
          <a:p>
            <a:r>
              <a:rPr lang="sv-SE" dirty="0" smtClean="0"/>
              <a:t>6 högskolepoäng</a:t>
            </a:r>
          </a:p>
          <a:p>
            <a:r>
              <a:rPr lang="sv-SE" dirty="0" smtClean="0"/>
              <a:t>Över 400 elever i 39 grupper</a:t>
            </a:r>
          </a:p>
          <a:p>
            <a:r>
              <a:rPr lang="sv-SE" dirty="0" smtClean="0"/>
              <a:t>13 lärarmentorer</a:t>
            </a:r>
          </a:p>
          <a:p>
            <a:r>
              <a:rPr lang="sv-SE" dirty="0" smtClean="0"/>
              <a:t>Byggd efter liknande kurs på medieteknikprogrammet på KTH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ernativ process 6"/>
          <p:cNvSpPr/>
          <p:nvPr/>
        </p:nvSpPr>
        <p:spPr bwMode="auto">
          <a:xfrm>
            <a:off x="2609602" y="4071282"/>
            <a:ext cx="7200800" cy="1815882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2" name="Rektangel med klippta hörn diagonalt 1"/>
          <p:cNvSpPr/>
          <p:nvPr/>
        </p:nvSpPr>
        <p:spPr bwMode="auto">
          <a:xfrm>
            <a:off x="2249562" y="1115541"/>
            <a:ext cx="7776864" cy="5472608"/>
          </a:xfrm>
          <a:prstGeom prst="snip2Diag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6941585" y="1331565"/>
            <a:ext cx="2232248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Funktion 10</a:t>
            </a:r>
            <a:endParaRPr lang="sv-SE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ktangel med rundade hörn 4"/>
          <p:cNvSpPr/>
          <p:nvPr/>
        </p:nvSpPr>
        <p:spPr bwMode="auto">
          <a:xfrm>
            <a:off x="2609602" y="1793231"/>
            <a:ext cx="7200800" cy="850832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8" name="Rektangel med rundade hörn 7"/>
          <p:cNvSpPr/>
          <p:nvPr/>
        </p:nvSpPr>
        <p:spPr bwMode="auto">
          <a:xfrm>
            <a:off x="2565774" y="4499917"/>
            <a:ext cx="7200800" cy="1503299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2737969" y="1813065"/>
            <a:ext cx="6856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/>
              <a:t>Har varit bra kurs för att framföra tankar om olika kurser till lärare. Lite som en pågående utvärdering. </a:t>
            </a:r>
          </a:p>
        </p:txBody>
      </p:sp>
      <p:sp>
        <p:nvSpPr>
          <p:cNvPr id="10" name="Rektangel med rundade hörn 9"/>
          <p:cNvSpPr/>
          <p:nvPr/>
        </p:nvSpPr>
        <p:spPr bwMode="auto">
          <a:xfrm>
            <a:off x="2609602" y="2771725"/>
            <a:ext cx="7103174" cy="1589515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2789665" y="2791580"/>
            <a:ext cx="6856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Sist varje år får</a:t>
            </a:r>
            <a:r>
              <a:rPr lang="sv-SE" dirty="0" smtClean="0"/>
              <a:t> </a:t>
            </a:r>
            <a:r>
              <a:rPr lang="sv-SE" dirty="0" smtClean="0"/>
              <a:t>alla </a:t>
            </a:r>
            <a:r>
              <a:rPr lang="sv-SE" dirty="0" smtClean="0"/>
              <a:t>elever </a:t>
            </a:r>
            <a:r>
              <a:rPr lang="sv-SE" dirty="0" smtClean="0"/>
              <a:t>svara på en enkät med frågor dels om </a:t>
            </a:r>
            <a:r>
              <a:rPr lang="sv-SE" dirty="0" err="1" smtClean="0"/>
              <a:t>prosam</a:t>
            </a:r>
            <a:r>
              <a:rPr lang="sv-SE" dirty="0" smtClean="0"/>
              <a:t> och dels om D-programmet. Svaren (100% svarsfrekvens</a:t>
            </a:r>
            <a:r>
              <a:rPr lang="sv-SE" dirty="0" smtClean="0"/>
              <a:t>) ger </a:t>
            </a:r>
            <a:r>
              <a:rPr lang="sv-SE" dirty="0" smtClean="0"/>
              <a:t>bra underlag </a:t>
            </a:r>
            <a:r>
              <a:rPr lang="sv-SE" dirty="0" smtClean="0"/>
              <a:t>för kvalitetsutveckling och utbildningsut</a:t>
            </a:r>
            <a:r>
              <a:rPr lang="sv-SE" dirty="0" smtClean="0"/>
              <a:t>värderingar.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2711071" y="4513733"/>
            <a:ext cx="6900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Tänk på kurserna som du hittills har </a:t>
            </a:r>
            <a:r>
              <a:rPr lang="sv-SE" b="1" dirty="0" smtClean="0"/>
              <a:t>klarat. </a:t>
            </a:r>
            <a:r>
              <a:rPr lang="sv-SE" b="1" dirty="0"/>
              <a:t>Tycker du att överensstämmelsen </a:t>
            </a:r>
            <a:r>
              <a:rPr lang="sv-SE" b="1" dirty="0" smtClean="0"/>
              <a:t>mellan examinationen </a:t>
            </a:r>
            <a:r>
              <a:rPr lang="sv-SE" b="1" dirty="0"/>
              <a:t>och </a:t>
            </a:r>
            <a:r>
              <a:rPr lang="sv-SE" b="1" dirty="0" smtClean="0"/>
              <a:t>lärandemålen varit </a:t>
            </a:r>
            <a:r>
              <a:rPr lang="sv-SE" b="1" dirty="0"/>
              <a:t>god</a:t>
            </a:r>
            <a:r>
              <a:rPr lang="sv-SE" b="1" dirty="0" smtClean="0"/>
              <a:t>?</a:t>
            </a:r>
          </a:p>
          <a:p>
            <a:r>
              <a:rPr lang="sv-SE" dirty="0" smtClean="0"/>
              <a:t>63% svarade </a:t>
            </a:r>
            <a:r>
              <a:rPr lang="sv-SE" i="1" dirty="0" smtClean="0"/>
              <a:t>ja, i de flesta kurser</a:t>
            </a:r>
            <a:r>
              <a:rPr lang="sv-SE" dirty="0" smtClean="0"/>
              <a:t>.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90109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957263"/>
            <a:ext cx="7530181" cy="590326"/>
          </a:xfrm>
        </p:spPr>
        <p:txBody>
          <a:bodyPr/>
          <a:lstStyle/>
          <a:p>
            <a:r>
              <a:rPr lang="sv-SE" sz="3200" dirty="0" smtClean="0"/>
              <a:t>Svårigheter som måste hanteras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dirty="0" smtClean="0"/>
              <a:t>Administrationen är mycket viktig (39 grupper ska schemaläggas, 400 inlämningar hanteras)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Motivera kursen ordentligt för teknologerna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Instruera lärarna så dom vet vad dom förväntas göra</a:t>
            </a:r>
          </a:p>
          <a:p>
            <a:pPr>
              <a:lnSpc>
                <a:spcPct val="90000"/>
              </a:lnSpc>
            </a:pPr>
            <a:r>
              <a:rPr lang="sv-SE" dirty="0" smtClean="0"/>
              <a:t>Frånvaro och missade inlämningar</a:t>
            </a:r>
          </a:p>
        </p:txBody>
      </p:sp>
    </p:spTree>
    <p:extLst>
      <p:ext uri="{BB962C8B-B14F-4D97-AF65-F5344CB8AC3E}">
        <p14:creationId xmlns="" xmlns:p14="http://schemas.microsoft.com/office/powerpoint/2010/main" val="18825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ska den som är på utbytesstudier hanteras?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Får ändå gå kursen och skriva reflektioner på distans</a:t>
            </a:r>
          </a:p>
          <a:p>
            <a:r>
              <a:rPr lang="sv-SE" dirty="0" smtClean="0"/>
              <a:t>Får skriva en extra sida om sina utbytesstudier istället för att gå på seminariet</a:t>
            </a:r>
          </a:p>
          <a:p>
            <a:r>
              <a:rPr lang="sv-SE" dirty="0" smtClean="0"/>
              <a:t>Svårigheten vänds till en tillgång!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1085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Sammanfattning av funktioner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 smtClean="0"/>
              <a:t>Akademisk introduktion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Skapa röd tråd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Kontakt </a:t>
            </a:r>
            <a:r>
              <a:rPr lang="sv-SE" dirty="0" err="1" smtClean="0"/>
              <a:t>lärare-teknologer</a:t>
            </a:r>
            <a:endParaRPr lang="sv-SE" dirty="0" smtClean="0"/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Utbyte mellan årskurserna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Kommunikation och reflektion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sv-SE" dirty="0" smtClean="0"/>
              <a:t>Fyll i det andra kurser missar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sv-SE" dirty="0" smtClean="0"/>
              <a:t>Info om val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sv-SE" dirty="0" smtClean="0"/>
              <a:t>Uppföljning av studierna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sv-SE" dirty="0" smtClean="0"/>
              <a:t>Utbilda lärarna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sv-SE" dirty="0" smtClean="0"/>
              <a:t>Utvärdera och utveckla programmet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Slutsatser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Programsammanhållande kurs är viktig för ett väl fungerande utbildningsprogram</a:t>
            </a:r>
          </a:p>
          <a:p>
            <a:r>
              <a:rPr lang="sv-SE" dirty="0" smtClean="0"/>
              <a:t>Kursens upplägg och innehåll bör ganska enkelt kunna anpassas till alla ingenjörsprogram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40050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</a:t>
            </a:r>
            <a:r>
              <a:rPr lang="en-US" dirty="0" smtClean="0"/>
              <a:t> information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2212975"/>
            <a:ext cx="7242149" cy="4535488"/>
          </a:xfrm>
        </p:spPr>
        <p:txBody>
          <a:bodyPr/>
          <a:lstStyle/>
          <a:p>
            <a:r>
              <a:rPr lang="en-US" dirty="0" err="1" smtClean="0"/>
              <a:t>Prosamkursens</a:t>
            </a:r>
            <a:r>
              <a:rPr lang="en-US" dirty="0" smtClean="0"/>
              <a:t> </a:t>
            </a:r>
            <a:r>
              <a:rPr lang="en-US" dirty="0" err="1" smtClean="0"/>
              <a:t>webbsida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</a:t>
            </a:r>
            <a:r>
              <a:rPr lang="en-US" smtClean="0">
                <a:hlinkClick r:id="rId3"/>
              </a:rPr>
              <a:t>://www.csc.kth.se/DD1390</a:t>
            </a:r>
            <a:r>
              <a:rPr lang="en-US" smtClean="0"/>
              <a:t/>
            </a:r>
            <a:br>
              <a:rPr lang="en-US" smtClean="0"/>
            </a:br>
            <a:endParaRPr lang="en-US" dirty="0" smtClean="0"/>
          </a:p>
          <a:p>
            <a:r>
              <a:rPr lang="en-US" dirty="0" err="1" smtClean="0"/>
              <a:t>Stöd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bygga</a:t>
            </a:r>
            <a:r>
              <a:rPr lang="en-US" dirty="0" smtClean="0"/>
              <a:t> program-</a:t>
            </a:r>
            <a:r>
              <a:rPr lang="en-US" dirty="0" err="1" smtClean="0"/>
              <a:t>sammanhållande</a:t>
            </a:r>
            <a:r>
              <a:rPr lang="en-US" dirty="0" smtClean="0"/>
              <a:t> </a:t>
            </a:r>
            <a:r>
              <a:rPr lang="en-US" dirty="0" err="1" smtClean="0"/>
              <a:t>kurser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http://www.ece.kth.se/2.44477/eda/prosam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4" name="Alternativ process 3"/>
          <p:cNvSpPr/>
          <p:nvPr/>
        </p:nvSpPr>
        <p:spPr bwMode="auto">
          <a:xfrm>
            <a:off x="3440748" y="2123653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5" name="Alternativ process 4"/>
          <p:cNvSpPr/>
          <p:nvPr/>
        </p:nvSpPr>
        <p:spPr bwMode="auto">
          <a:xfrm>
            <a:off x="3440748" y="3419797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Alternativ process 5"/>
          <p:cNvSpPr/>
          <p:nvPr/>
        </p:nvSpPr>
        <p:spPr bwMode="auto">
          <a:xfrm>
            <a:off x="3440748" y="4715941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04644" y="23968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1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04644" y="36930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2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504644" y="49891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3</a:t>
            </a:r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err="1" smtClean="0"/>
              <a:t>Prosamkursens</a:t>
            </a:r>
            <a:r>
              <a:rPr lang="sv-SE" dirty="0" smtClean="0"/>
              <a:t> struktur</a:t>
            </a:r>
          </a:p>
        </p:txBody>
      </p:sp>
    </p:spTree>
    <p:extLst>
      <p:ext uri="{BB962C8B-B14F-4D97-AF65-F5344CB8AC3E}">
        <p14:creationId xmlns="" xmlns:p14="http://schemas.microsoft.com/office/powerpoint/2010/main" val="135242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4" name="Alternativ process 3"/>
          <p:cNvSpPr/>
          <p:nvPr/>
        </p:nvSpPr>
        <p:spPr bwMode="auto">
          <a:xfrm>
            <a:off x="3440748" y="2123653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5" name="Alternativ process 4"/>
          <p:cNvSpPr/>
          <p:nvPr/>
        </p:nvSpPr>
        <p:spPr bwMode="auto">
          <a:xfrm>
            <a:off x="3440748" y="3419797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Alternativ process 5"/>
          <p:cNvSpPr/>
          <p:nvPr/>
        </p:nvSpPr>
        <p:spPr bwMode="auto">
          <a:xfrm>
            <a:off x="3440748" y="4715941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04644" y="23968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1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04644" y="36930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2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504644" y="49891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3</a:t>
            </a:r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err="1" smtClean="0"/>
              <a:t>Prosamkursens</a:t>
            </a:r>
            <a:r>
              <a:rPr lang="sv-SE" dirty="0" smtClean="0"/>
              <a:t> struktur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618605" y="2304542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3633402" y="3600686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3633642" y="489683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881410" y="5868069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r>
              <a:rPr lang="sv-SE" sz="2800" dirty="0" smtClean="0"/>
              <a:t>nledande föreläsning</a:t>
            </a:r>
            <a:endParaRPr lang="sv-SE" sz="2800" dirty="0"/>
          </a:p>
        </p:txBody>
      </p:sp>
    </p:spTree>
    <p:extLst>
      <p:ext uri="{BB962C8B-B14F-4D97-AF65-F5344CB8AC3E}">
        <p14:creationId xmlns="" xmlns:p14="http://schemas.microsoft.com/office/powerpoint/2010/main" val="241724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D-kursgra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88" y="250825"/>
            <a:ext cx="6624637" cy="730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763613"/>
            <a:ext cx="7342187" cy="49848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4" name="Alternativ process 3"/>
          <p:cNvSpPr/>
          <p:nvPr/>
        </p:nvSpPr>
        <p:spPr bwMode="auto">
          <a:xfrm>
            <a:off x="3440748" y="2123653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5" name="Alternativ process 4"/>
          <p:cNvSpPr/>
          <p:nvPr/>
        </p:nvSpPr>
        <p:spPr bwMode="auto">
          <a:xfrm>
            <a:off x="3440748" y="3419797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6" name="Alternativ process 5"/>
          <p:cNvSpPr/>
          <p:nvPr/>
        </p:nvSpPr>
        <p:spPr bwMode="auto">
          <a:xfrm>
            <a:off x="3440748" y="4715941"/>
            <a:ext cx="6009614" cy="1008112"/>
          </a:xfrm>
          <a:prstGeom prst="flowChartAlternate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504644" y="23968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1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04644" y="36930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2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2504644" y="49891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 3</a:t>
            </a:r>
            <a:endParaRPr lang="sv-SE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err="1" smtClean="0"/>
              <a:t>Prosamkursens</a:t>
            </a:r>
            <a:r>
              <a:rPr lang="sv-SE" dirty="0" smtClean="0"/>
              <a:t> struktur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618605" y="2304542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3633402" y="3600686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3633642" y="489683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endParaRPr lang="sv-SE" sz="3600" dirty="0">
              <a:solidFill>
                <a:srgbClr val="C00000"/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881410" y="5868069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solidFill>
                  <a:srgbClr val="C00000"/>
                </a:solidFill>
              </a:rPr>
              <a:t>I</a:t>
            </a:r>
            <a:r>
              <a:rPr lang="sv-SE" sz="2800" dirty="0" smtClean="0"/>
              <a:t>nledande föreläsning</a:t>
            </a:r>
            <a:endParaRPr lang="sv-SE" sz="2800" dirty="0"/>
          </a:p>
        </p:txBody>
      </p:sp>
      <p:sp>
        <p:nvSpPr>
          <p:cNvPr id="14" name="textruta 13"/>
          <p:cNvSpPr txBox="1"/>
          <p:nvPr/>
        </p:nvSpPr>
        <p:spPr>
          <a:xfrm>
            <a:off x="5057874" y="4958386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8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3880139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5057874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2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5057874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5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6452545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3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6461493" y="3610678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6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6461493" y="4927609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9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7768243" y="2335321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4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7768243" y="363146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7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7768242" y="4958385"/>
            <a:ext cx="674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2753618" y="5898846"/>
            <a:ext cx="2401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10 </a:t>
            </a:r>
            <a:r>
              <a:rPr lang="sv-SE" sz="2800" dirty="0" smtClean="0"/>
              <a:t>reflektions-seminarier</a:t>
            </a:r>
            <a:endParaRPr lang="sv-SE" sz="2800" dirty="0"/>
          </a:p>
        </p:txBody>
      </p:sp>
    </p:spTree>
    <p:extLst>
      <p:ext uri="{BB962C8B-B14F-4D97-AF65-F5344CB8AC3E}">
        <p14:creationId xmlns="" xmlns:p14="http://schemas.microsoft.com/office/powerpoint/2010/main" val="369068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2208213" y="957264"/>
            <a:ext cx="7342187" cy="950366"/>
          </a:xfrm>
        </p:spPr>
        <p:txBody>
          <a:bodyPr/>
          <a:lstStyle/>
          <a:p>
            <a:r>
              <a:rPr lang="sv-SE" dirty="0" smtClean="0"/>
              <a:t>Reflektionsseminarier</a:t>
            </a:r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>
          <a:xfrm>
            <a:off x="2208213" y="1907629"/>
            <a:ext cx="7342187" cy="4840834"/>
          </a:xfrm>
        </p:spPr>
        <p:txBody>
          <a:bodyPr/>
          <a:lstStyle/>
          <a:p>
            <a:r>
              <a:rPr lang="sv-SE" dirty="0" smtClean="0"/>
              <a:t>60 minuter i grupper om cirka </a:t>
            </a:r>
            <a:r>
              <a:rPr lang="sv-SE" dirty="0" smtClean="0"/>
              <a:t>tolv </a:t>
            </a:r>
            <a:r>
              <a:rPr lang="sv-SE" dirty="0" smtClean="0"/>
              <a:t>elever och en lärarmentor</a:t>
            </a:r>
          </a:p>
          <a:p>
            <a:r>
              <a:rPr lang="sv-SE" dirty="0" smtClean="0"/>
              <a:t>Olika specialteman varje träff</a:t>
            </a:r>
          </a:p>
          <a:p>
            <a:r>
              <a:rPr lang="sv-SE" dirty="0" smtClean="0"/>
              <a:t>Inför träffen ska något läsas och ett reflektionsdokument skrivas</a:t>
            </a:r>
          </a:p>
          <a:p>
            <a:r>
              <a:rPr lang="sv-SE" dirty="0" smtClean="0"/>
              <a:t>Alla läser allas texter i gruppen</a:t>
            </a:r>
          </a:p>
          <a:p>
            <a:r>
              <a:rPr lang="sv-SE" dirty="0" smtClean="0"/>
              <a:t>Texterna diskuteras vid träffen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Teman för seminarierna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208213" y="2212975"/>
            <a:ext cx="3497733" cy="4535488"/>
          </a:xfrm>
        </p:spPr>
        <p:txBody>
          <a:bodyPr/>
          <a:lstStyle/>
          <a:p>
            <a:r>
              <a:rPr lang="sv-SE" dirty="0" smtClean="0"/>
              <a:t>Studieteknik</a:t>
            </a:r>
          </a:p>
          <a:p>
            <a:r>
              <a:rPr lang="sv-SE" dirty="0" smtClean="0"/>
              <a:t>Mål, kriterier, examination</a:t>
            </a:r>
          </a:p>
          <a:p>
            <a:r>
              <a:rPr lang="sv-SE" dirty="0" smtClean="0"/>
              <a:t>Plagiering och eget ansvar</a:t>
            </a:r>
          </a:p>
          <a:p>
            <a:r>
              <a:rPr lang="sv-SE" dirty="0" smtClean="0"/>
              <a:t>Yrkesrollen</a:t>
            </a:r>
          </a:p>
          <a:p>
            <a:r>
              <a:rPr lang="sv-SE" dirty="0" smtClean="0"/>
              <a:t>Kvalitet i utbildningen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633938" y="2195661"/>
            <a:ext cx="3999705" cy="4535488"/>
          </a:xfrm>
        </p:spPr>
        <p:txBody>
          <a:bodyPr/>
          <a:lstStyle/>
          <a:p>
            <a:r>
              <a:rPr lang="sv-SE" dirty="0" smtClean="0"/>
              <a:t>Plugga och jobba utomlands</a:t>
            </a:r>
          </a:p>
          <a:p>
            <a:r>
              <a:rPr lang="sv-SE" dirty="0" smtClean="0"/>
              <a:t>Generella </a:t>
            </a:r>
            <a:r>
              <a:rPr lang="sv-SE" dirty="0" err="1" smtClean="0"/>
              <a:t>färdig-heter</a:t>
            </a:r>
            <a:r>
              <a:rPr lang="sv-SE" dirty="0" smtClean="0"/>
              <a:t>, bildning</a:t>
            </a:r>
          </a:p>
          <a:p>
            <a:r>
              <a:rPr lang="sv-SE" dirty="0" smtClean="0"/>
              <a:t>Studentinflytande</a:t>
            </a:r>
          </a:p>
          <a:p>
            <a:r>
              <a:rPr lang="sv-SE" dirty="0" err="1" smtClean="0"/>
              <a:t>Prokrastinering</a:t>
            </a:r>
            <a:endParaRPr lang="sv-SE" dirty="0" smtClean="0"/>
          </a:p>
          <a:p>
            <a:r>
              <a:rPr lang="sv-SE" dirty="0" smtClean="0"/>
              <a:t>Livslångt lärande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266636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4328</TotalTime>
  <Words>1453</Words>
  <Application>Microsoft Office PowerPoint</Application>
  <PresentationFormat>Anpassad</PresentationFormat>
  <Paragraphs>370</Paragraphs>
  <Slides>35</Slides>
  <Notes>35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35</vt:i4>
      </vt:variant>
    </vt:vector>
  </HeadingPairs>
  <TitlesOfParts>
    <vt:vector size="36" baseType="lpstr">
      <vt:lpstr>Standardformgivning</vt:lpstr>
      <vt:lpstr>En programsammanhållande kurs med många funktioner</vt:lpstr>
      <vt:lpstr>Exempel på reflektions-uppgifter från kursen</vt:lpstr>
      <vt:lpstr>Programsammanhållande kurs</vt:lpstr>
      <vt:lpstr>Prosamkursens struktur</vt:lpstr>
      <vt:lpstr>Prosamkursens struktur</vt:lpstr>
      <vt:lpstr>Bild 6</vt:lpstr>
      <vt:lpstr>Prosamkursens struktur</vt:lpstr>
      <vt:lpstr>Reflektionsseminarier</vt:lpstr>
      <vt:lpstr>Teman för seminarierna</vt:lpstr>
      <vt:lpstr>Återkommande reflektionsfrågor</vt:lpstr>
      <vt:lpstr>Prosamkursens struktur</vt:lpstr>
      <vt:lpstr>Prosamkursens struktur</vt:lpstr>
      <vt:lpstr>Funktion 1:  Ge akademisk introduktion till programmet och högskolestudier</vt:lpstr>
      <vt:lpstr>Bild 14</vt:lpstr>
      <vt:lpstr>Funktion 2:  Ge förståelse för programmet</vt:lpstr>
      <vt:lpstr>Bild 16</vt:lpstr>
      <vt:lpstr>Funktion 3:  Skapa kontakter mellan lärare och teknologer</vt:lpstr>
      <vt:lpstr>Bild 18</vt:lpstr>
      <vt:lpstr>Funktion 4:  Stimulera utbyte av erfarenheter mellan årskurserna</vt:lpstr>
      <vt:lpstr>Bild 20</vt:lpstr>
      <vt:lpstr>Funktion 5:  Ge träning i skriftlig och muntlig framställning och reflektion</vt:lpstr>
      <vt:lpstr>Bild 22</vt:lpstr>
      <vt:lpstr>Funktion 6:  Ta upp det andra kurser missar</vt:lpstr>
      <vt:lpstr>Bild 24</vt:lpstr>
      <vt:lpstr>Funktion 7:  Informera om kurs- och inriktnings-val, inklusive utbytesstudier</vt:lpstr>
      <vt:lpstr>Funktion 8:  Följa upp studieresultat</vt:lpstr>
      <vt:lpstr>Funktion 9:  Utbilda lärarna som medverkar i programmet</vt:lpstr>
      <vt:lpstr>Bild 28</vt:lpstr>
      <vt:lpstr>Funktion 10:  Utvärdera programmet och bidra till kvalitetsutveckling</vt:lpstr>
      <vt:lpstr>Bild 30</vt:lpstr>
      <vt:lpstr>Svårigheter som måste hanteras</vt:lpstr>
      <vt:lpstr>Hur ska den som är på utbytesstudier hanteras?</vt:lpstr>
      <vt:lpstr>Sammanfattning av funktioner</vt:lpstr>
      <vt:lpstr>Slutsatser</vt:lpstr>
      <vt:lpstr>Mer information</vt:lpstr>
    </vt:vector>
  </TitlesOfParts>
  <Company>KTH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Personal</dc:creator>
  <cp:lastModifiedBy>Valued Acer Customer</cp:lastModifiedBy>
  <cp:revision>180</cp:revision>
  <cp:lastPrinted>2011-11-26T10:58:41Z</cp:lastPrinted>
  <dcterms:created xsi:type="dcterms:W3CDTF">2004-06-01T09:47:02Z</dcterms:created>
  <dcterms:modified xsi:type="dcterms:W3CDTF">2012-09-24T10:14:56Z</dcterms:modified>
</cp:coreProperties>
</file>