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99" r:id="rId3"/>
    <p:sldId id="257" r:id="rId4"/>
    <p:sldId id="300" r:id="rId5"/>
    <p:sldId id="282" r:id="rId6"/>
    <p:sldId id="268" r:id="rId7"/>
    <p:sldId id="269" r:id="rId8"/>
    <p:sldId id="281" r:id="rId9"/>
    <p:sldId id="284" r:id="rId10"/>
    <p:sldId id="258" r:id="rId11"/>
    <p:sldId id="259" r:id="rId12"/>
    <p:sldId id="266" r:id="rId13"/>
    <p:sldId id="260" r:id="rId14"/>
    <p:sldId id="290" r:id="rId15"/>
    <p:sldId id="287" r:id="rId16"/>
    <p:sldId id="288" r:id="rId17"/>
    <p:sldId id="289" r:id="rId18"/>
    <p:sldId id="301" r:id="rId19"/>
    <p:sldId id="302" r:id="rId20"/>
    <p:sldId id="283" r:id="rId21"/>
    <p:sldId id="303" r:id="rId22"/>
    <p:sldId id="304" r:id="rId23"/>
    <p:sldId id="298" r:id="rId24"/>
    <p:sldId id="291" r:id="rId25"/>
    <p:sldId id="296" r:id="rId26"/>
    <p:sldId id="305" r:id="rId27"/>
    <p:sldId id="309" r:id="rId28"/>
    <p:sldId id="293" r:id="rId29"/>
    <p:sldId id="308" r:id="rId30"/>
    <p:sldId id="306" r:id="rId31"/>
    <p:sldId id="310" r:id="rId3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aroufi Helmi" initials="MH" lastIdx="0" clrIdx="0">
    <p:extLst>
      <p:ext uri="{19B8F6BF-5375-455C-9EA6-DF929625EA0E}">
        <p15:presenceInfo xmlns:p15="http://schemas.microsoft.com/office/powerpoint/2012/main" xmlns="" userId="Maaroufi Helm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CC00"/>
    <a:srgbClr val="66FF66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89981" autoAdjust="0"/>
  </p:normalViewPr>
  <p:slideViewPr>
    <p:cSldViewPr>
      <p:cViewPr varScale="1">
        <p:scale>
          <a:sx n="44" d="100"/>
          <a:sy n="44" d="100"/>
        </p:scale>
        <p:origin x="-13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9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printerSettings" Target="printerSettings/printerSettings1.bin"/><Relationship Id="rId35" Type="http://schemas.openxmlformats.org/officeDocument/2006/relationships/commentAuthors" Target="commentAuthors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8C701-47B8-458E-868F-1BA5B281D6B0}" type="datetimeFigureOut">
              <a:rPr lang="zh-CN" altLang="en-US" smtClean="0"/>
              <a:pPr/>
              <a:t>21/10/15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25D4C-8A84-482A-B14A-596BE1DC4B4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6391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Tagged</a:t>
            </a:r>
            <a:r>
              <a:rPr lang="en-US" altLang="zh-CN" baseline="0" dirty="0" smtClean="0"/>
              <a:t> as low-level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25D4C-8A84-482A-B14A-596BE1DC4B43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98420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where the function call is replaced by the code for the body of the function.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825D4C-8A84-482A-B14A-596BE1DC4B43}" type="slidenum">
              <a:rPr lang="zh-CN" altLang="en-US" smtClean="0"/>
              <a:pPr/>
              <a:t>29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6085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7588-7AB3-4E91-9F9E-E8B5439F0589}" type="datetimeFigureOut">
              <a:rPr lang="zh-CN" altLang="en-US" smtClean="0"/>
              <a:pPr/>
              <a:t>21/10/15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F217-E491-400D-8C18-60F399D3839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7588-7AB3-4E91-9F9E-E8B5439F0589}" type="datetimeFigureOut">
              <a:rPr lang="zh-CN" altLang="en-US" smtClean="0"/>
              <a:pPr/>
              <a:t>21/10/15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F217-E491-400D-8C18-60F399D3839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7588-7AB3-4E91-9F9E-E8B5439F0589}" type="datetimeFigureOut">
              <a:rPr lang="zh-CN" altLang="en-US" smtClean="0"/>
              <a:pPr/>
              <a:t>21/10/15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F217-E491-400D-8C18-60F399D3839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7588-7AB3-4E91-9F9E-E8B5439F0589}" type="datetimeFigureOut">
              <a:rPr lang="zh-CN" altLang="en-US" smtClean="0"/>
              <a:pPr/>
              <a:t>21/10/15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F217-E491-400D-8C18-60F399D3839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7588-7AB3-4E91-9F9E-E8B5439F0589}" type="datetimeFigureOut">
              <a:rPr lang="zh-CN" altLang="en-US" smtClean="0"/>
              <a:pPr/>
              <a:t>21/10/15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F217-E491-400D-8C18-60F399D3839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7588-7AB3-4E91-9F9E-E8B5439F0589}" type="datetimeFigureOut">
              <a:rPr lang="zh-CN" altLang="en-US" smtClean="0"/>
              <a:pPr/>
              <a:t>21/10/15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F217-E491-400D-8C18-60F399D3839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7588-7AB3-4E91-9F9E-E8B5439F0589}" type="datetimeFigureOut">
              <a:rPr lang="zh-CN" altLang="en-US" smtClean="0"/>
              <a:pPr/>
              <a:t>21/10/15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F217-E491-400D-8C18-60F399D3839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7588-7AB3-4E91-9F9E-E8B5439F0589}" type="datetimeFigureOut">
              <a:rPr lang="zh-CN" altLang="en-US" smtClean="0"/>
              <a:pPr/>
              <a:t>21/10/15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F217-E491-400D-8C18-60F399D3839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7588-7AB3-4E91-9F9E-E8B5439F0589}" type="datetimeFigureOut">
              <a:rPr lang="zh-CN" altLang="en-US" smtClean="0"/>
              <a:pPr/>
              <a:t>21/10/15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F217-E491-400D-8C18-60F399D3839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7588-7AB3-4E91-9F9E-E8B5439F0589}" type="datetimeFigureOut">
              <a:rPr lang="zh-CN" altLang="en-US" smtClean="0"/>
              <a:pPr/>
              <a:t>21/10/15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F217-E491-400D-8C18-60F399D3839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47588-7AB3-4E91-9F9E-E8B5439F0589}" type="datetimeFigureOut">
              <a:rPr lang="zh-CN" altLang="en-US" smtClean="0"/>
              <a:pPr/>
              <a:t>21/10/15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0F217-E491-400D-8C18-60F399D3839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47588-7AB3-4E91-9F9E-E8B5439F0589}" type="datetimeFigureOut">
              <a:rPr lang="zh-CN" altLang="en-US" smtClean="0"/>
              <a:pPr/>
              <a:t>21/10/15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0F217-E491-400D-8C18-60F399D3839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hegeekstuff.com/2012/08/gprof-tutorial/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470025"/>
          </a:xfrm>
        </p:spPr>
        <p:txBody>
          <a:bodyPr>
            <a:normAutofit/>
          </a:bodyPr>
          <a:lstStyle/>
          <a:p>
            <a:pPr algn="r"/>
            <a:r>
              <a:rPr lang="en-US" altLang="zh-CN" sz="5400" b="1" dirty="0" smtClean="0"/>
              <a:t>Optimization of C </a:t>
            </a:r>
            <a:r>
              <a:rPr lang="en-US" altLang="zh-CN" sz="5400" b="1" dirty="0"/>
              <a:t>Code</a:t>
            </a:r>
            <a:br>
              <a:rPr lang="en-US" altLang="zh-CN" sz="5400" b="1" dirty="0"/>
            </a:br>
            <a:r>
              <a:rPr lang="en-US" altLang="zh-CN" sz="3200" dirty="0"/>
              <a:t>The C for Speed</a:t>
            </a:r>
            <a:endParaRPr lang="zh-CN" altLang="en-US" sz="5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04856" cy="2567136"/>
          </a:xfrm>
        </p:spPr>
        <p:txBody>
          <a:bodyPr>
            <a:normAutofit lnSpcReduction="10000"/>
          </a:bodyPr>
          <a:lstStyle/>
          <a:p>
            <a:pPr algn="r"/>
            <a:endParaRPr lang="en-US" altLang="zh-CN" sz="2400" dirty="0" smtClean="0"/>
          </a:p>
          <a:p>
            <a:pPr algn="r"/>
            <a:endParaRPr lang="en-US" altLang="zh-CN" sz="2400" dirty="0"/>
          </a:p>
          <a:p>
            <a:pPr algn="r"/>
            <a:r>
              <a:rPr lang="en-US" altLang="zh-CN" sz="2400" dirty="0" smtClean="0"/>
              <a:t>Ahmed Helmi Maaroufi</a:t>
            </a:r>
          </a:p>
          <a:p>
            <a:pPr algn="r"/>
            <a:r>
              <a:rPr lang="en-US" altLang="zh-CN" sz="2400" dirty="0" smtClean="0"/>
              <a:t>Pang Hui</a:t>
            </a:r>
          </a:p>
          <a:p>
            <a:pPr algn="r"/>
            <a:endParaRPr lang="en-US" altLang="zh-CN" sz="2400" dirty="0" smtClean="0"/>
          </a:p>
          <a:p>
            <a:pPr algn="r"/>
            <a:r>
              <a:rPr lang="en-US" altLang="zh-CN" sz="2400" dirty="0" smtClean="0"/>
              <a:t>EL 2310 Scientific Programming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Minimize jumps/branches</a:t>
            </a:r>
            <a:endParaRPr lang="zh-CN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 elimination of branching is an important concern with today's deeply pipelined processor architectures.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“</a:t>
            </a:r>
            <a:r>
              <a:rPr lang="en-US" altLang="zh-CN" b="1" dirty="0" err="1" smtClean="0"/>
              <a:t>Mispredicted</a:t>
            </a:r>
            <a:r>
              <a:rPr lang="en-US" altLang="zh-CN" dirty="0" smtClean="0"/>
              <a:t>" branches often cost many cycles.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Minimize jumps/branches</a:t>
            </a:r>
            <a:endParaRPr lang="zh-CN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Use inline functions for short functions to eliminate function overhead. </a:t>
            </a:r>
          </a:p>
          <a:p>
            <a:endParaRPr lang="zh-CN" altLang="zh-CN" dirty="0" smtClean="0"/>
          </a:p>
          <a:p>
            <a:r>
              <a:rPr lang="en-US" altLang="zh-CN" dirty="0" smtClean="0"/>
              <a:t>Move loops inside function calls. </a:t>
            </a:r>
            <a:endParaRPr lang="zh-CN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Iteration is preferred over recursion.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Minimize jumps/branches</a:t>
            </a:r>
            <a:endParaRPr lang="zh-CN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Before: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sz="24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=0;i&lt;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N;i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</a:p>
          <a:p>
            <a:pPr>
              <a:buNone/>
            </a:pP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None/>
            </a:pP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DoSomething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pPr>
              <a:buNone/>
            </a:pP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After: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DoSomething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(N)</a:t>
            </a:r>
          </a:p>
          <a:p>
            <a:pPr>
              <a:buNone/>
            </a:pP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None/>
            </a:pP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zh-CN" sz="24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 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=0;i&lt;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N;i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buNone/>
            </a:pP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>
              <a:buNone/>
            </a:pP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Minimize Condition Checking</a:t>
            </a:r>
            <a:endParaRPr lang="zh-CN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You don’t actually process anything when checking conditions. 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Whenever possible, replace if’s with </a:t>
            </a:r>
            <a:r>
              <a:rPr lang="en-US" altLang="zh-CN" b="1" dirty="0" smtClean="0"/>
              <a:t>switch’s</a:t>
            </a:r>
            <a:r>
              <a:rPr lang="en-US" altLang="zh-CN" dirty="0" smtClean="0"/>
              <a:t>. </a:t>
            </a:r>
          </a:p>
          <a:p>
            <a:r>
              <a:rPr lang="en-US" altLang="zh-CN" dirty="0" smtClean="0"/>
              <a:t>If a switch statement is not possible, put the </a:t>
            </a:r>
            <a:r>
              <a:rPr lang="en-US" altLang="zh-CN" b="1" dirty="0" smtClean="0"/>
              <a:t>most common clauses at the beginning</a:t>
            </a:r>
            <a:r>
              <a:rPr lang="en-US" altLang="zh-CN" dirty="0" smtClean="0"/>
              <a:t> of the if chain. </a:t>
            </a:r>
          </a:p>
          <a:p>
            <a:r>
              <a:rPr lang="en-US" altLang="zh-CN" dirty="0" smtClean="0"/>
              <a:t>Try to </a:t>
            </a:r>
            <a:r>
              <a:rPr lang="en-US" altLang="zh-CN" b="1" dirty="0" smtClean="0"/>
              <a:t>remove “</a:t>
            </a:r>
            <a:r>
              <a:rPr lang="en-US" altLang="zh-CN" dirty="0" smtClean="0">
                <a:solidFill>
                  <a:srgbClr val="FF0000"/>
                </a:solidFill>
              </a:rPr>
              <a:t>else</a:t>
            </a:r>
            <a:r>
              <a:rPr lang="en-US" altLang="zh-CN" b="1" dirty="0" smtClean="0"/>
              <a:t>" </a:t>
            </a:r>
            <a:r>
              <a:rPr lang="en-US" altLang="zh-CN" dirty="0" smtClean="0"/>
              <a:t>clause if there is a lop-sided probability.</a:t>
            </a:r>
            <a:endParaRPr lang="zh-CN" altLang="zh-CN" dirty="0" smtClean="0"/>
          </a:p>
          <a:p>
            <a:pPr>
              <a:buNone/>
            </a:pPr>
            <a:endParaRPr lang="zh-CN" altLang="zh-CN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Loop Tricks</a:t>
            </a:r>
            <a:endParaRPr lang="zh-CN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Loop Unrolling:</a:t>
            </a:r>
          </a:p>
          <a:p>
            <a:pPr lvl="1"/>
            <a:r>
              <a:rPr lang="en-US" altLang="zh-CN" dirty="0" smtClean="0"/>
              <a:t>reducing the number of iterations and </a:t>
            </a:r>
            <a:r>
              <a:rPr lang="en-US" altLang="zh-CN" b="1" dirty="0" smtClean="0"/>
              <a:t>replicating the body of the loop </a:t>
            </a:r>
            <a:r>
              <a:rPr lang="en-US" altLang="zh-CN" dirty="0" smtClean="0"/>
              <a:t>to reduce loop overhead.</a:t>
            </a:r>
          </a:p>
          <a:p>
            <a:r>
              <a:rPr lang="en-US" altLang="zh-CN" dirty="0" smtClean="0"/>
              <a:t>Loop jamming:</a:t>
            </a:r>
          </a:p>
          <a:p>
            <a:pPr lvl="1"/>
            <a:r>
              <a:rPr lang="en-US" altLang="zh-CN" b="1" dirty="0" smtClean="0"/>
              <a:t>combine adjacent loops </a:t>
            </a:r>
            <a:r>
              <a:rPr lang="en-US" altLang="zh-CN" dirty="0" smtClean="0"/>
              <a:t>which loop over the same range of the same variable.</a:t>
            </a:r>
          </a:p>
          <a:p>
            <a:r>
              <a:rPr lang="en-US" altLang="zh-CN" dirty="0" smtClean="0"/>
              <a:t>Early loop breaking:</a:t>
            </a:r>
          </a:p>
          <a:p>
            <a:pPr lvl="1"/>
            <a:r>
              <a:rPr lang="en-US" altLang="zh-CN" dirty="0" smtClean="0"/>
              <a:t>not necessary to process the entirety of a loop. 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Loop Unrolling</a:t>
            </a:r>
            <a:endParaRPr lang="zh-CN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Before:</a:t>
            </a:r>
            <a:endParaRPr lang="zh-CN" altLang="zh-CN" b="1" dirty="0" smtClean="0"/>
          </a:p>
          <a:p>
            <a:pPr lvl="1">
              <a:buNone/>
            </a:pPr>
            <a:endParaRPr lang="en-US" altLang="zh-CN" dirty="0" smtClean="0"/>
          </a:p>
          <a:p>
            <a:pPr lvl="1">
              <a:buNone/>
            </a:pPr>
            <a:r>
              <a:rPr lang="en-US" altLang="zh-CN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CN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CN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dirty="0" smtClean="0">
                <a:latin typeface="Consolas" panose="020B0609020204030204" pitchFamily="49" charset="0"/>
                <a:cs typeface="Consolas" panose="020B0609020204030204" pitchFamily="49" charset="0"/>
              </a:rPr>
              <a:t>=0;i&lt;1000;i++</a:t>
            </a:r>
            <a:r>
              <a:rPr lang="en-US" altLang="zh-CN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zh-CN" altLang="zh-CN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buNone/>
            </a:pPr>
            <a:r>
              <a:rPr lang="en-US" altLang="zh-CN" dirty="0" smtClean="0">
                <a:latin typeface="Consolas" panose="020B0609020204030204" pitchFamily="49" charset="0"/>
                <a:cs typeface="Consolas" panose="020B0609020204030204" pitchFamily="49" charset="0"/>
              </a:rPr>
              <a:t>	a[</a:t>
            </a:r>
            <a:r>
              <a:rPr lang="en-US" altLang="zh-CN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dirty="0" smtClean="0">
                <a:latin typeface="Consolas" panose="020B0609020204030204" pitchFamily="49" charset="0"/>
                <a:cs typeface="Consolas" panose="020B0609020204030204" pitchFamily="49" charset="0"/>
              </a:rPr>
              <a:t>] = b[</a:t>
            </a:r>
            <a:r>
              <a:rPr lang="en-US" altLang="zh-CN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dirty="0" smtClean="0">
                <a:latin typeface="Consolas" panose="020B0609020204030204" pitchFamily="49" charset="0"/>
                <a:cs typeface="Consolas" panose="020B0609020204030204" pitchFamily="49" charset="0"/>
              </a:rPr>
              <a:t>] + c[</a:t>
            </a:r>
            <a:r>
              <a:rPr lang="en-US" altLang="zh-CN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dirty="0" smtClean="0">
                <a:latin typeface="Consolas" panose="020B0609020204030204" pitchFamily="49" charset="0"/>
                <a:cs typeface="Consolas" panose="020B0609020204030204" pitchFamily="49" charset="0"/>
              </a:rPr>
              <a:t>];</a:t>
            </a:r>
            <a:endParaRPr lang="zh-CN" altLang="zh-CN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>
              <a:buNone/>
            </a:pPr>
            <a:r>
              <a:rPr lang="en-US" altLang="zh-CN" dirty="0" smtClean="0"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endParaRPr lang="zh-CN" altLang="zh-CN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After:</a:t>
            </a:r>
          </a:p>
          <a:p>
            <a:endParaRPr lang="en-US" altLang="zh-CN" sz="2800" dirty="0" smtClean="0"/>
          </a:p>
          <a:p>
            <a:pPr>
              <a:buNone/>
            </a:pPr>
            <a:r>
              <a:rPr lang="en-US" altLang="zh-CN" sz="2800" dirty="0" smtClean="0"/>
              <a:t>	</a:t>
            </a:r>
            <a:r>
              <a:rPr lang="zh-CN" altLang="zh-CN" sz="24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CN" sz="24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zh-CN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(int i=0;i&lt;1000;i+=2</a:t>
            </a:r>
            <a:r>
              <a:rPr lang="en-US" altLang="zh-CN" sz="24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zh-CN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zh-CN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 lvl="1">
              <a:buNone/>
            </a:pPr>
            <a:r>
              <a:rPr lang="en-US" altLang="zh-CN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zh-CN" altLang="zh-CN" dirty="0" smtClean="0">
                <a:latin typeface="Consolas" panose="020B0609020204030204" pitchFamily="49" charset="0"/>
                <a:cs typeface="Consolas" panose="020B0609020204030204" pitchFamily="49" charset="0"/>
              </a:rPr>
              <a:t>a[i] = b[i] + c[i];</a:t>
            </a:r>
          </a:p>
          <a:p>
            <a:pPr lvl="1">
              <a:buNone/>
            </a:pPr>
            <a:r>
              <a:rPr lang="en-US" altLang="zh-CN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zh-CN" altLang="zh-CN" dirty="0" smtClean="0">
                <a:latin typeface="Consolas" panose="020B0609020204030204" pitchFamily="49" charset="0"/>
                <a:cs typeface="Consolas" panose="020B0609020204030204" pitchFamily="49" charset="0"/>
              </a:rPr>
              <a:t>a[i+1] = b[i+1] + c[i+1];</a:t>
            </a:r>
          </a:p>
          <a:p>
            <a:pPr lvl="1">
              <a:buNone/>
            </a:pPr>
            <a:r>
              <a:rPr lang="zh-CN" altLang="zh-CN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zh-CN" altLang="zh-CN" sz="28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Loop Jamming</a:t>
            </a:r>
            <a:endParaRPr lang="zh-CN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/>
              <a:t>Before:</a:t>
            </a:r>
            <a:endParaRPr lang="zh-CN" altLang="zh-CN" b="1" dirty="0" smtClean="0"/>
          </a:p>
          <a:p>
            <a:pPr>
              <a:buNone/>
            </a:pPr>
            <a:endParaRPr lang="en-US" altLang="zh-CN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 MAX; 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altLang="zh-CN" sz="2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zh-CN" altLang="zh-CN" sz="20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zh-CN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j = 0; j &lt; MAX; 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j++</a:t>
            </a:r>
            <a:r>
              <a:rPr lang="en-US" altLang="zh-CN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zh-CN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a[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][j] = 0.0;</a:t>
            </a:r>
            <a:endParaRPr lang="zh-CN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 </a:t>
            </a:r>
            <a:r>
              <a:rPr lang="en-US" altLang="zh-CN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 MAX; 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altLang="zh-CN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zh-CN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a[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][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= 1.0; </a:t>
            </a:r>
            <a:endParaRPr lang="zh-CN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5388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altLang="zh-CN" b="1" dirty="0" smtClean="0"/>
              <a:t>After:</a:t>
            </a:r>
            <a:endParaRPr lang="zh-CN" altLang="zh-CN" b="1" dirty="0" smtClean="0"/>
          </a:p>
          <a:p>
            <a:pPr>
              <a:buNone/>
            </a:pPr>
            <a:endParaRPr lang="en-US" altLang="zh-CN" dirty="0" smtClean="0"/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0; 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 MAX; 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</a:t>
            </a:r>
            <a:r>
              <a:rPr lang="en-US" altLang="zh-CN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zh-CN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zh-CN" sz="2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zh-CN" altLang="zh-CN" sz="20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zh-CN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 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j = 0; j &lt; MAX; 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j++</a:t>
            </a:r>
            <a:r>
              <a:rPr lang="en-US" altLang="zh-CN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endParaRPr lang="zh-CN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a[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][j] = 0.0;</a:t>
            </a:r>
            <a:endParaRPr lang="zh-CN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a[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][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= 1.0; </a:t>
            </a:r>
            <a:endParaRPr lang="zh-CN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altLang="zh-CN" sz="2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zh-CN" altLang="zh-CN" sz="20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Early loop breaking</a:t>
            </a:r>
            <a:endParaRPr lang="zh-CN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found = </a:t>
            </a:r>
            <a:r>
              <a:rPr lang="en-US" altLang="zh-CN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None/>
            </a:pPr>
            <a:r>
              <a:rPr lang="en-US" altLang="zh-CN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=0;i&lt;10000;i++)</a:t>
            </a:r>
          </a:p>
          <a:p>
            <a:pPr>
              <a:buNone/>
            </a:pPr>
            <a:r>
              <a:rPr lang="en-US" altLang="zh-CN" sz="2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CN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 list[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== -99 )</a:t>
            </a:r>
          </a:p>
          <a:p>
            <a:pPr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CN" sz="2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found = </a:t>
            </a:r>
            <a:r>
              <a:rPr lang="en-US" altLang="zh-CN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CN" sz="2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>
              <a:buNone/>
            </a:pPr>
            <a:r>
              <a:rPr lang="en-US" altLang="zh-CN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altLang="zh-CN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 found ) 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</a:t>
            </a:r>
            <a:r>
              <a:rPr lang="en-US" altLang="zh-CN" sz="2000" dirty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en-US" altLang="zh-CN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”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</a:t>
            </a:r>
          </a:p>
          <a:p>
            <a:endParaRPr lang="zh-CN" altLang="en-US" sz="2400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found = </a:t>
            </a:r>
            <a:r>
              <a:rPr lang="en-US" altLang="zh-CN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zh-CN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altLang="zh-CN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=0; 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&lt;10000; 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++)</a:t>
            </a:r>
            <a:endParaRPr lang="zh-CN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altLang="zh-CN" sz="2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zh-CN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CN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 list[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 == -99 )</a:t>
            </a:r>
            <a:endParaRPr lang="zh-CN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0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zh-CN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found = </a:t>
            </a:r>
            <a:r>
              <a:rPr lang="en-US" altLang="zh-CN" sz="2000" dirty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zh-CN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    </a:t>
            </a:r>
            <a:r>
              <a:rPr lang="en-US" altLang="zh-CN" sz="2000" u="sng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break;</a:t>
            </a:r>
            <a:endParaRPr lang="zh-CN" altLang="zh-CN" sz="2000" u="sng" dirty="0" smtClean="0">
              <a:solidFill>
                <a:srgbClr val="0000FF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CN" sz="2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zh-CN" altLang="zh-CN" sz="20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altLang="zh-CN" sz="20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zh-CN" altLang="zh-CN" sz="20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altLang="zh-CN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 found ) </a:t>
            </a:r>
            <a:r>
              <a:rPr lang="en-US" altLang="zh-CN" sz="20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printf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“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…</a:t>
            </a:r>
            <a:r>
              <a:rPr lang="en-US" altLang="zh-CN" sz="20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”</a:t>
            </a:r>
            <a:r>
              <a:rPr lang="en-US" altLang="zh-CN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);.</a:t>
            </a:r>
            <a:endParaRPr lang="zh-CN" altLang="zh-CN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endParaRPr lang="zh-CN" alt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Memory and Cache</a:t>
            </a:r>
            <a:endParaRPr lang="zh-CN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Better arrange members in structure for </a:t>
            </a:r>
            <a:r>
              <a:rPr lang="en-US" altLang="zh-CN" b="1" dirty="0" smtClean="0"/>
              <a:t>data aligning</a:t>
            </a:r>
            <a:r>
              <a:rPr lang="en-US" altLang="zh-CN" dirty="0" smtClean="0"/>
              <a:t>. In order to align the data in memory,  empty bytes are inserted between memory addresses which are allocated for other members while memory allocation.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Try to </a:t>
            </a:r>
            <a:r>
              <a:rPr lang="en-US" altLang="zh-CN" b="1" dirty="0" smtClean="0"/>
              <a:t>avoid casting </a:t>
            </a:r>
            <a:r>
              <a:rPr lang="en-US" altLang="zh-CN" dirty="0" smtClean="0"/>
              <a:t>where possible. Integer and floating point instructions often operate on different registers, so a cast requires copy and communication between registers. </a:t>
            </a:r>
          </a:p>
          <a:p>
            <a:pPr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073842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Memory and Cache</a:t>
            </a:r>
            <a:endParaRPr lang="zh-CN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/>
              <a:t>Use </a:t>
            </a:r>
            <a:r>
              <a:rPr lang="en-US" altLang="zh-CN" b="1" dirty="0" smtClean="0"/>
              <a:t>pointers</a:t>
            </a:r>
            <a:r>
              <a:rPr lang="en-US" altLang="zh-CN" dirty="0" smtClean="0"/>
              <a:t> when dealing with large objects instead of copying them to memory. </a:t>
            </a:r>
            <a:endParaRPr lang="zh-CN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 smtClean="0"/>
              <a:t>Accessing data the same way as stored in physical memory—</a:t>
            </a:r>
            <a:r>
              <a:rPr lang="en-US" altLang="zh-CN" b="1" dirty="0" smtClean="0"/>
              <a:t>go row after the row </a:t>
            </a:r>
            <a:r>
              <a:rPr lang="en-US" altLang="zh-CN" dirty="0" smtClean="0"/>
              <a:t>in your matrix. 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/>
              <a:t>Use </a:t>
            </a:r>
            <a:r>
              <a:rPr lang="en-US" altLang="zh-CN" b="1" dirty="0" err="1" smtClean="0"/>
              <a:t>memset</a:t>
            </a:r>
            <a:r>
              <a:rPr lang="en-US" altLang="zh-CN" b="1" dirty="0" smtClean="0"/>
              <a:t>() </a:t>
            </a:r>
            <a:r>
              <a:rPr lang="en-US" altLang="zh-CN" dirty="0" smtClean="0"/>
              <a:t>to copy large arrays in memory.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981375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Why optimizing your C code ?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50000"/>
              </a:lnSpc>
            </a:pPr>
            <a:r>
              <a:rPr lang="en-US" sz="2800" dirty="0" smtClean="0"/>
              <a:t>For less memory consumption.</a:t>
            </a:r>
          </a:p>
          <a:p>
            <a:pPr>
              <a:lnSpc>
                <a:spcPct val="200000"/>
              </a:lnSpc>
            </a:pPr>
            <a:r>
              <a:rPr lang="en-US" sz="2800" dirty="0" smtClean="0"/>
              <a:t>For faster computation speed.</a:t>
            </a:r>
          </a:p>
          <a:p>
            <a:pPr>
              <a:spcBef>
                <a:spcPts val="0"/>
              </a:spcBef>
            </a:pPr>
            <a:endParaRPr lang="en-US" sz="2800" dirty="0" smtClean="0"/>
          </a:p>
          <a:p>
            <a:pPr>
              <a:lnSpc>
                <a:spcPct val="200000"/>
              </a:lnSpc>
              <a:buFont typeface="Wingdings" panose="05000000000000000000" pitchFamily="2" charset="2"/>
              <a:buChar char="Ø"/>
            </a:pPr>
            <a:r>
              <a:rPr lang="en-US" sz="2800" dirty="0" smtClean="0"/>
              <a:t>Two </a:t>
            </a:r>
            <a:r>
              <a:rPr lang="en-US" sz="2800" dirty="0"/>
              <a:t>different optimization </a:t>
            </a:r>
            <a:r>
              <a:rPr lang="en-US" sz="2800" dirty="0" smtClean="0"/>
              <a:t>goals </a:t>
            </a:r>
            <a:r>
              <a:rPr lang="en-US" sz="2800" dirty="0"/>
              <a:t>that might sometimes conflict with each </a:t>
            </a:r>
            <a:r>
              <a:rPr lang="en-US" sz="2800" dirty="0" smtClean="0"/>
              <a:t>other——might </a:t>
            </a:r>
            <a:r>
              <a:rPr lang="en-US" sz="2800" dirty="0"/>
              <a:t>have to find a balance.</a:t>
            </a:r>
          </a:p>
          <a:p>
            <a:pPr marL="0" indent="0">
              <a:lnSpc>
                <a:spcPct val="200000"/>
              </a:lnSpc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43341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Memory and Cache</a:t>
            </a:r>
            <a:endParaRPr lang="zh-CN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b="1" dirty="0" smtClean="0"/>
              <a:t>Before: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sz="22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a[3][3][3];</a:t>
            </a:r>
            <a:b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2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b[3][3][3];</a:t>
            </a:r>
            <a:b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  <a:b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2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CN" sz="22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=0;i&lt;3;i++</a:t>
            </a:r>
            <a:r>
              <a:rPr lang="en-US" altLang="zh-CN" sz="22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altLang="zh-CN" sz="22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CN" sz="22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j=0;j&lt;3;j++</a:t>
            </a:r>
            <a:r>
              <a:rPr lang="en-US" altLang="zh-CN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   	 </a:t>
            </a:r>
            <a:r>
              <a:rPr lang="en-US" altLang="zh-CN" sz="22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CN" sz="22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k=0;k&lt;3;k++</a:t>
            </a:r>
            <a:r>
              <a:rPr lang="en-US" altLang="zh-CN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        b[</a:t>
            </a:r>
            <a:r>
              <a:rPr lang="en-US" altLang="zh-CN" sz="2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][j][k] = a[</a:t>
            </a:r>
            <a:r>
              <a:rPr lang="en-US" altLang="zh-CN" sz="2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][j][k];</a:t>
            </a:r>
            <a:b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</a:t>
            </a:r>
            <a:r>
              <a:rPr lang="en-US" altLang="zh-CN" sz="22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CN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=0;i&lt;3;i++</a:t>
            </a:r>
            <a:r>
              <a:rPr lang="en-US" altLang="zh-CN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  </a:t>
            </a:r>
            <a:r>
              <a:rPr lang="en-US" altLang="zh-CN" sz="22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CN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j=0;j&lt;3;j++</a:t>
            </a:r>
            <a:r>
              <a:rPr lang="en-US" altLang="zh-CN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     </a:t>
            </a:r>
            <a:r>
              <a:rPr lang="en-US" altLang="zh-CN" sz="22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en-US" altLang="zh-CN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k=0;k&lt;3;k++</a:t>
            </a:r>
            <a:r>
              <a:rPr lang="en-US" altLang="zh-CN" sz="22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       a[</a:t>
            </a:r>
            <a:r>
              <a:rPr lang="en-US" altLang="zh-CN" sz="2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][j][k] = 0;</a:t>
            </a:r>
            <a:endParaRPr lang="zh-CN" alt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b="1" dirty="0" smtClean="0"/>
              <a:t>After: </a:t>
            </a:r>
            <a:r>
              <a:rPr lang="en-US" altLang="zh-CN" dirty="0" smtClean="0"/>
              <a:t>   </a:t>
            </a:r>
          </a:p>
          <a:p>
            <a:pPr>
              <a:buNone/>
            </a:pPr>
            <a:r>
              <a:rPr lang="en-US" altLang="zh-CN" sz="2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typedef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struct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2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en-US" altLang="zh-CN" sz="22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altLang="zh-CN" sz="2200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element[3][3][3];</a:t>
            </a:r>
            <a:b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</a:t>
            </a:r>
            <a:r>
              <a:rPr lang="en-US" altLang="zh-CN" sz="22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} 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Three3DType;</a:t>
            </a:r>
          </a:p>
          <a:p>
            <a:pPr>
              <a:buNone/>
            </a:pP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Three3DType </a:t>
            </a:r>
            <a:r>
              <a:rPr lang="en-US" altLang="zh-CN" sz="22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a,b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b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...</a:t>
            </a:r>
            <a:b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b = a;</a:t>
            </a:r>
            <a:b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</a:t>
            </a:r>
            <a:r>
              <a:rPr lang="en-US" altLang="zh-CN" sz="2200" b="1" u="sng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memset</a:t>
            </a:r>
            <a:r>
              <a:rPr lang="en-US" altLang="zh-CN" sz="22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a,0,sizeof(a)</a:t>
            </a:r>
            <a:r>
              <a:rPr lang="en-US" altLang="zh-CN" sz="22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zh-CN" sz="22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  <a:endParaRPr lang="zh-CN" altLang="en-US" sz="22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altLang="zh-CN" b="1" dirty="0" smtClean="0"/>
              <a:t>Hot &amp; Cold Data Separation</a:t>
            </a:r>
            <a:r>
              <a:rPr lang="en-US" altLang="zh-CN" dirty="0" smtClean="0"/>
              <a:t>: splitting your data structures into frequently accessed ("</a:t>
            </a:r>
            <a:r>
              <a:rPr lang="en-US" altLang="zh-CN" dirty="0" smtClean="0">
                <a:solidFill>
                  <a:srgbClr val="FF0000"/>
                </a:solidFill>
              </a:rPr>
              <a:t>hot</a:t>
            </a:r>
            <a:r>
              <a:rPr lang="en-US" altLang="zh-CN" dirty="0" smtClean="0"/>
              <a:t>") and rarely accessed ("</a:t>
            </a:r>
            <a:r>
              <a:rPr lang="en-US" altLang="zh-CN" dirty="0" smtClean="0">
                <a:solidFill>
                  <a:srgbClr val="0000FF"/>
                </a:solidFill>
              </a:rPr>
              <a:t>cold</a:t>
            </a:r>
            <a:r>
              <a:rPr lang="en-US" altLang="zh-CN" dirty="0" smtClean="0"/>
              <a:t>") sections.</a:t>
            </a:r>
            <a:endParaRPr lang="zh-CN" altLang="zh-CN" dirty="0" smtClean="0"/>
          </a:p>
          <a:p>
            <a:pPr>
              <a:lnSpc>
                <a:spcPct val="150000"/>
              </a:lnSpc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2415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Hot &amp; Cold Data Separation</a:t>
            </a:r>
            <a:endParaRPr lang="zh-CN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altLang="zh-CN" dirty="0" err="1" smtClean="0">
                <a:solidFill>
                  <a:srgbClr val="0000FF"/>
                </a:solidFill>
              </a:rPr>
              <a:t>struct</a:t>
            </a:r>
            <a:r>
              <a:rPr lang="en-US" altLang="zh-CN" dirty="0" smtClean="0"/>
              <a:t> Customer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{</a:t>
            </a:r>
            <a:endParaRPr lang="zh-CN" altLang="zh-CN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en-US" altLang="zh-CN" dirty="0" err="1" smtClean="0">
                <a:solidFill>
                  <a:srgbClr val="FF0000"/>
                </a:solidFill>
              </a:rPr>
              <a:t>int</a:t>
            </a:r>
            <a:r>
              <a:rPr lang="en-US" altLang="zh-CN" dirty="0" smtClean="0"/>
              <a:t> ID;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en-US" altLang="zh-CN" dirty="0" err="1" smtClean="0">
                <a:solidFill>
                  <a:srgbClr val="FF0000"/>
                </a:solidFill>
              </a:rPr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AccountNumber</a:t>
            </a:r>
            <a:r>
              <a:rPr lang="en-US" altLang="zh-CN" dirty="0" smtClean="0"/>
              <a:t>;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en-US" altLang="zh-CN" dirty="0" smtClean="0">
                <a:solidFill>
                  <a:srgbClr val="FF0000"/>
                </a:solidFill>
              </a:rPr>
              <a:t>char</a:t>
            </a:r>
            <a:r>
              <a:rPr lang="en-US" altLang="zh-CN" dirty="0" smtClean="0"/>
              <a:t> Name[128];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en-US" altLang="zh-CN" dirty="0" smtClean="0">
                <a:solidFill>
                  <a:srgbClr val="FF0000"/>
                </a:solidFill>
              </a:rPr>
              <a:t>char</a:t>
            </a:r>
            <a:r>
              <a:rPr lang="en-US" altLang="zh-CN" dirty="0" smtClean="0"/>
              <a:t> Address[256];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}</a:t>
            </a:r>
            <a:r>
              <a:rPr lang="en-US" altLang="zh-CN" dirty="0" smtClean="0"/>
              <a:t>;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/>
              <a:t> 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/>
              <a:t>Customer customers [1000];</a:t>
            </a:r>
            <a:endParaRPr lang="zh-CN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altLang="zh-CN" dirty="0" err="1" smtClean="0">
                <a:solidFill>
                  <a:srgbClr val="0000FF"/>
                </a:solidFill>
              </a:rPr>
              <a:t>struct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CustomerAccount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{</a:t>
            </a:r>
            <a:endParaRPr lang="zh-CN" altLang="zh-CN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err="1" smtClean="0">
                <a:solidFill>
                  <a:srgbClr val="FF0000"/>
                </a:solidFill>
              </a:rPr>
              <a:t>int</a:t>
            </a:r>
            <a:r>
              <a:rPr lang="en-US" altLang="zh-CN" dirty="0" smtClean="0"/>
              <a:t> ID;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err="1">
                <a:solidFill>
                  <a:srgbClr val="FF0000"/>
                </a:solidFill>
              </a:rPr>
              <a:t>int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AccountNumber</a:t>
            </a:r>
            <a:r>
              <a:rPr lang="en-US" altLang="zh-CN" dirty="0" smtClean="0"/>
              <a:t>;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en-US" altLang="zh-CN" dirty="0" err="1" smtClean="0"/>
              <a:t>CustomerData</a:t>
            </a:r>
            <a:r>
              <a:rPr lang="en-US" altLang="zh-CN" dirty="0" smtClean="0"/>
              <a:t> *</a:t>
            </a:r>
            <a:r>
              <a:rPr lang="en-US" altLang="zh-CN" dirty="0" err="1" smtClean="0"/>
              <a:t>pData</a:t>
            </a:r>
            <a:r>
              <a:rPr lang="en-US" altLang="zh-CN" dirty="0" smtClean="0"/>
              <a:t>;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}</a:t>
            </a:r>
            <a:r>
              <a:rPr lang="en-US" altLang="zh-CN" dirty="0" smtClean="0"/>
              <a:t>;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err="1" smtClean="0">
                <a:solidFill>
                  <a:srgbClr val="0000FF"/>
                </a:solidFill>
              </a:rPr>
              <a:t>struct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CustomerData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{</a:t>
            </a:r>
            <a:endParaRPr lang="zh-CN" altLang="zh-CN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en-US" altLang="zh-CN" dirty="0" smtClean="0">
                <a:solidFill>
                  <a:srgbClr val="FF0000"/>
                </a:solidFill>
              </a:rPr>
              <a:t>char</a:t>
            </a:r>
            <a:r>
              <a:rPr lang="en-US" altLang="zh-CN" dirty="0" smtClean="0"/>
              <a:t> Name[128];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en-US" altLang="zh-CN" dirty="0" smtClean="0">
                <a:solidFill>
                  <a:srgbClr val="FF0000"/>
                </a:solidFill>
              </a:rPr>
              <a:t>char</a:t>
            </a:r>
            <a:r>
              <a:rPr lang="en-US" altLang="zh-CN" dirty="0" smtClean="0"/>
              <a:t> Address[256];</a:t>
            </a:r>
            <a:endParaRPr lang="zh-CN" altLang="zh-CN" dirty="0" smtClean="0"/>
          </a:p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}</a:t>
            </a:r>
            <a:endParaRPr lang="zh-CN" altLang="zh-CN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zh-CN" dirty="0" err="1" smtClean="0"/>
              <a:t>CustomerAccount</a:t>
            </a:r>
            <a:r>
              <a:rPr lang="en-US" altLang="zh-CN" dirty="0" smtClean="0"/>
              <a:t> customers[1000];</a:t>
            </a:r>
            <a:endParaRPr lang="zh-CN" altLang="zh-CN" dirty="0" smtClean="0"/>
          </a:p>
          <a:p>
            <a:pPr>
              <a:buNone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858140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Data Alignment</a:t>
            </a:r>
            <a:endParaRPr lang="zh-CN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Before: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struct</a:t>
            </a:r>
            <a:r>
              <a:rPr lang="en-US" dirty="0" smtClean="0"/>
              <a:t> structure1</a:t>
            </a: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{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/>
              <a:t> id1;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>
                <a:solidFill>
                  <a:srgbClr val="FF0000"/>
                </a:solidFill>
              </a:rPr>
              <a:t>char</a:t>
            </a:r>
            <a:r>
              <a:rPr lang="en-US" dirty="0"/>
              <a:t> </a:t>
            </a:r>
            <a:r>
              <a:rPr lang="en-US" dirty="0" smtClean="0"/>
              <a:t>name1;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/>
              <a:t> id2;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>
                <a:solidFill>
                  <a:srgbClr val="FF0000"/>
                </a:solidFill>
              </a:rPr>
              <a:t>char</a:t>
            </a:r>
            <a:r>
              <a:rPr lang="en-US" dirty="0"/>
              <a:t> </a:t>
            </a:r>
            <a:r>
              <a:rPr lang="en-US" dirty="0" smtClean="0"/>
              <a:t>name2;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>
                <a:solidFill>
                  <a:srgbClr val="FF0000"/>
                </a:solidFill>
              </a:rPr>
              <a:t>float</a:t>
            </a:r>
            <a:r>
              <a:rPr lang="en-US" dirty="0"/>
              <a:t> percentage;                     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}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After:</a:t>
            </a:r>
          </a:p>
          <a:p>
            <a:pPr marL="0" indent="0">
              <a:buNone/>
            </a:pPr>
            <a:r>
              <a:rPr lang="en-US" dirty="0" err="1" smtClean="0">
                <a:solidFill>
                  <a:srgbClr val="0000FF"/>
                </a:solidFill>
              </a:rPr>
              <a:t>struct</a:t>
            </a:r>
            <a:r>
              <a:rPr lang="en-US" dirty="0" smtClean="0"/>
              <a:t> </a:t>
            </a:r>
            <a:r>
              <a:rPr lang="en-US" dirty="0"/>
              <a:t>structure1 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{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/>
              <a:t> id1;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>
                <a:solidFill>
                  <a:srgbClr val="FF0000"/>
                </a:solidFill>
              </a:rPr>
              <a:t>int</a:t>
            </a:r>
            <a:r>
              <a:rPr lang="en-US" dirty="0"/>
              <a:t> id2;</a:t>
            </a:r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>
                <a:solidFill>
                  <a:srgbClr val="FF0000"/>
                </a:solidFill>
              </a:rPr>
              <a:t>char</a:t>
            </a:r>
            <a:r>
              <a:rPr lang="en-US" dirty="0"/>
              <a:t> </a:t>
            </a:r>
            <a:r>
              <a:rPr lang="en-US" dirty="0" smtClean="0"/>
              <a:t>name1;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>
                <a:solidFill>
                  <a:srgbClr val="FF0000"/>
                </a:solidFill>
              </a:rPr>
              <a:t>char</a:t>
            </a:r>
            <a:r>
              <a:rPr lang="en-US" dirty="0"/>
              <a:t> </a:t>
            </a:r>
            <a:r>
              <a:rPr lang="en-US" dirty="0" smtClean="0"/>
              <a:t>name2;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>
                <a:solidFill>
                  <a:srgbClr val="FF0000"/>
                </a:solidFill>
              </a:rPr>
              <a:t>float</a:t>
            </a:r>
            <a:r>
              <a:rPr lang="en-US" dirty="0"/>
              <a:t> percentage;</a:t>
            </a: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}</a:t>
            </a:r>
            <a:r>
              <a:rPr lang="en-US" dirty="0"/>
              <a:t>;</a:t>
            </a:r>
          </a:p>
          <a:p>
            <a:pPr marL="0" indent="0"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Compiler</a:t>
            </a:r>
            <a:endParaRPr lang="zh-CN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Write source code that the compiler can effectively optimize to turn into efficient executable code.</a:t>
            </a:r>
          </a:p>
          <a:p>
            <a:endParaRPr lang="en-US" altLang="zh-CN" dirty="0" smtClean="0"/>
          </a:p>
          <a:p>
            <a:r>
              <a:rPr lang="en-US" altLang="zh-CN" dirty="0"/>
              <a:t>Therefore important to understand the capabilities and limitations of optimizing compilers. </a:t>
            </a:r>
          </a:p>
          <a:p>
            <a:pPr marL="0" indent="0">
              <a:buNone/>
            </a:pPr>
            <a:endParaRPr lang="en-US" altLang="zh-CN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Compiler Optimization in GCC</a:t>
            </a:r>
            <a:endParaRPr lang="zh-CN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Most compilers, including GCC, provide users with some control over which optimizations they apply. </a:t>
            </a:r>
          </a:p>
          <a:p>
            <a:r>
              <a:rPr lang="en-US" altLang="zh-CN" dirty="0" smtClean="0"/>
              <a:t>The simplest control is to specify the optimization level. invoking GCC with the command-line flag   ‘-</a:t>
            </a:r>
            <a:r>
              <a:rPr lang="en-US" altLang="zh-CN" b="1" dirty="0" smtClean="0"/>
              <a:t>O1</a:t>
            </a:r>
            <a:r>
              <a:rPr lang="en-US" altLang="zh-CN" dirty="0" smtClean="0"/>
              <a:t>’, ‘</a:t>
            </a:r>
            <a:r>
              <a:rPr lang="en-US" altLang="zh-CN" b="1" dirty="0" smtClean="0"/>
              <a:t>-O2</a:t>
            </a:r>
            <a:r>
              <a:rPr lang="en-US" altLang="zh-CN" dirty="0" smtClean="0"/>
              <a:t>’ or ‘</a:t>
            </a:r>
            <a:r>
              <a:rPr lang="en-US" altLang="zh-CN" b="1" dirty="0" smtClean="0"/>
              <a:t>-O3</a:t>
            </a:r>
            <a:r>
              <a:rPr lang="en-US" altLang="zh-CN" dirty="0" smtClean="0"/>
              <a:t>’ will cause it to apply a different level of optimizations. </a:t>
            </a:r>
          </a:p>
          <a:p>
            <a:r>
              <a:rPr lang="en-US" altLang="zh-CN" dirty="0" smtClean="0"/>
              <a:t>Optimization may expand the program size and make the program more difficult to debug using standard debugging tools.</a:t>
            </a:r>
          </a:p>
          <a:p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Safe Optimizations</a:t>
            </a:r>
            <a:endParaRPr lang="zh-CN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/>
              <a:t>Compilers must be careful to apply only </a:t>
            </a:r>
            <a:r>
              <a:rPr lang="en-US" altLang="zh-CN" i="1" dirty="0" smtClean="0"/>
              <a:t>safe optimizations to a program.</a:t>
            </a:r>
          </a:p>
          <a:p>
            <a:pPr marL="0" indent="0">
              <a:lnSpc>
                <a:spcPct val="150000"/>
              </a:lnSpc>
              <a:buNone/>
            </a:pPr>
            <a:endParaRPr lang="en-US" altLang="zh-CN" dirty="0" smtClean="0"/>
          </a:p>
          <a:p>
            <a:pPr>
              <a:lnSpc>
                <a:spcPct val="150000"/>
              </a:lnSpc>
            </a:pPr>
            <a:r>
              <a:rPr lang="en-US" altLang="zh-CN" dirty="0" smtClean="0"/>
              <a:t>In performing only safe optimizations, the compiler must assume that different pointers may be aliased.</a:t>
            </a:r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5106088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>
                <a:solidFill>
                  <a:schemeClr val="tx2">
                    <a:lumMod val="75000"/>
                  </a:schemeClr>
                </a:solidFill>
              </a:rPr>
              <a:t>Memory Aliasing</a:t>
            </a:r>
            <a:endParaRPr 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Platshållare för innehåll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Therefore, </a:t>
            </a:r>
            <a:r>
              <a:rPr lang="en-US" altLang="zh-CN" i="1" dirty="0"/>
              <a:t>memory aliasing </a:t>
            </a:r>
            <a:r>
              <a:rPr lang="en-US" altLang="zh-CN" dirty="0"/>
              <a:t>can severely limit the opportunities for a compiler to generate optimized code. </a:t>
            </a:r>
          </a:p>
          <a:p>
            <a:r>
              <a:rPr lang="en-US" altLang="zh-CN" dirty="0"/>
              <a:t>Programmers using GCC must put more effort into writing programs in a way that simplifies the compiler’s task of generating efficient code.</a:t>
            </a:r>
          </a:p>
        </p:txBody>
      </p:sp>
    </p:spTree>
    <p:extLst>
      <p:ext uri="{BB962C8B-B14F-4D97-AF65-F5344CB8AC3E}">
        <p14:creationId xmlns:p14="http://schemas.microsoft.com/office/powerpoint/2010/main" val="3505882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Memory Aliasing</a:t>
            </a:r>
            <a:endParaRPr lang="zh-CN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24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twiddle1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xp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yp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buNone/>
            </a:pP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None/>
            </a:pP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xp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+= *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yp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None/>
            </a:pP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xp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+= *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yp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None/>
            </a:pP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endParaRPr lang="en-US" altLang="zh-CN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24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void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twiddle2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xp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yp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>
              <a:buNone/>
            </a:pP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None/>
            </a:pP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xp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+= 2* </a:t>
            </a: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altLang="zh-CN" sz="2400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yp</a:t>
            </a:r>
            <a:r>
              <a:rPr lang="en-US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pPr>
              <a:buNone/>
            </a:pPr>
            <a:r>
              <a:rPr lang="en-US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zh-CN" altLang="en-US" sz="2400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zh-CN" altLang="en-US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>
                <a:solidFill>
                  <a:schemeClr val="tx2">
                    <a:lumMod val="75000"/>
                  </a:schemeClr>
                </a:solidFill>
              </a:rPr>
              <a:t>Function Calls Using Global Variables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3200" dirty="0" smtClean="0"/>
              <a:t>Most compilers do not try to check if function is free of side effects. Instead, it assumes the worst case and leaves function calls </a:t>
            </a:r>
            <a:r>
              <a:rPr lang="en-US" sz="3200" dirty="0"/>
              <a:t>intact</a:t>
            </a:r>
            <a:r>
              <a:rPr lang="en-US" sz="32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US" sz="3200" dirty="0" smtClean="0"/>
          </a:p>
          <a:p>
            <a:pPr>
              <a:lnSpc>
                <a:spcPct val="150000"/>
              </a:lnSpc>
            </a:pPr>
            <a:r>
              <a:rPr lang="en-US" sz="3200" dirty="0" smtClean="0"/>
              <a:t>Code </a:t>
            </a:r>
            <a:r>
              <a:rPr lang="en-US" sz="3200" dirty="0"/>
              <a:t>involving function calls can be </a:t>
            </a:r>
            <a:r>
              <a:rPr lang="en-US" sz="3200" dirty="0" smtClean="0"/>
              <a:t>optimized </a:t>
            </a:r>
            <a:r>
              <a:rPr lang="en-US" sz="3200" dirty="0"/>
              <a:t>by a process known as inline </a:t>
            </a:r>
            <a:r>
              <a:rPr lang="en-US" sz="3200" dirty="0" smtClean="0"/>
              <a:t>substitution.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24412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First Things First! </a:t>
            </a:r>
            <a:endParaRPr lang="zh-CN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b="1" dirty="0"/>
              <a:t>Optimize your algorithm </a:t>
            </a:r>
            <a:r>
              <a:rPr lang="en-US" altLang="zh-CN" dirty="0"/>
              <a:t>before even start writing your code. No point optimizing code that is slow by design. </a:t>
            </a:r>
          </a:p>
          <a:p>
            <a:pPr lvl="0"/>
            <a:endParaRPr lang="zh-CN" altLang="zh-CN" dirty="0"/>
          </a:p>
          <a:p>
            <a:pPr lvl="0"/>
            <a:r>
              <a:rPr lang="en-US" altLang="zh-CN" dirty="0"/>
              <a:t>Make </a:t>
            </a:r>
            <a:r>
              <a:rPr lang="en-US" altLang="zh-CN" b="1" dirty="0"/>
              <a:t>common</a:t>
            </a:r>
            <a:r>
              <a:rPr lang="en-US" altLang="zh-CN" dirty="0"/>
              <a:t> case fast. use a </a:t>
            </a:r>
            <a:r>
              <a:rPr lang="en-US" altLang="zh-CN" dirty="0">
                <a:hlinkClick r:id="rId2"/>
              </a:rPr>
              <a:t>profiler</a:t>
            </a:r>
            <a:r>
              <a:rPr lang="en-US" altLang="zh-CN" dirty="0"/>
              <a:t> to identify performance bottlenecks.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b="1" dirty="0">
                <a:solidFill>
                  <a:schemeClr val="tx2">
                    <a:lumMod val="75000"/>
                  </a:schemeClr>
                </a:solidFill>
              </a:rPr>
              <a:t>Function Calls Using Global Variables</a:t>
            </a:r>
            <a:endParaRPr lang="zh-CN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92514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CN" dirty="0" err="1" smtClean="0">
                <a:solidFill>
                  <a:srgbClr val="FF0000"/>
                </a:solidFill>
              </a:rPr>
              <a:t>int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f();</a:t>
            </a:r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err="1" smtClean="0">
                <a:solidFill>
                  <a:srgbClr val="FF0000"/>
                </a:solidFill>
              </a:rPr>
              <a:t>int</a:t>
            </a:r>
            <a:r>
              <a:rPr lang="en-US" altLang="zh-CN" dirty="0" smtClean="0"/>
              <a:t> func1</a:t>
            </a:r>
            <a:r>
              <a:rPr lang="en-US" altLang="zh-CN" dirty="0" smtClean="0">
                <a:solidFill>
                  <a:srgbClr val="FF0000"/>
                </a:solidFill>
              </a:rPr>
              <a:t>()</a:t>
            </a: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{</a:t>
            </a:r>
          </a:p>
          <a:p>
            <a:pPr>
              <a:buNone/>
            </a:pPr>
            <a:r>
              <a:rPr lang="en-US" altLang="zh-CN" dirty="0" smtClean="0"/>
              <a:t> return f() + f() + f() + f();</a:t>
            </a:r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smtClean="0">
                <a:solidFill>
                  <a:srgbClr val="FF0000"/>
                </a:solidFill>
              </a:rPr>
              <a:t>}</a:t>
            </a:r>
          </a:p>
          <a:p>
            <a:pPr>
              <a:buNone/>
            </a:pPr>
            <a:endParaRPr lang="en-US" altLang="zh-CN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zh-CN" dirty="0">
              <a:solidFill>
                <a:srgbClr val="FF0000"/>
              </a:solidFill>
            </a:endParaRPr>
          </a:p>
          <a:p>
            <a:pPr>
              <a:buNone/>
            </a:pPr>
            <a:endParaRPr lang="en-US" altLang="zh-CN" dirty="0" smtClean="0">
              <a:solidFill>
                <a:srgbClr val="FF0000"/>
              </a:solidFill>
            </a:endParaRPr>
          </a:p>
          <a:p>
            <a:pPr marL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dirty="0" smtClean="0"/>
              <a:t>This </a:t>
            </a:r>
            <a:r>
              <a:rPr lang="en-US" altLang="zh-CN" dirty="0"/>
              <a:t>function has a </a:t>
            </a:r>
            <a:r>
              <a:rPr lang="en-US" altLang="zh-CN" dirty="0" smtClean="0"/>
              <a:t>side effect—it </a:t>
            </a:r>
            <a:r>
              <a:rPr lang="en-US" altLang="zh-CN" dirty="0"/>
              <a:t>modifies some part of the global program state. Changing the number of times it gets called changes the program behavior.</a:t>
            </a:r>
            <a:endParaRPr lang="zh-CN" altLang="en-US" dirty="0"/>
          </a:p>
          <a:p>
            <a:pPr>
              <a:buNone/>
            </a:pPr>
            <a:endParaRPr lang="en-US" altLang="zh-CN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altLang="zh-CN" dirty="0" err="1" smtClean="0">
                <a:solidFill>
                  <a:srgbClr val="FF0000"/>
                </a:solidFill>
              </a:rPr>
              <a:t>Int</a:t>
            </a:r>
            <a:r>
              <a:rPr lang="en-US" altLang="zh-CN" dirty="0" smtClean="0">
                <a:solidFill>
                  <a:srgbClr val="FF0000"/>
                </a:solidFill>
              </a:rPr>
              <a:t> </a:t>
            </a:r>
            <a:r>
              <a:rPr lang="en-US" altLang="zh-CN" dirty="0" smtClean="0"/>
              <a:t>f();</a:t>
            </a:r>
          </a:p>
          <a:p>
            <a:pPr>
              <a:buNone/>
            </a:pPr>
            <a:r>
              <a:rPr lang="en-US" altLang="zh-CN" dirty="0" err="1" smtClean="0">
                <a:solidFill>
                  <a:srgbClr val="FF0000"/>
                </a:solidFill>
              </a:rPr>
              <a:t>int</a:t>
            </a:r>
            <a:r>
              <a:rPr lang="en-US" altLang="zh-CN" dirty="0" smtClean="0"/>
              <a:t> func2</a:t>
            </a:r>
            <a:r>
              <a:rPr lang="en-US" altLang="zh-CN" dirty="0" smtClean="0">
                <a:solidFill>
                  <a:srgbClr val="FF0000"/>
                </a:solidFill>
              </a:rPr>
              <a:t>() {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0000FF"/>
                </a:solidFill>
              </a:rPr>
              <a:t>return</a:t>
            </a:r>
            <a:r>
              <a:rPr lang="en-US" altLang="zh-CN" dirty="0" smtClean="0"/>
              <a:t> 4*f();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}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-</a:t>
            </a:r>
            <a:r>
              <a:rPr lang="en-US" altLang="zh-CN" b="1" dirty="0" smtClean="0"/>
              <a:t>Assume this case: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dirty="0" err="1" smtClean="0">
                <a:solidFill>
                  <a:srgbClr val="FF0000"/>
                </a:solidFill>
              </a:rPr>
              <a:t>int</a:t>
            </a:r>
            <a:r>
              <a:rPr lang="en-US" altLang="zh-CN" dirty="0" smtClean="0"/>
              <a:t> counter = 0;</a:t>
            </a:r>
          </a:p>
          <a:p>
            <a:pPr>
              <a:buNone/>
            </a:pPr>
            <a:r>
              <a:rPr lang="en-US" altLang="zh-CN" dirty="0" err="1" smtClean="0">
                <a:solidFill>
                  <a:srgbClr val="FF0000"/>
                </a:solidFill>
              </a:rPr>
              <a:t>int</a:t>
            </a:r>
            <a:r>
              <a:rPr lang="en-US" altLang="zh-CN" dirty="0" smtClean="0"/>
              <a:t> f</a:t>
            </a:r>
            <a:r>
              <a:rPr lang="en-US" altLang="zh-CN" dirty="0" smtClean="0">
                <a:solidFill>
                  <a:srgbClr val="FF0000"/>
                </a:solidFill>
              </a:rPr>
              <a:t>() {</a:t>
            </a:r>
          </a:p>
          <a:p>
            <a:pPr>
              <a:buNone/>
            </a:pPr>
            <a:r>
              <a:rPr lang="en-US" altLang="zh-CN" dirty="0" smtClean="0"/>
              <a:t>return counter++;</a:t>
            </a:r>
          </a:p>
          <a:p>
            <a:pPr>
              <a:buNone/>
            </a:pPr>
            <a:r>
              <a:rPr lang="en-US" altLang="zh-CN" dirty="0" smtClean="0">
                <a:solidFill>
                  <a:srgbClr val="FF0000"/>
                </a:solidFill>
              </a:rPr>
              <a:t>}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0213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78698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rgbClr val="FF0000"/>
                </a:solidFill>
              </a:rPr>
              <a:t>Questions ?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140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So what can we do? </a:t>
            </a:r>
            <a:endParaRPr lang="zh-CN" alt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Line level</a:t>
            </a:r>
          </a:p>
          <a:p>
            <a:pPr lvl="1"/>
            <a:r>
              <a:rPr lang="en-US" altLang="zh-CN" dirty="0" smtClean="0"/>
              <a:t>Peephole optimization</a:t>
            </a:r>
          </a:p>
          <a:p>
            <a:pPr marL="0" indent="0">
              <a:buNone/>
            </a:pPr>
            <a:endParaRPr lang="en-US" altLang="zh-CN" dirty="0"/>
          </a:p>
          <a:p>
            <a:r>
              <a:rPr lang="en-US" altLang="zh-CN" dirty="0"/>
              <a:t>Memory level</a:t>
            </a:r>
          </a:p>
          <a:p>
            <a:pPr lvl="1"/>
            <a:r>
              <a:rPr lang="en-US" altLang="zh-CN" dirty="0"/>
              <a:t>properly arrange data types</a:t>
            </a:r>
          </a:p>
          <a:p>
            <a:pPr lvl="1"/>
            <a:r>
              <a:rPr lang="en-US" altLang="zh-CN" dirty="0"/>
              <a:t>Quick access to large arrays</a:t>
            </a:r>
          </a:p>
          <a:p>
            <a:pPr lvl="1"/>
            <a:r>
              <a:rPr lang="en-US" altLang="zh-CN" dirty="0" err="1"/>
              <a:t>Hot&amp;cold</a:t>
            </a:r>
            <a:r>
              <a:rPr lang="en-US" altLang="zh-CN" dirty="0"/>
              <a:t> data separation</a:t>
            </a:r>
          </a:p>
          <a:p>
            <a:pPr lvl="1">
              <a:buNone/>
            </a:pPr>
            <a:endParaRPr lang="en-US" altLang="zh-CN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Function level</a:t>
            </a:r>
          </a:p>
          <a:p>
            <a:pPr lvl="1"/>
            <a:r>
              <a:rPr lang="en-US" altLang="zh-CN" dirty="0"/>
              <a:t>Strength reduction</a:t>
            </a:r>
          </a:p>
          <a:p>
            <a:pPr lvl="1"/>
            <a:r>
              <a:rPr lang="en-US" altLang="zh-CN" dirty="0"/>
              <a:t>Jumps/Branches</a:t>
            </a:r>
          </a:p>
          <a:p>
            <a:pPr lvl="1"/>
            <a:r>
              <a:rPr lang="en-US" altLang="zh-CN" dirty="0"/>
              <a:t>Condition checking</a:t>
            </a:r>
          </a:p>
          <a:p>
            <a:pPr lvl="1"/>
            <a:r>
              <a:rPr lang="en-US" altLang="zh-CN"/>
              <a:t>Loop </a:t>
            </a:r>
            <a:r>
              <a:rPr lang="en-US" altLang="zh-CN" smtClean="0"/>
              <a:t>trick</a:t>
            </a:r>
          </a:p>
          <a:p>
            <a:pPr marL="457200" lvl="1" indent="0">
              <a:buNone/>
            </a:pPr>
            <a:endParaRPr lang="en-US" altLang="zh-CN" dirty="0"/>
          </a:p>
          <a:p>
            <a:r>
              <a:rPr lang="en-US" altLang="zh-CN" dirty="0"/>
              <a:t>Compiler level</a:t>
            </a:r>
          </a:p>
          <a:p>
            <a:pPr lvl="1"/>
            <a:r>
              <a:rPr lang="en-US" altLang="zh-CN" dirty="0"/>
              <a:t>Avoid memory aliasing</a:t>
            </a:r>
          </a:p>
          <a:p>
            <a:pPr lvl="1"/>
            <a:r>
              <a:rPr lang="en-US" altLang="zh-CN" dirty="0"/>
              <a:t>Function calls using global variables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50164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Peephole Optimization</a:t>
            </a:r>
            <a:endParaRPr lang="zh-CN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55365"/>
            <a:ext cx="8229600" cy="4525963"/>
          </a:xfrm>
        </p:spPr>
        <p:txBody>
          <a:bodyPr/>
          <a:lstStyle/>
          <a:p>
            <a:r>
              <a:rPr lang="en-US" altLang="zh-CN" dirty="0" smtClean="0"/>
              <a:t>Performed over a very small set of instructions in a segment of generated code.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Works by recognizing sets of instructions that can be replaced by shorter or faster sets of instructions.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Peephole Optimization</a:t>
            </a:r>
            <a:endParaRPr lang="en-US" altLang="zh-CN" dirty="0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 smtClean="0"/>
              <a:t>For most classes, use the operators </a:t>
            </a:r>
            <a:r>
              <a:rPr lang="en-US" altLang="zh-CN" dirty="0" smtClean="0">
                <a:solidFill>
                  <a:srgbClr val="FF0000"/>
                </a:solidFill>
              </a:rPr>
              <a:t>+=</a:t>
            </a:r>
            <a:r>
              <a:rPr lang="en-US" altLang="zh-CN" dirty="0" smtClean="0"/>
              <a:t> , </a:t>
            </a:r>
            <a:r>
              <a:rPr lang="en-US" altLang="zh-CN" dirty="0" smtClean="0">
                <a:solidFill>
                  <a:srgbClr val="FF0000"/>
                </a:solidFill>
              </a:rPr>
              <a:t>-=</a:t>
            </a:r>
            <a:r>
              <a:rPr lang="en-US" altLang="zh-CN" dirty="0" smtClean="0"/>
              <a:t> , </a:t>
            </a:r>
            <a:r>
              <a:rPr lang="en-US" altLang="zh-CN" dirty="0" smtClean="0">
                <a:solidFill>
                  <a:srgbClr val="FF0000"/>
                </a:solidFill>
              </a:rPr>
              <a:t>*=</a:t>
            </a:r>
            <a:r>
              <a:rPr lang="en-US" altLang="zh-CN" dirty="0" smtClean="0"/>
              <a:t> , and </a:t>
            </a:r>
            <a:r>
              <a:rPr lang="en-US" altLang="zh-CN" dirty="0" smtClean="0">
                <a:solidFill>
                  <a:srgbClr val="FF0000"/>
                </a:solidFill>
              </a:rPr>
              <a:t>/=</a:t>
            </a:r>
            <a:r>
              <a:rPr lang="en-US" altLang="zh-CN" dirty="0" smtClean="0"/>
              <a:t> , instead of the operators </a:t>
            </a:r>
            <a:r>
              <a:rPr lang="en-US" altLang="zh-CN" dirty="0" smtClean="0">
                <a:solidFill>
                  <a:srgbClr val="FF0000"/>
                </a:solidFill>
              </a:rPr>
              <a:t>+</a:t>
            </a:r>
            <a:r>
              <a:rPr lang="en-US" altLang="zh-CN" dirty="0" smtClean="0"/>
              <a:t> , </a:t>
            </a:r>
            <a:r>
              <a:rPr lang="en-US" altLang="zh-CN" dirty="0" smtClean="0">
                <a:solidFill>
                  <a:srgbClr val="FF0000"/>
                </a:solidFill>
              </a:rPr>
              <a:t>-</a:t>
            </a:r>
            <a:r>
              <a:rPr lang="en-US" altLang="zh-CN" dirty="0" smtClean="0"/>
              <a:t> , </a:t>
            </a:r>
            <a:r>
              <a:rPr lang="en-US" altLang="zh-CN" dirty="0" smtClean="0">
                <a:solidFill>
                  <a:srgbClr val="FF0000"/>
                </a:solidFill>
              </a:rPr>
              <a:t>*</a:t>
            </a:r>
            <a:r>
              <a:rPr lang="en-US" altLang="zh-CN" dirty="0" smtClean="0"/>
              <a:t> , and </a:t>
            </a:r>
            <a:r>
              <a:rPr lang="en-US" altLang="zh-CN" dirty="0" smtClean="0">
                <a:solidFill>
                  <a:srgbClr val="FF0000"/>
                </a:solidFill>
              </a:rPr>
              <a:t>/</a:t>
            </a:r>
            <a:r>
              <a:rPr lang="en-US" altLang="zh-CN" dirty="0" smtClean="0"/>
              <a:t> . </a:t>
            </a:r>
            <a:endParaRPr lang="zh-CN" altLang="zh-CN" dirty="0" smtClean="0"/>
          </a:p>
          <a:p>
            <a:r>
              <a:rPr lang="en-US" altLang="zh-CN" dirty="0" smtClean="0"/>
              <a:t>For objects, use the prefix operator (</a:t>
            </a:r>
            <a:r>
              <a:rPr lang="en-US" altLang="zh-CN" dirty="0" smtClean="0">
                <a:solidFill>
                  <a:srgbClr val="FF0000"/>
                </a:solidFill>
              </a:rPr>
              <a:t>++</a:t>
            </a:r>
            <a:r>
              <a:rPr lang="en-US" altLang="zh-CN" dirty="0" err="1" smtClean="0">
                <a:solidFill>
                  <a:srgbClr val="FF0000"/>
                </a:solidFill>
              </a:rPr>
              <a:t>obj</a:t>
            </a:r>
            <a:r>
              <a:rPr lang="en-US" altLang="zh-CN" dirty="0" smtClean="0"/>
              <a:t>) instead of the postfix operator (</a:t>
            </a:r>
            <a:r>
              <a:rPr lang="en-US" altLang="zh-CN" dirty="0" err="1" smtClean="0">
                <a:solidFill>
                  <a:srgbClr val="FF0000"/>
                </a:solidFill>
              </a:rPr>
              <a:t>obj</a:t>
            </a:r>
            <a:r>
              <a:rPr lang="en-US" altLang="zh-CN" dirty="0" smtClean="0">
                <a:solidFill>
                  <a:srgbClr val="FF0000"/>
                </a:solidFill>
              </a:rPr>
              <a:t>++</a:t>
            </a:r>
            <a:r>
              <a:rPr lang="en-US" altLang="zh-CN" dirty="0" smtClean="0"/>
              <a:t>).</a:t>
            </a:r>
            <a:endParaRPr lang="zh-CN" altLang="zh-CN" dirty="0" smtClean="0"/>
          </a:p>
          <a:p>
            <a:r>
              <a:rPr lang="en-US" altLang="zh-CN" dirty="0" smtClean="0"/>
              <a:t>Use shift operations</a:t>
            </a:r>
            <a:r>
              <a:rPr lang="en-US" altLang="zh-CN" dirty="0" smtClean="0">
                <a:solidFill>
                  <a:srgbClr val="FF0000"/>
                </a:solidFill>
              </a:rPr>
              <a:t> &gt;&gt;</a:t>
            </a:r>
            <a:r>
              <a:rPr lang="en-US" altLang="zh-CN" dirty="0" smtClean="0"/>
              <a:t> and </a:t>
            </a:r>
            <a:r>
              <a:rPr lang="en-US" altLang="zh-CN" dirty="0" smtClean="0">
                <a:solidFill>
                  <a:srgbClr val="FF0000"/>
                </a:solidFill>
              </a:rPr>
              <a:t>&lt;&lt;</a:t>
            </a:r>
            <a:r>
              <a:rPr lang="en-US" altLang="zh-CN" dirty="0" smtClean="0"/>
              <a:t> instead of integer multiplication and division, where possible.</a:t>
            </a:r>
          </a:p>
          <a:p>
            <a:r>
              <a:rPr lang="en-US" altLang="zh-CN" dirty="0" smtClean="0"/>
              <a:t>Test if something is equal to zero is faster than to compare two different numbers. </a:t>
            </a:r>
            <a:endParaRPr lang="zh-CN" altLang="zh-CN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Peephole Optimization</a:t>
            </a:r>
            <a:endParaRPr lang="en-US" altLang="zh-CN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b="1" dirty="0" smtClean="0"/>
              <a:t>Before: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x = y 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%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32;</a:t>
            </a:r>
          </a:p>
          <a:p>
            <a:pPr>
              <a:buNone/>
            </a:pP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x = y 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*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8;</a:t>
            </a:r>
          </a:p>
          <a:p>
            <a:pPr>
              <a:buNone/>
            </a:pP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x = y</a:t>
            </a:r>
            <a:r>
              <a:rPr lang="en-US" altLang="zh-CN" sz="26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zh-CN" sz="26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 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z</a:t>
            </a:r>
            <a:r>
              <a:rPr lang="en-US" altLang="zh-CN" sz="26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zh-CN" sz="2600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w;</a:t>
            </a:r>
          </a:p>
          <a:p>
            <a:endParaRPr lang="en-US" altLang="zh-CN" sz="26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buNone/>
            </a:pP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    </a:t>
            </a:r>
            <a:r>
              <a:rPr lang="en-US" altLang="zh-CN" sz="26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a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 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&amp;&amp;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 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&amp;&amp;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e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 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n-US" altLang="zh-CN" b="1" dirty="0" smtClean="0"/>
              <a:t>After: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x = y 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&amp;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31;</a:t>
            </a:r>
          </a:p>
          <a:p>
            <a:pPr>
              <a:buNone/>
            </a:pP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x = y 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&lt;&lt;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3;</a:t>
            </a:r>
          </a:p>
          <a:p>
            <a:pPr>
              <a:buNone/>
            </a:pP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 x = (y 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+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z) 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w;</a:t>
            </a:r>
            <a:b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   </a:t>
            </a:r>
          </a:p>
          <a:p>
            <a:pPr>
              <a:buNone/>
            </a:pP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    </a:t>
            </a:r>
            <a:r>
              <a:rPr lang="en-US" altLang="zh-CN" sz="26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if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((a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b)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(c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d)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|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(e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f))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0 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r>
              <a:rPr lang="en-US" altLang="zh-CN" sz="2600" dirty="0" smtClean="0">
                <a:latin typeface="Consolas" panose="020B0609020204030204" pitchFamily="49" charset="0"/>
                <a:cs typeface="Consolas" panose="020B0609020204030204" pitchFamily="49" charset="0"/>
              </a:rPr>
              <a:t>...</a:t>
            </a:r>
            <a:r>
              <a:rPr lang="en-US" altLang="zh-CN" sz="26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zh-CN" altLang="en-US" sz="26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Strength Reduction</a:t>
            </a:r>
            <a:endParaRPr lang="zh-CN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Replace expensive operations with equivalent but less expensive operations.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Many compilers will do this for you automatically.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The classic example of strength reduction converts </a:t>
            </a:r>
            <a:r>
              <a:rPr lang="en-US" altLang="zh-CN" dirty="0" smtClean="0">
                <a:solidFill>
                  <a:srgbClr val="FF0000"/>
                </a:solidFill>
              </a:rPr>
              <a:t>"</a:t>
            </a:r>
            <a:r>
              <a:rPr lang="en-US" altLang="zh-CN" b="1" u="sng" dirty="0" smtClean="0"/>
              <a:t>strong</a:t>
            </a:r>
            <a:r>
              <a:rPr lang="en-US" altLang="zh-CN" dirty="0" smtClean="0">
                <a:solidFill>
                  <a:srgbClr val="FF0000"/>
                </a:solidFill>
              </a:rPr>
              <a:t>"</a:t>
            </a:r>
            <a:r>
              <a:rPr lang="en-US" altLang="zh-CN" dirty="0" smtClean="0"/>
              <a:t> multiplications inside a loop into </a:t>
            </a:r>
            <a:r>
              <a:rPr lang="en-US" altLang="zh-CN" dirty="0" smtClean="0">
                <a:solidFill>
                  <a:srgbClr val="FF0000"/>
                </a:solidFill>
              </a:rPr>
              <a:t>"</a:t>
            </a:r>
            <a:r>
              <a:rPr lang="en-US" altLang="zh-CN" b="1" u="sng" dirty="0" smtClean="0"/>
              <a:t>weaker</a:t>
            </a:r>
            <a:r>
              <a:rPr lang="en-US" altLang="zh-CN" dirty="0" smtClean="0">
                <a:solidFill>
                  <a:srgbClr val="FF0000"/>
                </a:solidFill>
              </a:rPr>
              <a:t>"</a:t>
            </a:r>
            <a:r>
              <a:rPr lang="en-US" altLang="zh-CN" dirty="0" smtClean="0"/>
              <a:t> additions – something that frequently occurs in array addressing. </a:t>
            </a:r>
            <a:endParaRPr lang="zh-CN" alt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1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chemeClr val="tx2">
                    <a:lumMod val="75000"/>
                  </a:schemeClr>
                </a:solidFill>
              </a:rPr>
              <a:t>Strength Reduction</a:t>
            </a:r>
            <a:endParaRPr lang="zh-CN" altLang="en-US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内容占位符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nn-NO" altLang="zh-CN" b="1" dirty="0" smtClean="0"/>
              <a:t>Before:</a:t>
            </a:r>
          </a:p>
          <a:p>
            <a:endParaRPr lang="nn-NO" altLang="zh-CN" dirty="0" smtClean="0"/>
          </a:p>
          <a:p>
            <a:pPr>
              <a:buNone/>
            </a:pPr>
            <a:r>
              <a:rPr lang="nn-NO" altLang="zh-CN" dirty="0" smtClean="0"/>
              <a:t>	</a:t>
            </a:r>
            <a:r>
              <a:rPr lang="nn-NO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 = 7; </a:t>
            </a:r>
          </a:p>
          <a:p>
            <a:pPr>
              <a:buNone/>
            </a:pPr>
            <a:r>
              <a:rPr lang="nn-NO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n-NO" altLang="zh-CN" sz="24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nn-NO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n-NO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 = 0; i &lt; N; i++)</a:t>
            </a:r>
          </a:p>
          <a:p>
            <a:pPr>
              <a:buNone/>
            </a:pPr>
            <a:r>
              <a:rPr lang="nn-NO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n-NO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</a:p>
          <a:p>
            <a:pPr>
              <a:buNone/>
            </a:pPr>
            <a:r>
              <a:rPr lang="nn-NO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 y[i] = c * i; </a:t>
            </a:r>
          </a:p>
          <a:p>
            <a:pPr>
              <a:buNone/>
            </a:pPr>
            <a:r>
              <a:rPr lang="nn-NO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n-NO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zh-CN" altLang="en-US" sz="24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b="1" dirty="0" smtClean="0"/>
              <a:t>After:</a:t>
            </a:r>
          </a:p>
          <a:p>
            <a:endParaRPr lang="en-US" altLang="zh-CN" dirty="0" smtClean="0"/>
          </a:p>
          <a:p>
            <a:pPr>
              <a:buNone/>
            </a:pPr>
            <a:r>
              <a:rPr lang="nn-NO" altLang="zh-CN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n-NO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 = 7; </a:t>
            </a:r>
          </a:p>
          <a:p>
            <a:pPr>
              <a:buNone/>
            </a:pPr>
            <a:r>
              <a:rPr lang="nn-NO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k = 0; </a:t>
            </a:r>
          </a:p>
          <a:p>
            <a:pPr>
              <a:buNone/>
            </a:pPr>
            <a:r>
              <a:rPr lang="nn-NO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n-NO" altLang="zh-CN" sz="2400" dirty="0" smtClean="0">
                <a:solidFill>
                  <a:srgbClr val="0000FF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for</a:t>
            </a:r>
            <a:r>
              <a:rPr lang="nn-NO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nn-NO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nn-NO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 = 0; i &lt; N; i++</a:t>
            </a:r>
            <a:r>
              <a:rPr lang="nn-NO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nn-NO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</a:p>
          <a:p>
            <a:pPr>
              <a:buNone/>
            </a:pPr>
            <a:r>
              <a:rPr lang="nn-NO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n-NO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</a:t>
            </a:r>
          </a:p>
          <a:p>
            <a:pPr>
              <a:buNone/>
            </a:pPr>
            <a:r>
              <a:rPr lang="nn-NO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y[i] = k; </a:t>
            </a:r>
          </a:p>
          <a:p>
            <a:pPr>
              <a:buNone/>
            </a:pPr>
            <a:r>
              <a:rPr lang="nn-NO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	k = k + c; </a:t>
            </a:r>
          </a:p>
          <a:p>
            <a:pPr>
              <a:buNone/>
            </a:pPr>
            <a:r>
              <a:rPr lang="nn-NO" altLang="zh-CN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	</a:t>
            </a:r>
            <a:r>
              <a:rPr lang="nn-NO" altLang="zh-CN" sz="2400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zh-CN" altLang="en-US" sz="2400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1971</TotalTime>
  <Words>1381</Words>
  <Application>Microsoft Macintosh PowerPoint</Application>
  <PresentationFormat>On-screen Show (4:3)</PresentationFormat>
  <Paragraphs>272</Paragraphs>
  <Slides>31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主题</vt:lpstr>
      <vt:lpstr>Optimization of C Code The C for Speed</vt:lpstr>
      <vt:lpstr>Why optimizing your C code ?</vt:lpstr>
      <vt:lpstr>First Things First! </vt:lpstr>
      <vt:lpstr>So what can we do? </vt:lpstr>
      <vt:lpstr>Peephole Optimization</vt:lpstr>
      <vt:lpstr>Peephole Optimization</vt:lpstr>
      <vt:lpstr>Peephole Optimization</vt:lpstr>
      <vt:lpstr>Strength Reduction</vt:lpstr>
      <vt:lpstr>Strength Reduction</vt:lpstr>
      <vt:lpstr>Minimize jumps/branches</vt:lpstr>
      <vt:lpstr>Minimize jumps/branches</vt:lpstr>
      <vt:lpstr>Minimize jumps/branches</vt:lpstr>
      <vt:lpstr>Minimize Condition Checking</vt:lpstr>
      <vt:lpstr>Loop Tricks</vt:lpstr>
      <vt:lpstr>Loop Unrolling</vt:lpstr>
      <vt:lpstr>Loop Jamming</vt:lpstr>
      <vt:lpstr>Early loop breaking</vt:lpstr>
      <vt:lpstr>Memory and Cache</vt:lpstr>
      <vt:lpstr>Memory and Cache</vt:lpstr>
      <vt:lpstr>Memory and Cache</vt:lpstr>
      <vt:lpstr>PowerPoint Presentation</vt:lpstr>
      <vt:lpstr>Hot &amp; Cold Data Separation</vt:lpstr>
      <vt:lpstr>Data Alignment</vt:lpstr>
      <vt:lpstr>Compiler</vt:lpstr>
      <vt:lpstr>Compiler Optimization in GCC</vt:lpstr>
      <vt:lpstr>Safe Optimizations</vt:lpstr>
      <vt:lpstr>Memory Aliasing</vt:lpstr>
      <vt:lpstr>Memory Aliasing</vt:lpstr>
      <vt:lpstr>Function Calls Using Global Variables</vt:lpstr>
      <vt:lpstr>Function Calls Using Global Variables</vt:lpstr>
      <vt:lpstr>Questions ?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Optimization of C Code</dc:title>
  <dc:creator>dell</dc:creator>
  <cp:lastModifiedBy>Yasemin Bekiroglu</cp:lastModifiedBy>
  <cp:revision>86</cp:revision>
  <dcterms:created xsi:type="dcterms:W3CDTF">2015-10-02T12:40:16Z</dcterms:created>
  <dcterms:modified xsi:type="dcterms:W3CDTF">2015-10-21T16:49:14Z</dcterms:modified>
</cp:coreProperties>
</file>