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62" r:id="rId3"/>
    <p:sldId id="271" r:id="rId4"/>
    <p:sldId id="272" r:id="rId5"/>
    <p:sldId id="273" r:id="rId6"/>
    <p:sldId id="264" r:id="rId7"/>
    <p:sldId id="266" r:id="rId8"/>
    <p:sldId id="267" r:id="rId9"/>
    <p:sldId id="268" r:id="rId10"/>
    <p:sldId id="269" r:id="rId11"/>
    <p:sldId id="265" r:id="rId12"/>
    <p:sldId id="270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96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217">
          <p15:clr>
            <a:srgbClr val="A4A3A4"/>
          </p15:clr>
        </p15:guide>
        <p15:guide id="6" orient="horz" pos="3681">
          <p15:clr>
            <a:srgbClr val="A4A3A4"/>
          </p15:clr>
        </p15:guide>
        <p15:guide id="7" orient="horz" pos="4054">
          <p15:clr>
            <a:srgbClr val="A4A3A4"/>
          </p15:clr>
        </p15:guide>
        <p15:guide id="8" pos="631">
          <p15:clr>
            <a:srgbClr val="A4A3A4"/>
          </p15:clr>
        </p15:guide>
        <p15:guide id="9" pos="1020">
          <p15:clr>
            <a:srgbClr val="A4A3A4"/>
          </p15:clr>
        </p15:guide>
        <p15:guide id="10" pos="5389">
          <p15:clr>
            <a:srgbClr val="A4A3A4"/>
          </p15:clr>
        </p15:guide>
        <p15:guide id="11" pos="3120">
          <p15:clr>
            <a:srgbClr val="A4A3A4"/>
          </p15:clr>
        </p15:guide>
        <p15:guide id="12" pos="219">
          <p15:clr>
            <a:srgbClr val="A4A3A4"/>
          </p15:clr>
        </p15:guide>
        <p15:guide id="13" pos="32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27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-1456" y="-112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tags" Target="tags/tag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03/11/15</a:t>
            </a:fld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03/11/15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03/11/15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71378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jpg"/><Relationship Id="rId3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1568185" y="2135401"/>
            <a:ext cx="6984337" cy="1043684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Expectation-Maximization (EM) Algorithm</a:t>
            </a:r>
            <a:br>
              <a:rPr lang="en-US" sz="2800" dirty="0" smtClean="0"/>
            </a:br>
            <a:r>
              <a:rPr lang="en-US" sz="2800" dirty="0" smtClean="0"/>
              <a:t> 			&amp;</a:t>
            </a:r>
            <a:br>
              <a:rPr lang="en-US" sz="2800" dirty="0" smtClean="0"/>
            </a:br>
            <a:r>
              <a:rPr lang="en-US" sz="2800" dirty="0" smtClean="0"/>
              <a:t>Monte Carlo Sampling for Inference and Approximation</a:t>
            </a:r>
            <a:endParaRPr lang="en-US" sz="2800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57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Calculating the area of the unit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- 1 million iterations:  </a:t>
            </a:r>
          </a:p>
          <a:p>
            <a:r>
              <a:rPr lang="sv-SE" dirty="0"/>
              <a:t>	</a:t>
            </a:r>
            <a:endParaRPr lang="sv-SE" dirty="0" smtClean="0"/>
          </a:p>
          <a:p>
            <a:r>
              <a:rPr lang="sv-SE" dirty="0"/>
              <a:t>	</a:t>
            </a:r>
            <a:r>
              <a:rPr lang="sv-SE" dirty="0" smtClean="0"/>
              <a:t>- </a:t>
            </a:r>
            <a:r>
              <a:rPr lang="sv-SE" dirty="0" err="1" smtClean="0"/>
              <a:t>Ratio</a:t>
            </a:r>
            <a:r>
              <a:rPr lang="sv-SE" dirty="0" smtClean="0"/>
              <a:t>: 3.1400</a:t>
            </a:r>
          </a:p>
          <a:p>
            <a:endParaRPr lang="sv-SE" dirty="0"/>
          </a:p>
          <a:p>
            <a:r>
              <a:rPr lang="sv-SE" dirty="0" smtClean="0"/>
              <a:t>- 100 million iterations: </a:t>
            </a:r>
          </a:p>
          <a:p>
            <a:endParaRPr lang="sv-SE" dirty="0"/>
          </a:p>
          <a:p>
            <a:r>
              <a:rPr lang="sv-SE" dirty="0" smtClean="0"/>
              <a:t>	- </a:t>
            </a:r>
            <a:r>
              <a:rPr lang="sv-SE" dirty="0" err="1" smtClean="0"/>
              <a:t>Ratio</a:t>
            </a:r>
            <a:r>
              <a:rPr lang="sv-SE" dirty="0" smtClean="0"/>
              <a:t>: 3.1416</a:t>
            </a:r>
          </a:p>
          <a:p>
            <a:endParaRPr lang="sv-SE" dirty="0"/>
          </a:p>
          <a:p>
            <a:r>
              <a:rPr lang="sv-SE" dirty="0" smtClean="0"/>
              <a:t>And so forth!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772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7"/>
          <p:cNvSpPr txBox="1">
            <a:spLocks/>
          </p:cNvSpPr>
          <p:nvPr/>
        </p:nvSpPr>
        <p:spPr>
          <a:xfrm>
            <a:off x="1003788" y="356169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/>
              <a:t>Application of EM</a:t>
            </a:r>
            <a:endParaRPr lang="en-GB" dirty="0"/>
          </a:p>
        </p:txBody>
      </p:sp>
      <p:pic>
        <p:nvPicPr>
          <p:cNvPr id="5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835" y="1866126"/>
            <a:ext cx="4540696" cy="3332871"/>
          </a:xfrm>
          <a:prstGeom prst="rect">
            <a:avLst/>
          </a:prstGeom>
        </p:spPr>
      </p:pic>
      <p:sp>
        <p:nvSpPr>
          <p:cNvPr id="6" name="textruta 3"/>
          <p:cNvSpPr txBox="1"/>
          <p:nvPr/>
        </p:nvSpPr>
        <p:spPr>
          <a:xfrm>
            <a:off x="483577" y="2655398"/>
            <a:ext cx="3253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v-SE" dirty="0" err="1" smtClean="0"/>
              <a:t>Pattern</a:t>
            </a:r>
            <a:r>
              <a:rPr lang="sv-SE" dirty="0" smtClean="0"/>
              <a:t> </a:t>
            </a:r>
            <a:r>
              <a:rPr lang="sv-SE" dirty="0" err="1" smtClean="0"/>
              <a:t>Recognition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Image </a:t>
            </a:r>
            <a:r>
              <a:rPr lang="sv-SE" dirty="0" err="1" smtClean="0"/>
              <a:t>Recognition</a:t>
            </a:r>
            <a:r>
              <a:rPr lang="sv-SE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Computer vision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Maximum </a:t>
            </a:r>
            <a:r>
              <a:rPr lang="sv-SE" dirty="0" err="1" smtClean="0"/>
              <a:t>likelihood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err="1" smtClean="0"/>
              <a:t>Bioinformatics</a:t>
            </a:r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38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082918" y="226324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dirty="0" err="1" smtClean="0"/>
              <a:t>Application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MC</a:t>
            </a:r>
            <a:endParaRPr lang="en-US" dirty="0"/>
          </a:p>
        </p:txBody>
      </p:sp>
      <p:pic>
        <p:nvPicPr>
          <p:cNvPr id="5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700" y="1715058"/>
            <a:ext cx="3767284" cy="2308571"/>
          </a:xfrm>
          <a:prstGeom prst="rect">
            <a:avLst/>
          </a:prstGeom>
        </p:spPr>
      </p:pic>
      <p:sp>
        <p:nvSpPr>
          <p:cNvPr id="6" name="textruta 4"/>
          <p:cNvSpPr txBox="1"/>
          <p:nvPr/>
        </p:nvSpPr>
        <p:spPr>
          <a:xfrm>
            <a:off x="430823" y="2455771"/>
            <a:ext cx="28838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v-SE" dirty="0" err="1" smtClean="0"/>
              <a:t>Finance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err="1" smtClean="0"/>
              <a:t>Statistics</a:t>
            </a:r>
            <a:r>
              <a:rPr lang="sv-SE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sv-SE" dirty="0" err="1" smtClean="0"/>
              <a:t>Molecular</a:t>
            </a:r>
            <a:r>
              <a:rPr lang="sv-SE" dirty="0" smtClean="0"/>
              <a:t> </a:t>
            </a:r>
            <a:r>
              <a:rPr lang="sv-SE" dirty="0" err="1" smtClean="0"/>
              <a:t>dynamics</a:t>
            </a:r>
            <a:endParaRPr lang="sv-SE" dirty="0" smtClean="0"/>
          </a:p>
          <a:p>
            <a:pPr marL="285750" indent="-285750">
              <a:buFontTx/>
              <a:buChar char="-"/>
            </a:pPr>
            <a:r>
              <a:rPr lang="sv-SE" dirty="0" smtClean="0"/>
              <a:t>Computer Graphics</a:t>
            </a:r>
          </a:p>
          <a:p>
            <a:pPr marL="285750" indent="-285750">
              <a:buFontTx/>
              <a:buChar char="-"/>
            </a:pPr>
            <a:r>
              <a:rPr lang="sv-SE" dirty="0" smtClean="0"/>
              <a:t>Fluid </a:t>
            </a:r>
            <a:r>
              <a:rPr lang="sv-SE" dirty="0" err="1" smtClean="0"/>
              <a:t>mechanics</a:t>
            </a:r>
            <a:endParaRPr lang="sv-SE" dirty="0" smtClean="0"/>
          </a:p>
        </p:txBody>
      </p:sp>
      <p:pic>
        <p:nvPicPr>
          <p:cNvPr id="7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396" y="4170272"/>
            <a:ext cx="3976530" cy="217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0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Expectation-Maximization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8" name="CustomShape 2"/>
          <p:cNvSpPr/>
          <p:nvPr/>
        </p:nvSpPr>
        <p:spPr>
          <a:xfrm>
            <a:off x="1318656" y="1407196"/>
            <a:ext cx="6934680" cy="407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es-ES" sz="2000" strike="noStrike" dirty="0" smtClean="0">
                <a:solidFill>
                  <a:srgbClr val="000000"/>
                </a:solidFill>
                <a:latin typeface="Times New Roman"/>
                <a:ea typeface="Liberation Serif;Times New Roman"/>
              </a:rPr>
              <a:t>“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The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b="1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Expectation-Maximization</a:t>
            </a:r>
            <a:r>
              <a:rPr lang="es-ES" sz="2000" b="1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b="1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algorithm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is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a general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technique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for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finding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u="sng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maximum</a:t>
            </a:r>
            <a:r>
              <a:rPr lang="es-ES" sz="2000" u="sng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u="sng" strike="noStrike" dirty="0" err="1" smtClean="0">
                <a:solidFill>
                  <a:srgbClr val="000000"/>
                </a:solidFill>
                <a:latin typeface="Times New Roman"/>
                <a:ea typeface="Source Han Sans CN Regular"/>
              </a:rPr>
              <a:t>likelyhood</a:t>
            </a:r>
            <a:r>
              <a:rPr lang="es-ES" sz="2000" strike="noStrike" baseline="15000" dirty="0">
                <a:solidFill>
                  <a:srgbClr val="000000"/>
                </a:solidFill>
                <a:latin typeface="Times New Roman"/>
                <a:ea typeface="Source Han Sans CN Regular"/>
              </a:rPr>
              <a:t>*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solutions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for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probabilistic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models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having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u="sng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latent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variables” </a:t>
            </a:r>
            <a:r>
              <a:rPr lang="es-ES" sz="16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(</a:t>
            </a:r>
            <a:r>
              <a:rPr lang="es-ES" sz="16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Dempster</a:t>
            </a:r>
            <a:r>
              <a:rPr lang="es-ES" sz="16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1600" i="1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et al</a:t>
            </a:r>
            <a:r>
              <a:rPr lang="es-ES" sz="16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., 1977; </a:t>
            </a:r>
            <a:r>
              <a:rPr lang="es-ES" sz="16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McLachlan</a:t>
            </a:r>
            <a:r>
              <a:rPr lang="es-ES" sz="16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and </a:t>
            </a:r>
            <a:r>
              <a:rPr lang="es-ES" sz="16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Krishnan</a:t>
            </a:r>
            <a:r>
              <a:rPr lang="es-ES" sz="16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, 1997)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.</a:t>
            </a:r>
            <a:endParaRPr dirty="0"/>
          </a:p>
          <a:p>
            <a:endParaRPr dirty="0"/>
          </a:p>
          <a:p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Is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an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iterative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process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and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consists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of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two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steps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: E-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step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and M-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step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.</a:t>
            </a:r>
            <a:endParaRPr dirty="0"/>
          </a:p>
          <a:p>
            <a:endParaRPr dirty="0"/>
          </a:p>
          <a:p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General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purpose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technique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:</a:t>
            </a:r>
            <a:endParaRPr dirty="0"/>
          </a:p>
          <a:p>
            <a:endParaRPr dirty="0"/>
          </a:p>
          <a:p>
            <a:r>
              <a:rPr lang="es-ES" sz="2000" strike="noStrike" dirty="0" smtClean="0">
                <a:solidFill>
                  <a:srgbClr val="000000"/>
                </a:solidFill>
                <a:latin typeface="Times New Roman"/>
                <a:ea typeface="Source Han Sans CN Regular"/>
              </a:rPr>
              <a:t>- </a:t>
            </a:r>
            <a:r>
              <a:rPr lang="es-ES" sz="2000" strike="noStrike" dirty="0" err="1" smtClean="0">
                <a:solidFill>
                  <a:srgbClr val="000000"/>
                </a:solidFill>
                <a:latin typeface="Times New Roman"/>
                <a:ea typeface="Source Han Sans CN Regular"/>
              </a:rPr>
              <a:t>Needs</a:t>
            </a:r>
            <a:r>
              <a:rPr lang="es-ES" sz="2000" strike="noStrike" dirty="0" smtClean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to be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adapted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for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each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application</a:t>
            </a:r>
            <a:endParaRPr dirty="0"/>
          </a:p>
          <a:p>
            <a:r>
              <a:rPr lang="es-ES" sz="2000" strike="noStrike" dirty="0" smtClean="0">
                <a:solidFill>
                  <a:srgbClr val="000000"/>
                </a:solidFill>
                <a:latin typeface="Times New Roman"/>
                <a:ea typeface="Source Han Sans CN Regular"/>
              </a:rPr>
              <a:t>- </a:t>
            </a:r>
            <a:r>
              <a:rPr lang="es-ES" sz="2000" strike="noStrike" dirty="0" err="1" smtClean="0">
                <a:solidFill>
                  <a:srgbClr val="000000"/>
                </a:solidFill>
                <a:latin typeface="Times New Roman"/>
                <a:ea typeface="Source Han Sans CN Regular"/>
              </a:rPr>
              <a:t>Versatile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.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Used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in machine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learning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,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computer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vision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,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language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Times New Roman"/>
                <a:ea typeface="Source Han Sans CN Regular"/>
              </a:rPr>
              <a:t>processing</a:t>
            </a:r>
            <a:r>
              <a:rPr lang="es-ES" sz="2000" strike="noStrike" dirty="0">
                <a:solidFill>
                  <a:srgbClr val="000000"/>
                </a:solidFill>
                <a:latin typeface="Times New Roman"/>
                <a:ea typeface="Source Han Sans CN Regular"/>
              </a:rPr>
              <a:t>....</a:t>
            </a:r>
            <a:endParaRPr dirty="0"/>
          </a:p>
          <a:p>
            <a:pPr algn="r">
              <a:lnSpc>
                <a:spcPct val="100000"/>
              </a:lnSpc>
            </a:pPr>
            <a:endParaRPr dirty="0"/>
          </a:p>
          <a:p>
            <a:pPr algn="r"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961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334880" y="405000"/>
            <a:ext cx="69346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r>
              <a:rPr lang="es-ES" sz="2000" b="1" strike="noStrike">
                <a:solidFill>
                  <a:srgbClr val="000000"/>
                </a:solidFill>
                <a:latin typeface="Arial"/>
                <a:ea typeface="Source Han Sans CN Regular"/>
              </a:rPr>
              <a:t>Intro: Maximum Likelihood Estimation methods</a:t>
            </a:r>
            <a:endParaRPr/>
          </a:p>
        </p:txBody>
      </p:sp>
      <p:pic>
        <p:nvPicPr>
          <p:cNvPr id="5" name="Picture 4"/>
          <p:cNvPicPr/>
          <p:nvPr/>
        </p:nvPicPr>
        <p:blipFill>
          <a:blip r:embed="rId2"/>
          <a:stretch/>
        </p:blipFill>
        <p:spPr>
          <a:xfrm>
            <a:off x="2261520" y="2520000"/>
            <a:ext cx="4512600" cy="3384000"/>
          </a:xfrm>
          <a:prstGeom prst="rect">
            <a:avLst/>
          </a:prstGeom>
          <a:ln>
            <a:noFill/>
          </a:ln>
        </p:spPr>
      </p:pic>
      <p:sp>
        <p:nvSpPr>
          <p:cNvPr id="6" name="CustomShape 2"/>
          <p:cNvSpPr/>
          <p:nvPr/>
        </p:nvSpPr>
        <p:spPr>
          <a:xfrm>
            <a:off x="1334880" y="1582560"/>
            <a:ext cx="6934680" cy="407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r>
              <a:rPr lang="es-ES" sz="2000" b="1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Maximum Likelihood Estimation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 (MLE) are methods to estimate parameters of an unknown, parameter-dependent probability density function  p( </a:t>
            </a:r>
            <a:r>
              <a:rPr lang="es-ES" sz="2000" b="1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x | </a:t>
            </a:r>
            <a:r>
              <a:rPr lang="es-ES" sz="2000" b="1" strike="noStrike">
                <a:solidFill>
                  <a:srgbClr val="000000"/>
                </a:solidFill>
                <a:latin typeface="Times New Roman"/>
                <a:ea typeface="Liberation Serif;Times New Roman"/>
              </a:rPr>
              <a:t>θ 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Liberation Serif;Times New Roman"/>
              </a:rPr>
              <a:t>)</a:t>
            </a:r>
            <a:r>
              <a:rPr lang="es-ES" sz="2000" b="1" strike="noStrike">
                <a:solidFill>
                  <a:srgbClr val="000000"/>
                </a:solidFill>
                <a:latin typeface="Times New Roman"/>
                <a:ea typeface="Liberation Serif;Times New Roman"/>
              </a:rPr>
              <a:t> 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from the observed sample (x</a:t>
            </a:r>
            <a:r>
              <a:rPr lang="es-ES" sz="2000" strike="noStrike" baseline="-15000">
                <a:solidFill>
                  <a:srgbClr val="000000"/>
                </a:solidFill>
                <a:latin typeface="Times New Roman"/>
                <a:ea typeface="Source Han Sans CN Regular"/>
              </a:rPr>
              <a:t>1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,x</a:t>
            </a:r>
            <a:r>
              <a:rPr lang="es-ES" sz="2000" strike="noStrike" baseline="-15000">
                <a:solidFill>
                  <a:srgbClr val="000000"/>
                </a:solidFill>
                <a:latin typeface="Times New Roman"/>
                <a:ea typeface="Source Han Sans CN Regular"/>
              </a:rPr>
              <a:t>2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,...,x</a:t>
            </a:r>
            <a:r>
              <a:rPr lang="es-ES" sz="2000" strike="noStrike" baseline="-15000">
                <a:solidFill>
                  <a:srgbClr val="000000"/>
                </a:solidFill>
                <a:latin typeface="Times New Roman"/>
                <a:ea typeface="Source Han Sans CN Regular"/>
              </a:rPr>
              <a:t>n</a:t>
            </a:r>
            <a:r>
              <a:rPr lang="es-ES" sz="2000" strike="noStrike">
                <a:solidFill>
                  <a:srgbClr val="000000"/>
                </a:solidFill>
                <a:latin typeface="Times New Roman"/>
                <a:ea typeface="Source Han Sans CN Regular"/>
              </a:rPr>
              <a:t>).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615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1619280" y="1582560"/>
            <a:ext cx="6934680" cy="407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- </a:t>
            </a:r>
            <a:r>
              <a:rPr lang="es-ES" sz="2000" strike="noStrike" dirty="0" err="1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When</a:t>
            </a: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is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EM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useful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- </a:t>
            </a:r>
            <a:r>
              <a:rPr lang="es-ES" sz="2000" strike="noStrike" dirty="0" err="1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When</a:t>
            </a: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MLE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solutions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are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difficult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or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not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possible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to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get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b="1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because</a:t>
            </a:r>
            <a:r>
              <a:rPr lang="es-ES" sz="2000" b="1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b="1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there</a:t>
            </a:r>
            <a:r>
              <a:rPr lang="es-ES" sz="2000" b="1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are </a:t>
            </a:r>
            <a:r>
              <a:rPr lang="es-ES" sz="2000" b="1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latent</a:t>
            </a:r>
            <a:r>
              <a:rPr lang="es-ES" sz="2000" b="1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variables </a:t>
            </a:r>
            <a:r>
              <a:rPr lang="es-ES" sz="2000" b="1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involved</a:t>
            </a:r>
            <a:r>
              <a:rPr lang="es-ES" sz="2000" b="1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- </a:t>
            </a:r>
            <a:r>
              <a:rPr lang="es-ES" sz="2000" strike="noStrike" dirty="0" err="1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Either</a:t>
            </a:r>
            <a:r>
              <a:rPr lang="es-ES" sz="2000" strike="noStrike" dirty="0" smtClean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missing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values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or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we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decide to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get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aditional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unkown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variables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for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modelling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 </a:t>
            </a:r>
            <a:r>
              <a:rPr lang="es-ES" sz="2000" strike="noStrike" dirty="0" err="1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simplicity</a:t>
            </a:r>
            <a:r>
              <a:rPr lang="es-ES" sz="2000" strike="noStrike" dirty="0">
                <a:solidFill>
                  <a:srgbClr val="000000"/>
                </a:solidFill>
                <a:latin typeface="Liberation Serif;Times New Roman"/>
                <a:ea typeface="Liberation Serif;Times New Roman"/>
              </a:rPr>
              <a:t>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541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619280" y="405000"/>
            <a:ext cx="69346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r>
              <a:rPr lang="es-ES" sz="2000" b="1" strike="noStrike" dirty="0">
                <a:solidFill>
                  <a:srgbClr val="000000"/>
                </a:solidFill>
                <a:latin typeface="Arial"/>
                <a:ea typeface="Source Han Sans CN Regular"/>
              </a:rPr>
              <a:t>EM </a:t>
            </a:r>
            <a:r>
              <a:rPr lang="es-ES" sz="2000" b="1" strike="noStrike" dirty="0" err="1">
                <a:solidFill>
                  <a:srgbClr val="000000"/>
                </a:solidFill>
                <a:latin typeface="Arial"/>
                <a:ea typeface="Source Han Sans CN Regular"/>
              </a:rPr>
              <a:t>summarized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stomShape 2"/>
              <p:cNvSpPr/>
              <p:nvPr/>
            </p:nvSpPr>
            <p:spPr>
              <a:xfrm>
                <a:off x="1619280" y="1546560"/>
                <a:ext cx="6934680" cy="40773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0" tIns="0" rIns="0" bIns="0"/>
              <a:lstStyle/>
              <a:p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</a:rPr>
                  <a:t>-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</a:rPr>
                  <a:t>Given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a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joint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distribution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p(Z , X |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</a:t>
                </a:r>
                <a:r>
                  <a:rPr lang="el-GR" sz="2000" strike="noStrike" baseline="101000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over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obsereved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variables </a:t>
                </a:r>
                <a:r>
                  <a:rPr lang="es-ES" sz="2000" b="1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X 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and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latent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variables </a:t>
                </a:r>
                <a:r>
                  <a:rPr lang="es-ES" sz="2000" b="1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Z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,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governed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by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parameters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l-GR" sz="2000" b="1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,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the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goal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is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to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optimize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the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likelihood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function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p( X |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</a:t>
                </a:r>
                <a:r>
                  <a:rPr lang="el-GR" sz="2000" strike="noStrike" baseline="101000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with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respect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to </a:t>
                </a:r>
                <a:r>
                  <a:rPr lang="el-GR" sz="2000" b="1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θ.</a:t>
                </a:r>
                <a:endParaRPr lang="el-GR" dirty="0"/>
              </a:p>
              <a:p>
                <a:pPr>
                  <a:buFont typeface="StarSymbol"/>
                  <a:buAutoNum type="arabicPeriod"/>
                </a:pPr>
                <a:endParaRPr lang="el-GR" dirty="0"/>
              </a:p>
              <a:p>
                <a:pPr>
                  <a:lnSpc>
                    <a:spcPct val="150000"/>
                  </a:lnSpc>
                  <a:buSzPct val="45000"/>
                </a:pPr>
                <a:r>
                  <a:rPr lang="sv-SE" sz="2000" dirty="0" smtClean="0">
                    <a:solidFill>
                      <a:srgbClr val="000000"/>
                    </a:solidFill>
                    <a:latin typeface="Times New Roman"/>
                  </a:rPr>
                  <a:t>-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</a:rPr>
                  <a:t>Choose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an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inital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setting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for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the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</a:rPr>
                  <a:t>parameters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b="0" i="1" strike="noStrike" dirty="0" smtClean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strike="noStrike" dirty="0" smtClean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b="0" i="1" strike="noStrike" dirty="0" smtClean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</m:oMath>
                </a14:m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E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step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. </a:t>
                </a:r>
              </a:p>
              <a:p>
                <a:pPr>
                  <a:lnSpc>
                    <a:spcPct val="150000"/>
                  </a:lnSpc>
                  <a:buSzPct val="45000"/>
                </a:pP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-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Evaluate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p(Z | X,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</m:oMath>
                </a14:m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</a:t>
                </a:r>
                <a:endParaRPr lang="es-ES" dirty="0" smtClean="0"/>
              </a:p>
              <a:p>
                <a:pPr>
                  <a:lnSpc>
                    <a:spcPct val="150000"/>
                  </a:lnSpc>
                  <a:buSzPct val="45000"/>
                </a:pPr>
                <a:r>
                  <a:rPr lang="es-ES" sz="2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- 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M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step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.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Evaluate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𝑛𝑒𝑤</m:t>
                        </m:r>
                      </m:sup>
                    </m:sSup>
                    <m:r>
                      <a:rPr lang="sv-SE" sz="2000" i="1" dirty="0">
                        <a:solidFill>
                          <a:srgbClr val="000000"/>
                        </a:solidFill>
                        <a:latin typeface="Cambria Math"/>
                        <a:ea typeface="Liberation Serif;Times New Roman"/>
                      </a:rPr>
                      <m:t> </m:t>
                    </m:r>
                  </m:oMath>
                </a14:m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given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by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𝑛𝑒𝑤</m:t>
                        </m:r>
                      </m:sup>
                    </m:sSup>
                    <m:r>
                      <a:rPr lang="sv-SE" sz="2000" i="1" dirty="0">
                        <a:solidFill>
                          <a:srgbClr val="000000"/>
                        </a:solidFill>
                        <a:latin typeface="Cambria Math"/>
                        <a:ea typeface="Liberation Serif;Times New Roman"/>
                      </a:rPr>
                      <m:t> </m:t>
                    </m:r>
                  </m:oMath>
                </a14:m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=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arg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max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Q(</a:t>
                </a:r>
                <a:r>
                  <a:rPr lang="el-GR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θ,</a:t>
                </a:r>
                <a:r>
                  <a:rPr lang="es-ES" sz="2000" dirty="0">
                    <a:solidFill>
                      <a:srgbClr val="000000"/>
                    </a:solidFill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</m:oMath>
                </a14:m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</a:t>
                </a:r>
                <a:endParaRPr lang="es-ES" dirty="0"/>
              </a:p>
              <a:p>
                <a:pPr>
                  <a:lnSpc>
                    <a:spcPct val="150000"/>
                  </a:lnSpc>
                </a:pPr>
                <a:r>
                  <a:rPr lang="es-ES" sz="2000" dirty="0">
                    <a:solidFill>
                      <a:srgbClr val="000000"/>
                    </a:solidFill>
                    <a:latin typeface="Times New Roman"/>
                    <a:ea typeface="DejaVu Sans"/>
                  </a:rPr>
                  <a:t>	</a:t>
                </a:r>
                <a:r>
                  <a:rPr lang="es-ES" sz="2000" dirty="0" smtClean="0">
                    <a:solidFill>
                      <a:srgbClr val="000000"/>
                    </a:solidFill>
                    <a:latin typeface="Times New Roman"/>
                    <a:ea typeface="DejaVu Sans"/>
                  </a:rPr>
                  <a:t>-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  <a:ea typeface="DejaVu Sans"/>
                  </a:rPr>
                  <a:t>Where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DejaVu Sans"/>
                  </a:rPr>
                  <a:t> 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Q(</a:t>
                </a:r>
                <a:r>
                  <a:rPr lang="el-GR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θ,</a:t>
                </a:r>
                <a:r>
                  <a:rPr lang="es-ES" sz="2000" dirty="0">
                    <a:solidFill>
                      <a:srgbClr val="000000"/>
                    </a:solidFill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</m:oMath>
                </a14:m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)=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Σ 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p( Z |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X,</a:t>
                </a:r>
                <a:r>
                  <a:rPr lang="es-ES" sz="2000" dirty="0">
                    <a:solidFill>
                      <a:srgbClr val="000000"/>
                    </a:solidFill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</m:oMath>
                </a14:m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ln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p( X,Z |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θ</a:t>
                </a:r>
                <a:r>
                  <a:rPr lang="el-GR" sz="2000" strike="noStrike" baseline="101000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l-GR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)</a:t>
                </a:r>
                <a:endParaRPr lang="el-GR" dirty="0"/>
              </a:p>
              <a:p>
                <a:pPr>
                  <a:lnSpc>
                    <a:spcPct val="150000"/>
                  </a:lnSpc>
                  <a:buSzPct val="45000"/>
                </a:pP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- </a:t>
                </a:r>
                <a:r>
                  <a:rPr lang="es-ES" sz="2000" strike="noStrike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Check</a:t>
                </a:r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for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convergence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.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If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not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satisfied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, </a:t>
                </a:r>
                <a:r>
                  <a:rPr lang="es-ES" sz="2000" strike="noStrike" dirty="0" err="1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then</a:t>
                </a:r>
                <a:r>
                  <a:rPr lang="es-ES" sz="2000" strike="noStrike" dirty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𝑜𝑙𝑑</m:t>
                        </m:r>
                      </m:sup>
                    </m:sSup>
                    <m:r>
                      <a:rPr lang="sv-SE" sz="2000" i="1" dirty="0">
                        <a:solidFill>
                          <a:srgbClr val="000000"/>
                        </a:solidFill>
                        <a:latin typeface="Cambria Math"/>
                        <a:ea typeface="Liberation Serif;Times New Roman"/>
                      </a:rPr>
                      <m:t> </m:t>
                    </m:r>
                  </m:oMath>
                </a14:m>
                <a:r>
                  <a:rPr lang="es-ES" sz="2000" strike="noStrike" dirty="0" smtClean="0">
                    <a:solidFill>
                      <a:srgbClr val="000000"/>
                    </a:solidFill>
                    <a:latin typeface="Times New Roman"/>
                    <a:ea typeface="Times New Roman"/>
                  </a:rPr>
                  <a:t>←</a:t>
                </a:r>
                <a:r>
                  <a:rPr lang="es-ES" sz="2000" dirty="0">
                    <a:solidFill>
                      <a:srgbClr val="000000"/>
                    </a:solidFill>
                    <a:ea typeface="Liberation Serif;Times New Roman"/>
                  </a:rPr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</m:ctrlPr>
                      </m:sSupPr>
                      <m:e>
                        <m:r>
                          <a:rPr lang="es-ES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𝜃</m:t>
                        </m:r>
                      </m:e>
                      <m:sup>
                        <m:r>
                          <a:rPr lang="sv-SE" sz="2000" i="1" dirty="0">
                            <a:solidFill>
                              <a:srgbClr val="000000"/>
                            </a:solidFill>
                            <a:latin typeface="Cambria Math"/>
                            <a:ea typeface="Liberation Serif;Times New Roman"/>
                          </a:rPr>
                          <m:t>𝑛𝑒𝑤</m:t>
                        </m:r>
                      </m:sup>
                    </m:sSup>
                    <m:r>
                      <a:rPr lang="sv-SE" sz="2000" i="1" dirty="0">
                        <a:solidFill>
                          <a:srgbClr val="000000"/>
                        </a:solidFill>
                        <a:latin typeface="Cambria Math"/>
                        <a:ea typeface="Liberation Serif;Times New Roman"/>
                      </a:rPr>
                      <m:t> </m:t>
                    </m:r>
                  </m:oMath>
                </a14:m>
                <a:endParaRPr lang="es-ES" sz="2000" strike="noStrike" baseline="101000" dirty="0" smtClean="0">
                  <a:solidFill>
                    <a:srgbClr val="000000"/>
                  </a:solidFill>
                  <a:latin typeface="Times New Roman"/>
                  <a:ea typeface="Liberation Serif;Times New Roman"/>
                </a:endParaRPr>
              </a:p>
              <a:p>
                <a:pPr marL="342900" indent="-342900">
                  <a:lnSpc>
                    <a:spcPct val="150000"/>
                  </a:lnSpc>
                  <a:buSzPct val="45000"/>
                  <a:buFontTx/>
                  <a:buChar char="-"/>
                </a:pPr>
                <a:endParaRPr lang="es-ES" sz="2000" strike="noStrike" baseline="101000" dirty="0" smtClean="0">
                  <a:solidFill>
                    <a:srgbClr val="000000"/>
                  </a:solidFill>
                  <a:latin typeface="Times New Roman"/>
                  <a:ea typeface="Liberation Serif;Times New Roman"/>
                </a:endParaRPr>
              </a:p>
              <a:p>
                <a:pPr marL="342900" indent="-342900">
                  <a:lnSpc>
                    <a:spcPct val="150000"/>
                  </a:lnSpc>
                  <a:buSzPct val="45000"/>
                  <a:buFontTx/>
                  <a:buChar char="-"/>
                </a:pP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from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(Christopher M. </a:t>
                </a: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Bishop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, </a:t>
                </a: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Patter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</a:t>
                </a: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Recognition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 and Machine </a:t>
                </a: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Learning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. </a:t>
                </a:r>
                <a:r>
                  <a:rPr lang="es-ES" sz="2000" strike="noStrike" baseline="101000" dirty="0" err="1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Springer</a:t>
                </a:r>
                <a:r>
                  <a:rPr lang="es-ES" sz="2000" strike="noStrike" baseline="101000" dirty="0" smtClean="0">
                    <a:solidFill>
                      <a:srgbClr val="000000"/>
                    </a:solidFill>
                    <a:latin typeface="Times New Roman"/>
                    <a:ea typeface="Liberation Serif;Times New Roman"/>
                  </a:rPr>
                  <a:t>, 2006)</a:t>
                </a:r>
              </a:p>
              <a:p>
                <a:endParaRPr dirty="0"/>
              </a:p>
            </p:txBody>
          </p:sp>
        </mc:Choice>
        <mc:Fallback xmlns="">
          <p:sp>
            <p:nvSpPr>
              <p:cNvPr id="5" name="CustomShap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280" y="1546560"/>
                <a:ext cx="6934680" cy="4077360"/>
              </a:xfrm>
              <a:prstGeom prst="rect">
                <a:avLst/>
              </a:prstGeom>
              <a:blipFill rotWithShape="1">
                <a:blip r:embed="rId2"/>
                <a:stretch>
                  <a:fillRect l="-2287" t="-1943" r="-704" b="-13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29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Monte Carlo Sampling for Inference and Approximation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Inference – To draw conclusions from gathered data.</a:t>
            </a:r>
          </a:p>
          <a:p>
            <a:endParaRPr lang="en-US" dirty="0"/>
          </a:p>
          <a:p>
            <a:r>
              <a:rPr lang="en-US" dirty="0" smtClean="0"/>
              <a:t>- Monte Carlo Sampling – Broad selection of computational algorithms that rely on repeated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n-US" dirty="0" smtClean="0"/>
              <a:t> sampling to obtain numerical results.</a:t>
            </a:r>
          </a:p>
          <a:p>
            <a:endParaRPr lang="en-US" dirty="0"/>
          </a:p>
          <a:p>
            <a:r>
              <a:rPr lang="en-US" dirty="0" smtClean="0"/>
              <a:t>- For a better understanding we have prepared two very simple examples.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25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Rolling a dice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- </a:t>
            </a:r>
            <a:r>
              <a:rPr lang="sv-SE" dirty="0" err="1" smtClean="0"/>
              <a:t>We</a:t>
            </a:r>
            <a:r>
              <a:rPr lang="sv-SE" dirty="0" smtClean="0"/>
              <a:t> know that the probability of getting a 4 is: </a:t>
            </a:r>
          </a:p>
          <a:p>
            <a:r>
              <a:rPr lang="sv-SE" dirty="0" smtClean="0"/>
              <a:t>	- 1/6 (approx 17%)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- </a:t>
            </a:r>
            <a:r>
              <a:rPr lang="sv-SE" dirty="0" err="1" smtClean="0"/>
              <a:t>Can</a:t>
            </a:r>
            <a:r>
              <a:rPr lang="sv-SE" dirty="0" smtClean="0"/>
              <a:t> we obtain the same result by Monte Carlo simulation?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- </a:t>
            </a:r>
            <a:r>
              <a:rPr lang="sv-SE" dirty="0" err="1" smtClean="0"/>
              <a:t>More</a:t>
            </a:r>
            <a:r>
              <a:rPr lang="sv-SE" dirty="0" smtClean="0"/>
              <a:t> iterations give less error in the result!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33475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Calculating the area of the unit circle</a:t>
            </a:r>
            <a:endParaRPr lang="sv-S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6751" y="1606766"/>
            <a:ext cx="4829956" cy="407828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1486" y="1422100"/>
            <a:ext cx="306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10 iterations of Monte Carlo</a:t>
            </a:r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1033192" y="327657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Ratio: 2.4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163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Calculating the area of the unit circle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9197" y="1533311"/>
            <a:ext cx="5443784" cy="40782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93461" y="1348645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1000 iterations of Monte Carlo</a:t>
            </a:r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790833" y="320312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Ratio: 3.04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8632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TH_PPT template 2014 general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KTH_PPT template 2014 general</Template>
  <TotalTime>105</TotalTime>
  <Words>417</Words>
  <Application>Microsoft Macintosh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KTH_PPT template 2014 general</vt:lpstr>
      <vt:lpstr>think-cell Slide</vt:lpstr>
      <vt:lpstr>       Expectation-Maximization (EM) Algorithm     &amp; Monte Carlo Sampling for Inference and Approximation</vt:lpstr>
      <vt:lpstr>Expectation-Maximization Algorithm</vt:lpstr>
      <vt:lpstr>PowerPoint Presentation</vt:lpstr>
      <vt:lpstr>PowerPoint Presentation</vt:lpstr>
      <vt:lpstr>PowerPoint Presentation</vt:lpstr>
      <vt:lpstr>Monte Carlo Sampling for Inference and Approximation</vt:lpstr>
      <vt:lpstr>Rolling a dice</vt:lpstr>
      <vt:lpstr>Calculating the area of the unit circle</vt:lpstr>
      <vt:lpstr>Calculating the area of the unit circle</vt:lpstr>
      <vt:lpstr>Calculating the area of the unit circle</vt:lpstr>
      <vt:lpstr>PowerPoint Presentation</vt:lpstr>
      <vt:lpstr>PowerPoint Presentation</vt:lpstr>
    </vt:vector>
  </TitlesOfParts>
  <Company>Kungliga Tekniska Högskolan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Expectation-Maximization (EM) Algorithm     &amp; Monte Carlo Sampling for Inference and Approximation</dc:title>
  <dc:creator>Paul Linschoten</dc:creator>
  <cp:lastModifiedBy>Yasemin Bekiroglu</cp:lastModifiedBy>
  <cp:revision>13</cp:revision>
  <cp:lastPrinted>2013-05-27T09:10:21Z</cp:lastPrinted>
  <dcterms:created xsi:type="dcterms:W3CDTF">2015-10-14T06:55:53Z</dcterms:created>
  <dcterms:modified xsi:type="dcterms:W3CDTF">2015-11-03T14:36:37Z</dcterms:modified>
</cp:coreProperties>
</file>