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8" r:id="rId2"/>
    <p:sldId id="262" r:id="rId3"/>
    <p:sldId id="271" r:id="rId4"/>
    <p:sldId id="272" r:id="rId5"/>
    <p:sldId id="273" r:id="rId6"/>
    <p:sldId id="264" r:id="rId7"/>
    <p:sldId id="266" r:id="rId8"/>
    <p:sldId id="267" r:id="rId9"/>
    <p:sldId id="268" r:id="rId10"/>
    <p:sldId id="269" r:id="rId11"/>
    <p:sldId id="265" r:id="rId12"/>
    <p:sldId id="270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96">
          <p15:clr>
            <a:srgbClr val="A4A3A4"/>
          </p15:clr>
        </p15:guide>
        <p15:guide id="2" orient="horz" pos="629">
          <p15:clr>
            <a:srgbClr val="A4A3A4"/>
          </p15:clr>
        </p15:guide>
        <p15:guide id="3" orient="horz" pos="997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217">
          <p15:clr>
            <a:srgbClr val="A4A3A4"/>
          </p15:clr>
        </p15:guide>
        <p15:guide id="6" orient="horz" pos="3681">
          <p15:clr>
            <a:srgbClr val="A4A3A4"/>
          </p15:clr>
        </p15:guide>
        <p15:guide id="7" orient="horz" pos="4054">
          <p15:clr>
            <a:srgbClr val="A4A3A4"/>
          </p15:clr>
        </p15:guide>
        <p15:guide id="8" pos="631">
          <p15:clr>
            <a:srgbClr val="A4A3A4"/>
          </p15:clr>
        </p15:guide>
        <p15:guide id="9" pos="1020">
          <p15:clr>
            <a:srgbClr val="A4A3A4"/>
          </p15:clr>
        </p15:guide>
        <p15:guide id="10" pos="5389">
          <p15:clr>
            <a:srgbClr val="A4A3A4"/>
          </p15:clr>
        </p15:guide>
        <p15:guide id="11" pos="3120">
          <p15:clr>
            <a:srgbClr val="A4A3A4"/>
          </p15:clr>
        </p15:guide>
        <p15:guide id="12" pos="219">
          <p15:clr>
            <a:srgbClr val="A4A3A4"/>
          </p15:clr>
        </p15:guide>
        <p15:guide id="13" pos="32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922E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27" autoAdjust="0"/>
    <p:restoredTop sz="94660"/>
  </p:normalViewPr>
  <p:slideViewPr>
    <p:cSldViewPr snapToGrid="0" showGuides="1">
      <p:cViewPr varScale="1">
        <p:scale>
          <a:sx n="38" d="100"/>
          <a:sy n="38" d="100"/>
        </p:scale>
        <p:origin x="-1456" y="-112"/>
      </p:cViewPr>
      <p:guideLst>
        <p:guide orient="horz" pos="1296"/>
        <p:guide orient="horz" pos="629"/>
        <p:guide orient="horz" pos="997"/>
        <p:guide orient="horz"/>
        <p:guide orient="horz" pos="217"/>
        <p:guide orient="horz" pos="3681"/>
        <p:guide orient="horz" pos="4054"/>
        <p:guide pos="631"/>
        <p:guide pos="1020"/>
        <p:guide pos="5389"/>
        <p:guide pos="3120"/>
        <p:guide pos="219"/>
        <p:guide pos="3292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tags" Target="tags/tag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pPr/>
              <a:t>03/11/15</a:t>
            </a:fld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15106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textruta 5"/>
          <p:cNvSpPr txBox="1"/>
          <p:nvPr userDrawn="1"/>
        </p:nvSpPr>
        <p:spPr>
          <a:xfrm>
            <a:off x="7103422" y="263482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 smtClean="0"/>
              <a:t>KTH ROYAL INSTITUTE</a:t>
            </a:r>
            <a:br>
              <a:rPr lang="sv-SE" sz="1100" b="1" dirty="0" smtClean="0"/>
            </a:br>
            <a:r>
              <a:rPr lang="sv-SE" sz="1100" b="1" dirty="0" smtClean="0"/>
              <a:t>OF</a:t>
            </a:r>
            <a:r>
              <a:rPr lang="sv-SE" sz="1100" b="1" baseline="0" dirty="0" smtClean="0"/>
              <a:t> TECHNOLOGY</a:t>
            </a:r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3404802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/>
              <a:pPr/>
              <a:t>03/11/15</a:t>
            </a:fld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99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03/11/15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2663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03/11/15</a:t>
            </a:fld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1582740"/>
            <a:ext cx="3328988" cy="4078286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03/11/15</a:t>
            </a:fld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1582739"/>
            <a:ext cx="3328988" cy="4078286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03/11/15</a:t>
            </a:fld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10639" y="1582739"/>
            <a:ext cx="9208426" cy="4713858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213854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196100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65541"/>
              <a:gd name="connsiteX1" fmla="*/ 9150613 w 9152201"/>
              <a:gd name="connsiteY1" fmla="*/ 9702 h 4265541"/>
              <a:gd name="connsiteX2" fmla="*/ 9150613 w 9152201"/>
              <a:gd name="connsiteY2" fmla="*/ 89 h 4265541"/>
              <a:gd name="connsiteX3" fmla="*/ 9140347 w 9152201"/>
              <a:gd name="connsiteY3" fmla="*/ 3967387 h 4265541"/>
              <a:gd name="connsiteX4" fmla="*/ 1344317 w 9152201"/>
              <a:gd name="connsiteY4" fmla="*/ 3963016 h 4265541"/>
              <a:gd name="connsiteX5" fmla="*/ 1269350 w 9152201"/>
              <a:gd name="connsiteY5" fmla="*/ 4009885 h 4265541"/>
              <a:gd name="connsiteX6" fmla="*/ 1262230 w 9152201"/>
              <a:gd name="connsiteY6" fmla="*/ 4220084 h 4265541"/>
              <a:gd name="connsiteX7" fmla="*/ 1196100 w 9152201"/>
              <a:gd name="connsiteY7" fmla="*/ 4258492 h 4265541"/>
              <a:gd name="connsiteX8" fmla="*/ 4376 w 9152201"/>
              <a:gd name="connsiteY8" fmla="*/ 4265541 h 4265541"/>
              <a:gd name="connsiteX9" fmla="*/ 6613 w 9152201"/>
              <a:gd name="connsiteY9" fmla="*/ 718270 h 4265541"/>
              <a:gd name="connsiteX10" fmla="*/ 806 w 9152201"/>
              <a:gd name="connsiteY10" fmla="*/ 0 h 4265541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75580"/>
              <a:gd name="connsiteX1" fmla="*/ 9150613 w 9152201"/>
              <a:gd name="connsiteY1" fmla="*/ 9702 h 4275580"/>
              <a:gd name="connsiteX2" fmla="*/ 9150613 w 9152201"/>
              <a:gd name="connsiteY2" fmla="*/ 89 h 4275580"/>
              <a:gd name="connsiteX3" fmla="*/ 9140347 w 9152201"/>
              <a:gd name="connsiteY3" fmla="*/ 3967387 h 4275580"/>
              <a:gd name="connsiteX4" fmla="*/ 1344317 w 9152201"/>
              <a:gd name="connsiteY4" fmla="*/ 3963016 h 4275580"/>
              <a:gd name="connsiteX5" fmla="*/ 1269350 w 9152201"/>
              <a:gd name="connsiteY5" fmla="*/ 4009885 h 4275580"/>
              <a:gd name="connsiteX6" fmla="*/ 1262230 w 9152201"/>
              <a:gd name="connsiteY6" fmla="*/ 4220084 h 4275580"/>
              <a:gd name="connsiteX7" fmla="*/ 1173736 w 9152201"/>
              <a:gd name="connsiteY7" fmla="*/ 4268653 h 4275580"/>
              <a:gd name="connsiteX8" fmla="*/ 4376 w 9152201"/>
              <a:gd name="connsiteY8" fmla="*/ 4265541 h 4275580"/>
              <a:gd name="connsiteX9" fmla="*/ 6613 w 9152201"/>
              <a:gd name="connsiteY9" fmla="*/ 718270 h 4275580"/>
              <a:gd name="connsiteX10" fmla="*/ 806 w 9152201"/>
              <a:gd name="connsiteY10" fmla="*/ 0 h 4275580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90821"/>
              <a:gd name="connsiteX1" fmla="*/ 9150613 w 9152201"/>
              <a:gd name="connsiteY1" fmla="*/ 9702 h 4290821"/>
              <a:gd name="connsiteX2" fmla="*/ 9150613 w 9152201"/>
              <a:gd name="connsiteY2" fmla="*/ 89 h 4290821"/>
              <a:gd name="connsiteX3" fmla="*/ 9140347 w 9152201"/>
              <a:gd name="connsiteY3" fmla="*/ 3967387 h 4290821"/>
              <a:gd name="connsiteX4" fmla="*/ 1344317 w 9152201"/>
              <a:gd name="connsiteY4" fmla="*/ 3963016 h 4290821"/>
              <a:gd name="connsiteX5" fmla="*/ 1269350 w 9152201"/>
              <a:gd name="connsiteY5" fmla="*/ 4009885 h 4290821"/>
              <a:gd name="connsiteX6" fmla="*/ 1262230 w 9152201"/>
              <a:gd name="connsiteY6" fmla="*/ 4220084 h 4290821"/>
              <a:gd name="connsiteX7" fmla="*/ 1173736 w 9152201"/>
              <a:gd name="connsiteY7" fmla="*/ 4268653 h 4290821"/>
              <a:gd name="connsiteX8" fmla="*/ 4376 w 9152201"/>
              <a:gd name="connsiteY8" fmla="*/ 4265541 h 4290821"/>
              <a:gd name="connsiteX9" fmla="*/ 6613 w 9152201"/>
              <a:gd name="connsiteY9" fmla="*/ 718270 h 4290821"/>
              <a:gd name="connsiteX10" fmla="*/ 806 w 9152201"/>
              <a:gd name="connsiteY10" fmla="*/ 0 h 4290821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4376 w 9152201"/>
              <a:gd name="connsiteY8" fmla="*/ 4265541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2201"/>
              <a:gd name="connsiteY0" fmla="*/ 0 h 4275702"/>
              <a:gd name="connsiteX1" fmla="*/ 9150613 w 9152201"/>
              <a:gd name="connsiteY1" fmla="*/ 9702 h 4275702"/>
              <a:gd name="connsiteX2" fmla="*/ 9150613 w 9152201"/>
              <a:gd name="connsiteY2" fmla="*/ 89 h 4275702"/>
              <a:gd name="connsiteX3" fmla="*/ 9140347 w 9152201"/>
              <a:gd name="connsiteY3" fmla="*/ 3967387 h 4275702"/>
              <a:gd name="connsiteX4" fmla="*/ 1344317 w 9152201"/>
              <a:gd name="connsiteY4" fmla="*/ 3963016 h 4275702"/>
              <a:gd name="connsiteX5" fmla="*/ 1269350 w 9152201"/>
              <a:gd name="connsiteY5" fmla="*/ 4009885 h 4275702"/>
              <a:gd name="connsiteX6" fmla="*/ 1262230 w 9152201"/>
              <a:gd name="connsiteY6" fmla="*/ 4220084 h 4275702"/>
              <a:gd name="connsiteX7" fmla="*/ 1173736 w 9152201"/>
              <a:gd name="connsiteY7" fmla="*/ 4268653 h 4275702"/>
              <a:gd name="connsiteX8" fmla="*/ 0 w 9152201"/>
              <a:gd name="connsiteY8" fmla="*/ 4275702 h 4275702"/>
              <a:gd name="connsiteX9" fmla="*/ 6613 w 9152201"/>
              <a:gd name="connsiteY9" fmla="*/ 718270 h 4275702"/>
              <a:gd name="connsiteX10" fmla="*/ 806 w 9152201"/>
              <a:gd name="connsiteY10" fmla="*/ 0 h 4275702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0 w 9152201"/>
              <a:gd name="connsiteY8" fmla="*/ 4265542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45123 w 9153007"/>
              <a:gd name="connsiteY4" fmla="*/ 396301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39531 w 9153007"/>
              <a:gd name="connsiteY4" fmla="*/ 3968097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1134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4881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67917"/>
              <a:gd name="connsiteY0" fmla="*/ 0 h 4276230"/>
              <a:gd name="connsiteX1" fmla="*/ 9151419 w 9167917"/>
              <a:gd name="connsiteY1" fmla="*/ 9702 h 4276230"/>
              <a:gd name="connsiteX2" fmla="*/ 9151419 w 9167917"/>
              <a:gd name="connsiteY2" fmla="*/ 89 h 4276230"/>
              <a:gd name="connsiteX3" fmla="*/ 9167917 w 9167917"/>
              <a:gd name="connsiteY3" fmla="*/ 3974881 h 4276230"/>
              <a:gd name="connsiteX4" fmla="*/ 1352489 w 9167917"/>
              <a:gd name="connsiteY4" fmla="*/ 3975946 h 4276230"/>
              <a:gd name="connsiteX5" fmla="*/ 1270156 w 9167917"/>
              <a:gd name="connsiteY5" fmla="*/ 4009885 h 4276230"/>
              <a:gd name="connsiteX6" fmla="*/ 1263036 w 9167917"/>
              <a:gd name="connsiteY6" fmla="*/ 4220084 h 4276230"/>
              <a:gd name="connsiteX7" fmla="*/ 1174542 w 9167917"/>
              <a:gd name="connsiteY7" fmla="*/ 4268653 h 4276230"/>
              <a:gd name="connsiteX8" fmla="*/ 806 w 9167917"/>
              <a:gd name="connsiteY8" fmla="*/ 4265543 h 4276230"/>
              <a:gd name="connsiteX9" fmla="*/ 7419 w 9167917"/>
              <a:gd name="connsiteY9" fmla="*/ 718270 h 4276230"/>
              <a:gd name="connsiteX10" fmla="*/ 806 w 9167917"/>
              <a:gd name="connsiteY10" fmla="*/ 0 h 4276230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6 w 9167917"/>
              <a:gd name="connsiteY8" fmla="*/ 4250555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90722 w 9257833"/>
              <a:gd name="connsiteY0" fmla="*/ 0 h 4268653"/>
              <a:gd name="connsiteX1" fmla="*/ 9241335 w 9257833"/>
              <a:gd name="connsiteY1" fmla="*/ 9702 h 4268653"/>
              <a:gd name="connsiteX2" fmla="*/ 9241335 w 9257833"/>
              <a:gd name="connsiteY2" fmla="*/ 89 h 4268653"/>
              <a:gd name="connsiteX3" fmla="*/ 9257833 w 9257833"/>
              <a:gd name="connsiteY3" fmla="*/ 3974881 h 4268653"/>
              <a:gd name="connsiteX4" fmla="*/ 1442405 w 9257833"/>
              <a:gd name="connsiteY4" fmla="*/ 3975946 h 4268653"/>
              <a:gd name="connsiteX5" fmla="*/ 1360072 w 9257833"/>
              <a:gd name="connsiteY5" fmla="*/ 4009885 h 4268653"/>
              <a:gd name="connsiteX6" fmla="*/ 1352952 w 9257833"/>
              <a:gd name="connsiteY6" fmla="*/ 4220084 h 4268653"/>
              <a:gd name="connsiteX7" fmla="*/ 1264458 w 9257833"/>
              <a:gd name="connsiteY7" fmla="*/ 4268653 h 4268653"/>
              <a:gd name="connsiteX8" fmla="*/ 0 w 9257833"/>
              <a:gd name="connsiteY8" fmla="*/ 4246809 h 4268653"/>
              <a:gd name="connsiteX9" fmla="*/ 97335 w 9257833"/>
              <a:gd name="connsiteY9" fmla="*/ 718270 h 4268653"/>
              <a:gd name="connsiteX10" fmla="*/ 90722 w 9257833"/>
              <a:gd name="connsiteY10" fmla="*/ 0 h 4268653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7 w 9167917"/>
              <a:gd name="connsiteY8" fmla="*/ 4261796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70102 w 9237213"/>
              <a:gd name="connsiteY0" fmla="*/ 0 h 4273036"/>
              <a:gd name="connsiteX1" fmla="*/ 9220715 w 9237213"/>
              <a:gd name="connsiteY1" fmla="*/ 9702 h 4273036"/>
              <a:gd name="connsiteX2" fmla="*/ 9220715 w 9237213"/>
              <a:gd name="connsiteY2" fmla="*/ 89 h 4273036"/>
              <a:gd name="connsiteX3" fmla="*/ 9237213 w 9237213"/>
              <a:gd name="connsiteY3" fmla="*/ 3974881 h 4273036"/>
              <a:gd name="connsiteX4" fmla="*/ 1421785 w 9237213"/>
              <a:gd name="connsiteY4" fmla="*/ 3975946 h 4273036"/>
              <a:gd name="connsiteX5" fmla="*/ 1339452 w 9237213"/>
              <a:gd name="connsiteY5" fmla="*/ 4009885 h 4273036"/>
              <a:gd name="connsiteX6" fmla="*/ 1332332 w 9237213"/>
              <a:gd name="connsiteY6" fmla="*/ 4220084 h 4273036"/>
              <a:gd name="connsiteX7" fmla="*/ 1243838 w 9237213"/>
              <a:gd name="connsiteY7" fmla="*/ 4268653 h 4273036"/>
              <a:gd name="connsiteX8" fmla="*/ 0 w 9237213"/>
              <a:gd name="connsiteY8" fmla="*/ 4273036 h 4273036"/>
              <a:gd name="connsiteX9" fmla="*/ 76715 w 9237213"/>
              <a:gd name="connsiteY9" fmla="*/ 718270 h 4273036"/>
              <a:gd name="connsiteX10" fmla="*/ 70102 w 9237213"/>
              <a:gd name="connsiteY10" fmla="*/ 0 h 4273036"/>
              <a:gd name="connsiteX0" fmla="*/ 53607 w 9220718"/>
              <a:gd name="connsiteY0" fmla="*/ 0 h 4268653"/>
              <a:gd name="connsiteX1" fmla="*/ 9204220 w 9220718"/>
              <a:gd name="connsiteY1" fmla="*/ 9702 h 4268653"/>
              <a:gd name="connsiteX2" fmla="*/ 9204220 w 9220718"/>
              <a:gd name="connsiteY2" fmla="*/ 89 h 4268653"/>
              <a:gd name="connsiteX3" fmla="*/ 9220718 w 9220718"/>
              <a:gd name="connsiteY3" fmla="*/ 3974881 h 4268653"/>
              <a:gd name="connsiteX4" fmla="*/ 1405290 w 9220718"/>
              <a:gd name="connsiteY4" fmla="*/ 3975946 h 4268653"/>
              <a:gd name="connsiteX5" fmla="*/ 1322957 w 9220718"/>
              <a:gd name="connsiteY5" fmla="*/ 4009885 h 4268653"/>
              <a:gd name="connsiteX6" fmla="*/ 1315837 w 9220718"/>
              <a:gd name="connsiteY6" fmla="*/ 4220084 h 4268653"/>
              <a:gd name="connsiteX7" fmla="*/ 1227343 w 9220718"/>
              <a:gd name="connsiteY7" fmla="*/ 4268653 h 4268653"/>
              <a:gd name="connsiteX8" fmla="*/ 0 w 9220718"/>
              <a:gd name="connsiteY8" fmla="*/ 4265542 h 4268653"/>
              <a:gd name="connsiteX9" fmla="*/ 60220 w 9220718"/>
              <a:gd name="connsiteY9" fmla="*/ 718270 h 4268653"/>
              <a:gd name="connsiteX10" fmla="*/ 53607 w 9220718"/>
              <a:gd name="connsiteY10" fmla="*/ 0 h 4268653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27343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06724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17785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1084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8 w 9220718"/>
              <a:gd name="connsiteY0" fmla="*/ 0 h 4271068"/>
              <a:gd name="connsiteX1" fmla="*/ 9204220 w 9220718"/>
              <a:gd name="connsiteY1" fmla="*/ 9701 h 4271068"/>
              <a:gd name="connsiteX2" fmla="*/ 9204220 w 9220718"/>
              <a:gd name="connsiteY2" fmla="*/ 88 h 4271068"/>
              <a:gd name="connsiteX3" fmla="*/ 9220718 w 9220718"/>
              <a:gd name="connsiteY3" fmla="*/ 3974880 h 4271068"/>
              <a:gd name="connsiteX4" fmla="*/ 1405290 w 9220718"/>
              <a:gd name="connsiteY4" fmla="*/ 3975945 h 4271068"/>
              <a:gd name="connsiteX5" fmla="*/ 1322957 w 9220718"/>
              <a:gd name="connsiteY5" fmla="*/ 4009884 h 4271068"/>
              <a:gd name="connsiteX6" fmla="*/ 1315837 w 9220718"/>
              <a:gd name="connsiteY6" fmla="*/ 4220083 h 4271068"/>
              <a:gd name="connsiteX7" fmla="*/ 1210847 w 9220718"/>
              <a:gd name="connsiteY7" fmla="*/ 4268652 h 4271068"/>
              <a:gd name="connsiteX8" fmla="*/ 0 w 9220718"/>
              <a:gd name="connsiteY8" fmla="*/ 4265541 h 4271068"/>
              <a:gd name="connsiteX9" fmla="*/ 60220 w 9220718"/>
              <a:gd name="connsiteY9" fmla="*/ 718269 h 4271068"/>
              <a:gd name="connsiteX10" fmla="*/ 53608 w 9220718"/>
              <a:gd name="connsiteY10" fmla="*/ 0 h 4271068"/>
              <a:gd name="connsiteX0" fmla="*/ 92467 w 9259577"/>
              <a:gd name="connsiteY0" fmla="*/ 0 h 4271068"/>
              <a:gd name="connsiteX1" fmla="*/ 9243079 w 9259577"/>
              <a:gd name="connsiteY1" fmla="*/ 9701 h 4271068"/>
              <a:gd name="connsiteX2" fmla="*/ 9243079 w 9259577"/>
              <a:gd name="connsiteY2" fmla="*/ 88 h 4271068"/>
              <a:gd name="connsiteX3" fmla="*/ 9259577 w 9259577"/>
              <a:gd name="connsiteY3" fmla="*/ 3974880 h 4271068"/>
              <a:gd name="connsiteX4" fmla="*/ 1444149 w 9259577"/>
              <a:gd name="connsiteY4" fmla="*/ 3975945 h 4271068"/>
              <a:gd name="connsiteX5" fmla="*/ 1361816 w 9259577"/>
              <a:gd name="connsiteY5" fmla="*/ 4009884 h 4271068"/>
              <a:gd name="connsiteX6" fmla="*/ 1354696 w 9259577"/>
              <a:gd name="connsiteY6" fmla="*/ 4220083 h 4271068"/>
              <a:gd name="connsiteX7" fmla="*/ 1249706 w 9259577"/>
              <a:gd name="connsiteY7" fmla="*/ 4268652 h 4271068"/>
              <a:gd name="connsiteX8" fmla="*/ 38859 w 9259577"/>
              <a:gd name="connsiteY8" fmla="*/ 4265541 h 4271068"/>
              <a:gd name="connsiteX9" fmla="*/ 4233 w 9259577"/>
              <a:gd name="connsiteY9" fmla="*/ 718269 h 4271068"/>
              <a:gd name="connsiteX10" fmla="*/ 92467 w 9259577"/>
              <a:gd name="connsiteY10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246481 w 9413591"/>
              <a:gd name="connsiteY0" fmla="*/ 0 h 4271068"/>
              <a:gd name="connsiteX1" fmla="*/ 9397093 w 9413591"/>
              <a:gd name="connsiteY1" fmla="*/ 9701 h 4271068"/>
              <a:gd name="connsiteX2" fmla="*/ 9397093 w 9413591"/>
              <a:gd name="connsiteY2" fmla="*/ 88 h 4271068"/>
              <a:gd name="connsiteX3" fmla="*/ 9413591 w 9413591"/>
              <a:gd name="connsiteY3" fmla="*/ 3974880 h 4271068"/>
              <a:gd name="connsiteX4" fmla="*/ 1598163 w 9413591"/>
              <a:gd name="connsiteY4" fmla="*/ 3975945 h 4271068"/>
              <a:gd name="connsiteX5" fmla="*/ 1515830 w 9413591"/>
              <a:gd name="connsiteY5" fmla="*/ 4009884 h 4271068"/>
              <a:gd name="connsiteX6" fmla="*/ 1508710 w 9413591"/>
              <a:gd name="connsiteY6" fmla="*/ 4220083 h 4271068"/>
              <a:gd name="connsiteX7" fmla="*/ 1403720 w 9413591"/>
              <a:gd name="connsiteY7" fmla="*/ 4268652 h 4271068"/>
              <a:gd name="connsiteX8" fmla="*/ 192873 w 9413591"/>
              <a:gd name="connsiteY8" fmla="*/ 4265541 h 4271068"/>
              <a:gd name="connsiteX9" fmla="*/ 246481 w 9413591"/>
              <a:gd name="connsiteY9" fmla="*/ 0 h 4271068"/>
              <a:gd name="connsiteX0" fmla="*/ 64211 w 9231321"/>
              <a:gd name="connsiteY0" fmla="*/ 0 h 4271068"/>
              <a:gd name="connsiteX1" fmla="*/ 9214823 w 9231321"/>
              <a:gd name="connsiteY1" fmla="*/ 9701 h 4271068"/>
              <a:gd name="connsiteX2" fmla="*/ 9214823 w 9231321"/>
              <a:gd name="connsiteY2" fmla="*/ 88 h 4271068"/>
              <a:gd name="connsiteX3" fmla="*/ 9231321 w 9231321"/>
              <a:gd name="connsiteY3" fmla="*/ 3974880 h 4271068"/>
              <a:gd name="connsiteX4" fmla="*/ 1415893 w 9231321"/>
              <a:gd name="connsiteY4" fmla="*/ 3975945 h 4271068"/>
              <a:gd name="connsiteX5" fmla="*/ 1333560 w 9231321"/>
              <a:gd name="connsiteY5" fmla="*/ 4009884 h 4271068"/>
              <a:gd name="connsiteX6" fmla="*/ 1326440 w 9231321"/>
              <a:gd name="connsiteY6" fmla="*/ 4220083 h 4271068"/>
              <a:gd name="connsiteX7" fmla="*/ 1221450 w 9231321"/>
              <a:gd name="connsiteY7" fmla="*/ 4268652 h 4271068"/>
              <a:gd name="connsiteX8" fmla="*/ 10603 w 9231321"/>
              <a:gd name="connsiteY8" fmla="*/ 4265541 h 4271068"/>
              <a:gd name="connsiteX9" fmla="*/ 64211 w 9231321"/>
              <a:gd name="connsiteY9" fmla="*/ 0 h 4271068"/>
              <a:gd name="connsiteX0" fmla="*/ 10604 w 9177714"/>
              <a:gd name="connsiteY0" fmla="*/ 0 h 4276228"/>
              <a:gd name="connsiteX1" fmla="*/ 9161216 w 9177714"/>
              <a:gd name="connsiteY1" fmla="*/ 9701 h 4276228"/>
              <a:gd name="connsiteX2" fmla="*/ 9161216 w 9177714"/>
              <a:gd name="connsiteY2" fmla="*/ 88 h 4276228"/>
              <a:gd name="connsiteX3" fmla="*/ 9177714 w 9177714"/>
              <a:gd name="connsiteY3" fmla="*/ 3974880 h 4276228"/>
              <a:gd name="connsiteX4" fmla="*/ 1362286 w 9177714"/>
              <a:gd name="connsiteY4" fmla="*/ 3975945 h 4276228"/>
              <a:gd name="connsiteX5" fmla="*/ 1279953 w 9177714"/>
              <a:gd name="connsiteY5" fmla="*/ 4009884 h 4276228"/>
              <a:gd name="connsiteX6" fmla="*/ 1272833 w 9177714"/>
              <a:gd name="connsiteY6" fmla="*/ 4220083 h 4276228"/>
              <a:gd name="connsiteX7" fmla="*/ 1167843 w 9177714"/>
              <a:gd name="connsiteY7" fmla="*/ 4268652 h 4276228"/>
              <a:gd name="connsiteX8" fmla="*/ 10603 w 9177714"/>
              <a:gd name="connsiteY8" fmla="*/ 4265541 h 4276228"/>
              <a:gd name="connsiteX9" fmla="*/ 10604 w 9177714"/>
              <a:gd name="connsiteY9" fmla="*/ 0 h 4276228"/>
              <a:gd name="connsiteX0" fmla="*/ 10604 w 9177714"/>
              <a:gd name="connsiteY0" fmla="*/ 0 h 4268609"/>
              <a:gd name="connsiteX1" fmla="*/ 9161216 w 9177714"/>
              <a:gd name="connsiteY1" fmla="*/ 9701 h 4268609"/>
              <a:gd name="connsiteX2" fmla="*/ 9161216 w 9177714"/>
              <a:gd name="connsiteY2" fmla="*/ 88 h 4268609"/>
              <a:gd name="connsiteX3" fmla="*/ 9177714 w 9177714"/>
              <a:gd name="connsiteY3" fmla="*/ 3974880 h 4268609"/>
              <a:gd name="connsiteX4" fmla="*/ 1362286 w 9177714"/>
              <a:gd name="connsiteY4" fmla="*/ 3975945 h 4268609"/>
              <a:gd name="connsiteX5" fmla="*/ 1279953 w 9177714"/>
              <a:gd name="connsiteY5" fmla="*/ 4009884 h 4268609"/>
              <a:gd name="connsiteX6" fmla="*/ 1272833 w 9177714"/>
              <a:gd name="connsiteY6" fmla="*/ 4220083 h 4268609"/>
              <a:gd name="connsiteX7" fmla="*/ 1206981 w 9177714"/>
              <a:gd name="connsiteY7" fmla="*/ 4261033 h 4268609"/>
              <a:gd name="connsiteX8" fmla="*/ 10603 w 9177714"/>
              <a:gd name="connsiteY8" fmla="*/ 4265541 h 4268609"/>
              <a:gd name="connsiteX9" fmla="*/ 10604 w 9177714"/>
              <a:gd name="connsiteY9" fmla="*/ 0 h 4268609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184616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8698"/>
              <a:gd name="connsiteX1" fmla="*/ 9161216 w 9177714"/>
              <a:gd name="connsiteY1" fmla="*/ 9701 h 4268698"/>
              <a:gd name="connsiteX2" fmla="*/ 9161216 w 9177714"/>
              <a:gd name="connsiteY2" fmla="*/ 88 h 4268698"/>
              <a:gd name="connsiteX3" fmla="*/ 9177714 w 9177714"/>
              <a:gd name="connsiteY3" fmla="*/ 3974880 h 4268698"/>
              <a:gd name="connsiteX4" fmla="*/ 1362286 w 9177714"/>
              <a:gd name="connsiteY4" fmla="*/ 3975945 h 4268698"/>
              <a:gd name="connsiteX5" fmla="*/ 1279953 w 9177714"/>
              <a:gd name="connsiteY5" fmla="*/ 4009884 h 4268698"/>
              <a:gd name="connsiteX6" fmla="*/ 1272833 w 9177714"/>
              <a:gd name="connsiteY6" fmla="*/ 4197223 h 4268698"/>
              <a:gd name="connsiteX7" fmla="*/ 1173434 w 9177714"/>
              <a:gd name="connsiteY7" fmla="*/ 4266113 h 4268698"/>
              <a:gd name="connsiteX8" fmla="*/ 10603 w 9177714"/>
              <a:gd name="connsiteY8" fmla="*/ 4265541 h 4268698"/>
              <a:gd name="connsiteX9" fmla="*/ 10604 w 9177714"/>
              <a:gd name="connsiteY9" fmla="*/ 0 h 426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77714" h="4268698">
                <a:moveTo>
                  <a:pt x="10604" y="0"/>
                </a:moveTo>
                <a:lnTo>
                  <a:pt x="9161216" y="9701"/>
                </a:lnTo>
                <a:lnTo>
                  <a:pt x="9161216" y="88"/>
                </a:lnTo>
                <a:cubicBezTo>
                  <a:pt x="9162804" y="1317689"/>
                  <a:pt x="9176126" y="2657279"/>
                  <a:pt x="9177714" y="3974880"/>
                </a:cubicBezTo>
                <a:lnTo>
                  <a:pt x="1362286" y="3975945"/>
                </a:lnTo>
                <a:cubicBezTo>
                  <a:pt x="1324129" y="3980616"/>
                  <a:pt x="1294862" y="3973004"/>
                  <a:pt x="1279953" y="4009884"/>
                </a:cubicBezTo>
                <a:cubicBezTo>
                  <a:pt x="1265044" y="4046764"/>
                  <a:pt x="1276941" y="4145761"/>
                  <a:pt x="1272833" y="4197223"/>
                </a:cubicBezTo>
                <a:cubicBezTo>
                  <a:pt x="1272365" y="4244226"/>
                  <a:pt x="1221664" y="4268698"/>
                  <a:pt x="1173434" y="4266113"/>
                </a:cubicBezTo>
                <a:lnTo>
                  <a:pt x="10603" y="4265541"/>
                </a:lnTo>
                <a:cubicBezTo>
                  <a:pt x="0" y="3520977"/>
                  <a:pt x="7635" y="788799"/>
                  <a:pt x="10604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619250" y="404870"/>
            <a:ext cx="6935788" cy="66833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err="1" smtClean="0"/>
              <a:t>Chapter</a:t>
            </a:r>
            <a:r>
              <a:rPr lang="sv-SE" dirty="0" smtClean="0"/>
              <a:t> </a:t>
            </a:r>
            <a:r>
              <a:rPr lang="sv-SE" dirty="0" err="1" smtClean="0"/>
              <a:t>heading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03/11/15</a:t>
            </a:fld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1582738"/>
            <a:ext cx="6935788" cy="4078287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03/11/15</a:t>
            </a:fld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03/11/15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1582739"/>
            <a:ext cx="6935788" cy="40782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03/11/15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71378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77" r:id="rId3"/>
    <p:sldLayoutId id="2147483668" r:id="rId4"/>
    <p:sldLayoutId id="2147483669" r:id="rId5"/>
    <p:sldLayoutId id="2147483670" r:id="rId6"/>
    <p:sldLayoutId id="2147483674" r:id="rId7"/>
    <p:sldLayoutId id="2147483672" r:id="rId8"/>
    <p:sldLayoutId id="2147483673" r:id="rId9"/>
    <p:sldLayoutId id="2147483665" r:id="rId10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jpg"/><Relationship Id="rId3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ctrTitle"/>
          </p:nvPr>
        </p:nvSpPr>
        <p:spPr>
          <a:xfrm>
            <a:off x="1568185" y="2135401"/>
            <a:ext cx="6984337" cy="1043684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Expectation-Maximization (EM) Algorithm</a:t>
            </a:r>
            <a:br>
              <a:rPr lang="en-US" sz="2800" dirty="0" smtClean="0"/>
            </a:br>
            <a:r>
              <a:rPr lang="en-US" sz="2800" dirty="0" smtClean="0"/>
              <a:t> 			&amp;</a:t>
            </a:r>
            <a:br>
              <a:rPr lang="en-US" sz="2800" dirty="0" smtClean="0"/>
            </a:br>
            <a:r>
              <a:rPr lang="en-US" sz="2800" dirty="0" smtClean="0"/>
              <a:t>Monte Carlo Sampling for Inference and Approximation</a:t>
            </a:r>
            <a:endParaRPr lang="en-US" sz="2800" dirty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57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Calculating the area of the unit circle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- 1 million iterations:  </a:t>
            </a:r>
          </a:p>
          <a:p>
            <a:r>
              <a:rPr lang="sv-SE" dirty="0"/>
              <a:t>	</a:t>
            </a:r>
            <a:endParaRPr lang="sv-SE" dirty="0" smtClean="0"/>
          </a:p>
          <a:p>
            <a:r>
              <a:rPr lang="sv-SE" dirty="0"/>
              <a:t>	</a:t>
            </a:r>
            <a:r>
              <a:rPr lang="sv-SE" dirty="0" smtClean="0"/>
              <a:t>- </a:t>
            </a:r>
            <a:r>
              <a:rPr lang="sv-SE" dirty="0" err="1" smtClean="0"/>
              <a:t>Ratio</a:t>
            </a:r>
            <a:r>
              <a:rPr lang="sv-SE" dirty="0" smtClean="0"/>
              <a:t>: 3.1400</a:t>
            </a:r>
          </a:p>
          <a:p>
            <a:endParaRPr lang="sv-SE" dirty="0"/>
          </a:p>
          <a:p>
            <a:r>
              <a:rPr lang="sv-SE" dirty="0" smtClean="0"/>
              <a:t>- 100 million iterations: </a:t>
            </a:r>
          </a:p>
          <a:p>
            <a:endParaRPr lang="sv-SE" dirty="0"/>
          </a:p>
          <a:p>
            <a:r>
              <a:rPr lang="sv-SE" dirty="0" smtClean="0"/>
              <a:t>	- </a:t>
            </a:r>
            <a:r>
              <a:rPr lang="sv-SE" dirty="0" err="1" smtClean="0"/>
              <a:t>Ratio</a:t>
            </a:r>
            <a:r>
              <a:rPr lang="sv-SE" dirty="0" smtClean="0"/>
              <a:t>: 3.1416</a:t>
            </a:r>
          </a:p>
          <a:p>
            <a:endParaRPr lang="sv-SE" dirty="0"/>
          </a:p>
          <a:p>
            <a:r>
              <a:rPr lang="sv-SE" dirty="0" smtClean="0"/>
              <a:t>And so forth!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772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7"/>
          <p:cNvSpPr txBox="1">
            <a:spLocks/>
          </p:cNvSpPr>
          <p:nvPr/>
        </p:nvSpPr>
        <p:spPr>
          <a:xfrm>
            <a:off x="1003788" y="356169"/>
            <a:ext cx="6935788" cy="6683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/>
              <a:t>Application of EM</a:t>
            </a:r>
            <a:endParaRPr lang="en-GB" dirty="0"/>
          </a:p>
        </p:txBody>
      </p:sp>
      <p:pic>
        <p:nvPicPr>
          <p:cNvPr id="5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835" y="1866126"/>
            <a:ext cx="4540696" cy="3332871"/>
          </a:xfrm>
          <a:prstGeom prst="rect">
            <a:avLst/>
          </a:prstGeom>
        </p:spPr>
      </p:pic>
      <p:sp>
        <p:nvSpPr>
          <p:cNvPr id="6" name="textruta 3"/>
          <p:cNvSpPr txBox="1"/>
          <p:nvPr/>
        </p:nvSpPr>
        <p:spPr>
          <a:xfrm>
            <a:off x="483577" y="2655398"/>
            <a:ext cx="32531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v-SE" dirty="0" err="1" smtClean="0"/>
              <a:t>Pattern</a:t>
            </a:r>
            <a:r>
              <a:rPr lang="sv-SE" dirty="0" smtClean="0"/>
              <a:t> </a:t>
            </a:r>
            <a:r>
              <a:rPr lang="sv-SE" dirty="0" err="1" smtClean="0"/>
              <a:t>Recognition</a:t>
            </a:r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smtClean="0"/>
              <a:t>Image </a:t>
            </a:r>
            <a:r>
              <a:rPr lang="sv-SE" dirty="0" err="1" smtClean="0"/>
              <a:t>Recognition</a:t>
            </a:r>
            <a:r>
              <a:rPr lang="sv-SE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Computer vision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Maximum </a:t>
            </a:r>
            <a:r>
              <a:rPr lang="sv-SE" dirty="0" err="1" smtClean="0"/>
              <a:t>likelihood</a:t>
            </a:r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err="1" smtClean="0"/>
              <a:t>Bioinformatics</a:t>
            </a:r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38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082918" y="226324"/>
            <a:ext cx="6935788" cy="6683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dirty="0" err="1" smtClean="0"/>
              <a:t>Application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MC</a:t>
            </a:r>
            <a:endParaRPr lang="en-US" dirty="0"/>
          </a:p>
        </p:txBody>
      </p:sp>
      <p:pic>
        <p:nvPicPr>
          <p:cNvPr id="5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1715058"/>
            <a:ext cx="3767284" cy="2308571"/>
          </a:xfrm>
          <a:prstGeom prst="rect">
            <a:avLst/>
          </a:prstGeom>
        </p:spPr>
      </p:pic>
      <p:sp>
        <p:nvSpPr>
          <p:cNvPr id="6" name="textruta 4"/>
          <p:cNvSpPr txBox="1"/>
          <p:nvPr/>
        </p:nvSpPr>
        <p:spPr>
          <a:xfrm>
            <a:off x="430823" y="2455771"/>
            <a:ext cx="28838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v-SE" dirty="0" err="1" smtClean="0"/>
              <a:t>Finance</a:t>
            </a:r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err="1" smtClean="0"/>
              <a:t>Statistics</a:t>
            </a:r>
            <a:r>
              <a:rPr lang="sv-SE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sv-SE" dirty="0" err="1" smtClean="0"/>
              <a:t>Molecular</a:t>
            </a:r>
            <a:r>
              <a:rPr lang="sv-SE" dirty="0" smtClean="0"/>
              <a:t> </a:t>
            </a:r>
            <a:r>
              <a:rPr lang="sv-SE" dirty="0" err="1" smtClean="0"/>
              <a:t>dynamics</a:t>
            </a:r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smtClean="0"/>
              <a:t>Computer Graphics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Fluid </a:t>
            </a:r>
            <a:r>
              <a:rPr lang="sv-SE" dirty="0" err="1" smtClean="0"/>
              <a:t>mechanics</a:t>
            </a:r>
            <a:endParaRPr lang="sv-SE" dirty="0" smtClean="0"/>
          </a:p>
        </p:txBody>
      </p:sp>
      <p:pic>
        <p:nvPicPr>
          <p:cNvPr id="7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396" y="4170272"/>
            <a:ext cx="3976530" cy="217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908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Expectation-Maximization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8" name="CustomShape 2"/>
          <p:cNvSpPr/>
          <p:nvPr/>
        </p:nvSpPr>
        <p:spPr>
          <a:xfrm>
            <a:off x="1318656" y="1407196"/>
            <a:ext cx="6934680" cy="40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r>
              <a:rPr lang="es-ES" sz="2000" strike="noStrike" dirty="0" smtClean="0">
                <a:solidFill>
                  <a:srgbClr val="000000"/>
                </a:solidFill>
                <a:latin typeface="Times New Roman"/>
                <a:ea typeface="Liberation Serif;Times New Roman"/>
              </a:rPr>
              <a:t>“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The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b="1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Expectation-Maximization</a:t>
            </a:r>
            <a:r>
              <a:rPr lang="es-ES" sz="2000" b="1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b="1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algorithm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is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a general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technique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for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finding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u="sng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maximum</a:t>
            </a:r>
            <a:r>
              <a:rPr lang="es-ES" sz="2000" u="sng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u="sng" strike="noStrike" dirty="0" err="1" smtClean="0">
                <a:solidFill>
                  <a:srgbClr val="000000"/>
                </a:solidFill>
                <a:latin typeface="Times New Roman"/>
                <a:ea typeface="Source Han Sans CN Regular"/>
              </a:rPr>
              <a:t>likelyhood</a:t>
            </a:r>
            <a:r>
              <a:rPr lang="es-ES" sz="2000" strike="noStrike" baseline="15000" dirty="0">
                <a:solidFill>
                  <a:srgbClr val="000000"/>
                </a:solidFill>
                <a:latin typeface="Times New Roman"/>
                <a:ea typeface="Source Han Sans CN Regular"/>
              </a:rPr>
              <a:t>*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solutions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for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probabilistic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models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having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u="sng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latent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variables” </a:t>
            </a:r>
            <a:r>
              <a:rPr lang="es-ES" sz="16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(</a:t>
            </a:r>
            <a:r>
              <a:rPr lang="es-ES" sz="16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Dempster</a:t>
            </a:r>
            <a:r>
              <a:rPr lang="es-ES" sz="16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1600" i="1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et al</a:t>
            </a:r>
            <a:r>
              <a:rPr lang="es-ES" sz="16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., 1977; </a:t>
            </a:r>
            <a:r>
              <a:rPr lang="es-ES" sz="16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McLachlan</a:t>
            </a:r>
            <a:r>
              <a:rPr lang="es-ES" sz="16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and </a:t>
            </a:r>
            <a:r>
              <a:rPr lang="es-ES" sz="16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Krishnan</a:t>
            </a:r>
            <a:r>
              <a:rPr lang="es-ES" sz="16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, 1997)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.</a:t>
            </a:r>
            <a:endParaRPr dirty="0"/>
          </a:p>
          <a:p>
            <a:endParaRPr dirty="0"/>
          </a:p>
          <a:p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Is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an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iterative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process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and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consists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of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two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steps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: E-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step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and M-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step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.</a:t>
            </a:r>
            <a:endParaRPr dirty="0"/>
          </a:p>
          <a:p>
            <a:endParaRPr dirty="0"/>
          </a:p>
          <a:p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General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purpose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technique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:</a:t>
            </a:r>
            <a:endParaRPr dirty="0"/>
          </a:p>
          <a:p>
            <a:endParaRPr dirty="0"/>
          </a:p>
          <a:p>
            <a:r>
              <a:rPr lang="es-ES" sz="2000" strike="noStrike" dirty="0" smtClean="0">
                <a:solidFill>
                  <a:srgbClr val="000000"/>
                </a:solidFill>
                <a:latin typeface="Times New Roman"/>
                <a:ea typeface="Source Han Sans CN Regular"/>
              </a:rPr>
              <a:t>- </a:t>
            </a:r>
            <a:r>
              <a:rPr lang="es-ES" sz="2000" strike="noStrike" dirty="0" err="1" smtClean="0">
                <a:solidFill>
                  <a:srgbClr val="000000"/>
                </a:solidFill>
                <a:latin typeface="Times New Roman"/>
                <a:ea typeface="Source Han Sans CN Regular"/>
              </a:rPr>
              <a:t>Needs</a:t>
            </a:r>
            <a:r>
              <a:rPr lang="es-ES" sz="2000" strike="noStrike" dirty="0" smtClean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to be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adapted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for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each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application</a:t>
            </a:r>
            <a:endParaRPr dirty="0"/>
          </a:p>
          <a:p>
            <a:r>
              <a:rPr lang="es-ES" sz="2000" strike="noStrike" dirty="0" smtClean="0">
                <a:solidFill>
                  <a:srgbClr val="000000"/>
                </a:solidFill>
                <a:latin typeface="Times New Roman"/>
                <a:ea typeface="Source Han Sans CN Regular"/>
              </a:rPr>
              <a:t>- </a:t>
            </a:r>
            <a:r>
              <a:rPr lang="es-ES" sz="2000" strike="noStrike" dirty="0" err="1" smtClean="0">
                <a:solidFill>
                  <a:srgbClr val="000000"/>
                </a:solidFill>
                <a:latin typeface="Times New Roman"/>
                <a:ea typeface="Source Han Sans CN Regular"/>
              </a:rPr>
              <a:t>Versatile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.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Used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in machine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learning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,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computer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vision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,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language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Times New Roman"/>
                <a:ea typeface="Source Han Sans CN Regular"/>
              </a:rPr>
              <a:t>processing</a:t>
            </a:r>
            <a:r>
              <a:rPr lang="es-ES" sz="2000" strike="noStrike" dirty="0">
                <a:solidFill>
                  <a:srgbClr val="000000"/>
                </a:solidFill>
                <a:latin typeface="Times New Roman"/>
                <a:ea typeface="Source Han Sans CN Regular"/>
              </a:rPr>
              <a:t>....</a:t>
            </a:r>
            <a:endParaRPr dirty="0"/>
          </a:p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9615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1334880" y="405000"/>
            <a:ext cx="6934680" cy="66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r>
              <a:rPr lang="es-ES" sz="2000" b="1" strike="noStrike">
                <a:solidFill>
                  <a:srgbClr val="000000"/>
                </a:solidFill>
                <a:latin typeface="Arial"/>
                <a:ea typeface="Source Han Sans CN Regular"/>
              </a:rPr>
              <a:t>Intro: Maximum Likelihood Estimation methods</a:t>
            </a:r>
            <a:endParaRPr/>
          </a:p>
        </p:txBody>
      </p:sp>
      <p:pic>
        <p:nvPicPr>
          <p:cNvPr id="5" name="Picture 4"/>
          <p:cNvPicPr/>
          <p:nvPr/>
        </p:nvPicPr>
        <p:blipFill>
          <a:blip r:embed="rId2"/>
          <a:stretch/>
        </p:blipFill>
        <p:spPr>
          <a:xfrm>
            <a:off x="2261520" y="2520000"/>
            <a:ext cx="4512600" cy="3384000"/>
          </a:xfrm>
          <a:prstGeom prst="rect">
            <a:avLst/>
          </a:prstGeom>
          <a:ln>
            <a:noFill/>
          </a:ln>
        </p:spPr>
      </p:pic>
      <p:sp>
        <p:nvSpPr>
          <p:cNvPr id="6" name="CustomShape 2"/>
          <p:cNvSpPr/>
          <p:nvPr/>
        </p:nvSpPr>
        <p:spPr>
          <a:xfrm>
            <a:off x="1334880" y="1582560"/>
            <a:ext cx="6934680" cy="40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r>
              <a:rPr lang="es-ES" sz="2000" b="1" strike="noStrike">
                <a:solidFill>
                  <a:srgbClr val="000000"/>
                </a:solidFill>
                <a:latin typeface="Times New Roman"/>
                <a:ea typeface="Source Han Sans CN Regular"/>
              </a:rPr>
              <a:t>Maximum Likelihood Estimation</a:t>
            </a:r>
            <a:r>
              <a:rPr lang="es-ES" sz="2000" strike="noStrike">
                <a:solidFill>
                  <a:srgbClr val="000000"/>
                </a:solidFill>
                <a:latin typeface="Times New Roman"/>
                <a:ea typeface="Source Han Sans CN Regular"/>
              </a:rPr>
              <a:t> (MLE) are methods to estimate parameters of an unknown, parameter-dependent probability density function  p( </a:t>
            </a:r>
            <a:r>
              <a:rPr lang="es-ES" sz="2000" b="1" strike="noStrike">
                <a:solidFill>
                  <a:srgbClr val="000000"/>
                </a:solidFill>
                <a:latin typeface="Times New Roman"/>
                <a:ea typeface="Source Han Sans CN Regular"/>
              </a:rPr>
              <a:t>x | </a:t>
            </a:r>
            <a:r>
              <a:rPr lang="es-ES" sz="2000" b="1" strike="noStrike">
                <a:solidFill>
                  <a:srgbClr val="000000"/>
                </a:solidFill>
                <a:latin typeface="Times New Roman"/>
                <a:ea typeface="Liberation Serif;Times New Roman"/>
              </a:rPr>
              <a:t>θ </a:t>
            </a:r>
            <a:r>
              <a:rPr lang="es-ES" sz="2000" strike="noStrike">
                <a:solidFill>
                  <a:srgbClr val="000000"/>
                </a:solidFill>
                <a:latin typeface="Times New Roman"/>
                <a:ea typeface="Liberation Serif;Times New Roman"/>
              </a:rPr>
              <a:t>)</a:t>
            </a:r>
            <a:r>
              <a:rPr lang="es-ES" sz="2000" b="1" strike="noStrike">
                <a:solidFill>
                  <a:srgbClr val="000000"/>
                </a:solidFill>
                <a:latin typeface="Times New Roman"/>
                <a:ea typeface="Liberation Serif;Times New Roman"/>
              </a:rPr>
              <a:t> </a:t>
            </a:r>
            <a:r>
              <a:rPr lang="es-ES" sz="2000" strike="noStrike">
                <a:solidFill>
                  <a:srgbClr val="000000"/>
                </a:solidFill>
                <a:latin typeface="Times New Roman"/>
                <a:ea typeface="Source Han Sans CN Regular"/>
              </a:rPr>
              <a:t>from the observed sample (x</a:t>
            </a:r>
            <a:r>
              <a:rPr lang="es-ES" sz="2000" strike="noStrike" baseline="-15000">
                <a:solidFill>
                  <a:srgbClr val="000000"/>
                </a:solidFill>
                <a:latin typeface="Times New Roman"/>
                <a:ea typeface="Source Han Sans CN Regular"/>
              </a:rPr>
              <a:t>1</a:t>
            </a:r>
            <a:r>
              <a:rPr lang="es-ES" sz="2000" strike="noStrike">
                <a:solidFill>
                  <a:srgbClr val="000000"/>
                </a:solidFill>
                <a:latin typeface="Times New Roman"/>
                <a:ea typeface="Source Han Sans CN Regular"/>
              </a:rPr>
              <a:t>,x</a:t>
            </a:r>
            <a:r>
              <a:rPr lang="es-ES" sz="2000" strike="noStrike" baseline="-15000">
                <a:solidFill>
                  <a:srgbClr val="000000"/>
                </a:solidFill>
                <a:latin typeface="Times New Roman"/>
                <a:ea typeface="Source Han Sans CN Regular"/>
              </a:rPr>
              <a:t>2</a:t>
            </a:r>
            <a:r>
              <a:rPr lang="es-ES" sz="2000" strike="noStrike">
                <a:solidFill>
                  <a:srgbClr val="000000"/>
                </a:solidFill>
                <a:latin typeface="Times New Roman"/>
                <a:ea typeface="Source Han Sans CN Regular"/>
              </a:rPr>
              <a:t>,...,x</a:t>
            </a:r>
            <a:r>
              <a:rPr lang="es-ES" sz="2000" strike="noStrike" baseline="-15000">
                <a:solidFill>
                  <a:srgbClr val="000000"/>
                </a:solidFill>
                <a:latin typeface="Times New Roman"/>
                <a:ea typeface="Source Han Sans CN Regular"/>
              </a:rPr>
              <a:t>n</a:t>
            </a:r>
            <a:r>
              <a:rPr lang="es-ES" sz="2000" strike="noStrike">
                <a:solidFill>
                  <a:srgbClr val="000000"/>
                </a:solidFill>
                <a:latin typeface="Times New Roman"/>
                <a:ea typeface="Source Han Sans CN Regular"/>
              </a:rPr>
              <a:t>).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615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1619280" y="1582560"/>
            <a:ext cx="6934680" cy="40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s-ES" sz="2000" strike="noStrike" dirty="0" smtClean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- </a:t>
            </a:r>
            <a:r>
              <a:rPr lang="es-ES" sz="2000" strike="noStrike" dirty="0" err="1" smtClean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When</a:t>
            </a:r>
            <a:r>
              <a:rPr lang="es-ES" sz="2000" strike="noStrike" dirty="0" smtClean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is</a:t>
            </a:r>
            <a:r>
              <a:rPr lang="es-ES" sz="2000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EM </a:t>
            </a:r>
            <a:r>
              <a:rPr lang="es-ES" sz="2000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useful</a:t>
            </a:r>
            <a:r>
              <a:rPr lang="es-ES" sz="2000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?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s-ES" sz="2000" strike="noStrike" dirty="0" smtClean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- </a:t>
            </a:r>
            <a:r>
              <a:rPr lang="es-ES" sz="2000" strike="noStrike" dirty="0" err="1" smtClean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When</a:t>
            </a:r>
            <a:r>
              <a:rPr lang="es-ES" sz="2000" strike="noStrike" dirty="0" smtClean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</a:t>
            </a:r>
            <a:r>
              <a:rPr lang="es-ES" sz="2000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MLE </a:t>
            </a:r>
            <a:r>
              <a:rPr lang="es-ES" sz="2000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solutions</a:t>
            </a:r>
            <a:r>
              <a:rPr lang="es-ES" sz="2000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are </a:t>
            </a:r>
            <a:r>
              <a:rPr lang="es-ES" sz="2000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difficult</a:t>
            </a:r>
            <a:r>
              <a:rPr lang="es-ES" sz="2000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or</a:t>
            </a:r>
            <a:r>
              <a:rPr lang="es-ES" sz="2000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not</a:t>
            </a:r>
            <a:r>
              <a:rPr lang="es-ES" sz="2000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possible</a:t>
            </a:r>
            <a:r>
              <a:rPr lang="es-ES" sz="2000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to </a:t>
            </a:r>
            <a:r>
              <a:rPr lang="es-ES" sz="2000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get</a:t>
            </a:r>
            <a:r>
              <a:rPr lang="es-ES" sz="2000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</a:t>
            </a:r>
            <a:r>
              <a:rPr lang="es-ES" sz="2000" b="1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because</a:t>
            </a:r>
            <a:r>
              <a:rPr lang="es-ES" sz="2000" b="1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</a:t>
            </a:r>
            <a:r>
              <a:rPr lang="es-ES" sz="2000" b="1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there</a:t>
            </a:r>
            <a:r>
              <a:rPr lang="es-ES" sz="2000" b="1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are </a:t>
            </a:r>
            <a:r>
              <a:rPr lang="es-ES" sz="2000" b="1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latent</a:t>
            </a:r>
            <a:r>
              <a:rPr lang="es-ES" sz="2000" b="1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variables </a:t>
            </a:r>
            <a:r>
              <a:rPr lang="es-ES" sz="2000" b="1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involved</a:t>
            </a:r>
            <a:r>
              <a:rPr lang="es-ES" sz="2000" b="1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s-ES" sz="2000" strike="noStrike" dirty="0" smtClean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- </a:t>
            </a:r>
            <a:r>
              <a:rPr lang="es-ES" sz="2000" strike="noStrike" dirty="0" err="1" smtClean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Either</a:t>
            </a:r>
            <a:r>
              <a:rPr lang="es-ES" sz="2000" strike="noStrike" dirty="0" smtClean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missing</a:t>
            </a:r>
            <a:r>
              <a:rPr lang="es-ES" sz="2000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values</a:t>
            </a:r>
            <a:r>
              <a:rPr lang="es-ES" sz="2000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or</a:t>
            </a:r>
            <a:r>
              <a:rPr lang="es-ES" sz="2000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we</a:t>
            </a:r>
            <a:r>
              <a:rPr lang="es-ES" sz="2000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decide to </a:t>
            </a:r>
            <a:r>
              <a:rPr lang="es-ES" sz="2000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get</a:t>
            </a:r>
            <a:r>
              <a:rPr lang="es-ES" sz="2000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aditional</a:t>
            </a:r>
            <a:r>
              <a:rPr lang="es-ES" sz="2000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unkown</a:t>
            </a:r>
            <a:r>
              <a:rPr lang="es-ES" sz="2000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variables </a:t>
            </a:r>
            <a:r>
              <a:rPr lang="es-ES" sz="2000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for</a:t>
            </a:r>
            <a:r>
              <a:rPr lang="es-ES" sz="2000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modelling</a:t>
            </a:r>
            <a:r>
              <a:rPr lang="es-ES" sz="2000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 </a:t>
            </a:r>
            <a:r>
              <a:rPr lang="es-ES" sz="2000" strike="noStrike" dirty="0" err="1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simplicity</a:t>
            </a:r>
            <a:r>
              <a:rPr lang="es-ES" sz="2000" strike="noStrike" dirty="0">
                <a:solidFill>
                  <a:srgbClr val="000000"/>
                </a:solidFill>
                <a:latin typeface="Liberation Serif;Times New Roman"/>
                <a:ea typeface="Liberation Serif;Times New Roman"/>
              </a:rPr>
              <a:t>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95411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1619280" y="405000"/>
            <a:ext cx="6934680" cy="66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r>
              <a:rPr lang="es-ES" sz="2000" b="1" strike="noStrike" dirty="0">
                <a:solidFill>
                  <a:srgbClr val="000000"/>
                </a:solidFill>
                <a:latin typeface="Arial"/>
                <a:ea typeface="Source Han Sans CN Regular"/>
              </a:rPr>
              <a:t>EM </a:t>
            </a:r>
            <a:r>
              <a:rPr lang="es-ES" sz="2000" b="1" strike="noStrike" dirty="0" err="1">
                <a:solidFill>
                  <a:srgbClr val="000000"/>
                </a:solidFill>
                <a:latin typeface="Arial"/>
                <a:ea typeface="Source Han Sans CN Regular"/>
              </a:rPr>
              <a:t>summarized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stomShape 2"/>
              <p:cNvSpPr/>
              <p:nvPr/>
            </p:nvSpPr>
            <p:spPr>
              <a:xfrm>
                <a:off x="1619280" y="1546560"/>
                <a:ext cx="6934680" cy="40773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0" tIns="0" rIns="0" bIns="0"/>
              <a:lstStyle/>
              <a:p>
                <a:r>
                  <a:rPr lang="es-ES" sz="2000" strike="noStrike" dirty="0" smtClean="0">
                    <a:solidFill>
                      <a:srgbClr val="000000"/>
                    </a:solidFill>
                    <a:latin typeface="Times New Roman"/>
                  </a:rPr>
                  <a:t>- </a:t>
                </a:r>
                <a:r>
                  <a:rPr lang="es-ES" sz="2000" strike="noStrike" dirty="0" err="1" smtClean="0">
                    <a:solidFill>
                      <a:srgbClr val="000000"/>
                    </a:solidFill>
                    <a:latin typeface="Times New Roman"/>
                  </a:rPr>
                  <a:t>Given</a:t>
                </a:r>
                <a:r>
                  <a:rPr lang="es-ES" sz="2000" strike="noStrike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</a:rPr>
                  <a:t>a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</a:rPr>
                  <a:t>joint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</a:rPr>
                  <a:t>distribution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p(Z , X | </a:t>
                </a:r>
                <a:r>
                  <a:rPr lang="el-GR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θ</a:t>
                </a:r>
                <a:r>
                  <a:rPr lang="el-GR" sz="2000" strike="noStrike" baseline="101000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:r>
                  <a:rPr lang="el-GR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)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over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obsereved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variables </a:t>
                </a:r>
                <a:r>
                  <a:rPr lang="es-ES" sz="2000" b="1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X 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and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latent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variables </a:t>
                </a:r>
                <a:r>
                  <a:rPr lang="es-ES" sz="2000" b="1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Z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,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governed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by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parameters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:r>
                  <a:rPr lang="el-GR" sz="2000" b="1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θ</a:t>
                </a:r>
                <a:r>
                  <a:rPr lang="el-GR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,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the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goal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is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to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optimize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the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likelihood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function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p( X | </a:t>
                </a:r>
                <a:r>
                  <a:rPr lang="el-GR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θ</a:t>
                </a:r>
                <a:r>
                  <a:rPr lang="el-GR" sz="2000" strike="noStrike" baseline="101000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:r>
                  <a:rPr lang="el-GR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)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with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respect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to </a:t>
                </a:r>
                <a:r>
                  <a:rPr lang="el-GR" sz="2000" b="1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θ.</a:t>
                </a:r>
                <a:endParaRPr lang="el-GR" dirty="0"/>
              </a:p>
              <a:p>
                <a:pPr>
                  <a:buFont typeface="StarSymbol"/>
                  <a:buAutoNum type="arabicPeriod"/>
                </a:pPr>
                <a:endParaRPr lang="el-GR" dirty="0"/>
              </a:p>
              <a:p>
                <a:pPr>
                  <a:lnSpc>
                    <a:spcPct val="150000"/>
                  </a:lnSpc>
                  <a:buSzPct val="45000"/>
                </a:pPr>
                <a:r>
                  <a:rPr lang="sv-SE" sz="2000" dirty="0" smtClean="0">
                    <a:solidFill>
                      <a:srgbClr val="000000"/>
                    </a:solidFill>
                    <a:latin typeface="Times New Roman"/>
                  </a:rPr>
                  <a:t>- </a:t>
                </a:r>
                <a:r>
                  <a:rPr lang="es-ES" sz="2000" strike="noStrike" dirty="0" err="1" smtClean="0">
                    <a:solidFill>
                      <a:srgbClr val="000000"/>
                    </a:solidFill>
                    <a:latin typeface="Times New Roman"/>
                  </a:rPr>
                  <a:t>Choose</a:t>
                </a:r>
                <a:r>
                  <a:rPr lang="es-ES" sz="2000" strike="noStrike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</a:rPr>
                  <a:t>an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</a:rPr>
                  <a:t>inital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</a:rPr>
                  <a:t>setting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</a:rPr>
                  <a:t>for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</a:rPr>
                  <a:t>the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</a:rPr>
                  <a:t>parameters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s-ES" sz="2000" b="0" i="1" strike="noStrike" dirty="0" smtClean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</m:ctrlPr>
                      </m:sSupPr>
                      <m:e>
                        <m:r>
                          <a:rPr lang="es-ES" sz="2000" i="1" strike="noStrike" dirty="0" smtClean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  <m:t>𝜃</m:t>
                        </m:r>
                      </m:e>
                      <m:sup>
                        <m:r>
                          <a:rPr lang="sv-SE" sz="2000" b="0" i="1" strike="noStrike" dirty="0" smtClean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  <m:t>𝑜𝑙𝑑</m:t>
                        </m:r>
                      </m:sup>
                    </m:sSup>
                  </m:oMath>
                </a14:m>
                <a:r>
                  <a:rPr lang="es-ES" sz="2000" strike="noStrike" dirty="0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E </a:t>
                </a:r>
                <a:r>
                  <a:rPr lang="es-ES" sz="2000" strike="noStrike" dirty="0" err="1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step</a:t>
                </a:r>
                <a:r>
                  <a:rPr lang="es-ES" sz="2000" strike="noStrike" dirty="0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. </a:t>
                </a:r>
              </a:p>
              <a:p>
                <a:pPr>
                  <a:lnSpc>
                    <a:spcPct val="150000"/>
                  </a:lnSpc>
                  <a:buSzPct val="45000"/>
                </a:pPr>
                <a:r>
                  <a:rPr lang="es-ES" sz="2000" strike="noStrike" dirty="0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- </a:t>
                </a:r>
                <a:r>
                  <a:rPr lang="es-ES" sz="2000" strike="noStrike" dirty="0" err="1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Evaluate</a:t>
                </a:r>
                <a:r>
                  <a:rPr lang="es-ES" sz="2000" strike="noStrike" dirty="0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p(Z | X,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s-ES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</m:ctrlPr>
                      </m:sSupPr>
                      <m:e>
                        <m:r>
                          <a:rPr lang="es-ES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  <m:t>𝜃</m:t>
                        </m:r>
                      </m:e>
                      <m:sup>
                        <m:r>
                          <a:rPr lang="sv-SE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  <m:t>𝑜𝑙𝑑</m:t>
                        </m:r>
                      </m:sup>
                    </m:sSup>
                  </m:oMath>
                </a14:m>
                <a:r>
                  <a:rPr lang="es-ES" sz="2000" strike="noStrike" dirty="0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)</a:t>
                </a:r>
                <a:endParaRPr lang="es-ES" dirty="0" smtClean="0"/>
              </a:p>
              <a:p>
                <a:pPr>
                  <a:lnSpc>
                    <a:spcPct val="150000"/>
                  </a:lnSpc>
                  <a:buSzPct val="45000"/>
                </a:pPr>
                <a:r>
                  <a:rPr lang="es-ES" sz="2000" dirty="0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- </a:t>
                </a:r>
                <a:r>
                  <a:rPr lang="es-ES" sz="2000" strike="noStrike" dirty="0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M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step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.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Evaluate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s-ES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</m:ctrlPr>
                      </m:sSupPr>
                      <m:e>
                        <m:r>
                          <a:rPr lang="es-ES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  <m:t>𝜃</m:t>
                        </m:r>
                      </m:e>
                      <m:sup>
                        <m:r>
                          <a:rPr lang="sv-SE" sz="2000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  <m:t>𝑛𝑒𝑤</m:t>
                        </m:r>
                      </m:sup>
                    </m:sSup>
                    <m:r>
                      <a:rPr lang="sv-SE" sz="2000" i="1" dirty="0">
                        <a:solidFill>
                          <a:srgbClr val="000000"/>
                        </a:solidFill>
                        <a:latin typeface="Cambria Math"/>
                        <a:ea typeface="Liberation Serif;Times New Roman"/>
                      </a:rPr>
                      <m:t> </m:t>
                    </m:r>
                  </m:oMath>
                </a14:m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given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by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s-ES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</m:ctrlPr>
                      </m:sSupPr>
                      <m:e>
                        <m:r>
                          <a:rPr lang="es-ES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  <m:t>𝜃</m:t>
                        </m:r>
                      </m:e>
                      <m:sup>
                        <m:r>
                          <a:rPr lang="sv-SE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  <m:t>𝑛𝑒𝑤</m:t>
                        </m:r>
                      </m:sup>
                    </m:sSup>
                    <m:r>
                      <a:rPr lang="sv-SE" sz="2000" i="1" dirty="0">
                        <a:solidFill>
                          <a:srgbClr val="000000"/>
                        </a:solidFill>
                        <a:latin typeface="Cambria Math"/>
                        <a:ea typeface="Liberation Serif;Times New Roman"/>
                      </a:rPr>
                      <m:t> </m:t>
                    </m:r>
                  </m:oMath>
                </a14:m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=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arg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max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Q(</a:t>
                </a:r>
                <a:r>
                  <a:rPr lang="el-GR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θ,</a:t>
                </a:r>
                <a:r>
                  <a:rPr lang="es-ES" sz="2000" dirty="0">
                    <a:solidFill>
                      <a:srgbClr val="000000"/>
                    </a:solidFill>
                    <a:ea typeface="Liberation Serif;Times New Roman"/>
                  </a:rPr>
                  <a:t>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s-ES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</m:ctrlPr>
                      </m:sSupPr>
                      <m:e>
                        <m:r>
                          <a:rPr lang="es-ES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  <m:t>𝜃</m:t>
                        </m:r>
                      </m:e>
                      <m:sup>
                        <m:r>
                          <a:rPr lang="sv-SE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  <m:t>𝑜𝑙𝑑</m:t>
                        </m:r>
                      </m:sup>
                    </m:sSup>
                  </m:oMath>
                </a14:m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)</a:t>
                </a:r>
                <a:endParaRPr lang="es-ES" dirty="0"/>
              </a:p>
              <a:p>
                <a:pPr>
                  <a:lnSpc>
                    <a:spcPct val="150000"/>
                  </a:lnSpc>
                </a:pPr>
                <a:r>
                  <a:rPr lang="es-ES" sz="2000" dirty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>	</a:t>
                </a:r>
                <a:r>
                  <a:rPr lang="es-ES" sz="2000" dirty="0" smtClean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>- </a:t>
                </a:r>
                <a:r>
                  <a:rPr lang="es-ES" sz="2000" strike="noStrike" dirty="0" err="1" smtClean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>Where</a:t>
                </a:r>
                <a:r>
                  <a:rPr lang="es-ES" sz="2000" strike="noStrike" dirty="0" smtClean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> 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Q(</a:t>
                </a:r>
                <a:r>
                  <a:rPr lang="el-GR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θ,</a:t>
                </a:r>
                <a:r>
                  <a:rPr lang="es-ES" sz="2000" dirty="0">
                    <a:solidFill>
                      <a:srgbClr val="000000"/>
                    </a:solidFill>
                    <a:ea typeface="Liberation Serif;Times New Roman"/>
                  </a:rPr>
                  <a:t>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s-ES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</m:ctrlPr>
                      </m:sSupPr>
                      <m:e>
                        <m:r>
                          <a:rPr lang="es-ES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  <m:t>𝜃</m:t>
                        </m:r>
                      </m:e>
                      <m:sup>
                        <m:r>
                          <a:rPr lang="sv-SE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  <m:t>𝑜𝑙𝑑</m:t>
                        </m:r>
                      </m:sup>
                    </m:sSup>
                  </m:oMath>
                </a14:m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)=</a:t>
                </a:r>
                <a:r>
                  <a:rPr lang="el-GR" sz="2000" strike="noStrike" dirty="0">
                    <a:solidFill>
                      <a:srgbClr val="000000"/>
                    </a:solidFill>
                    <a:latin typeface="Times New Roman"/>
                    <a:ea typeface="Times New Roman"/>
                  </a:rPr>
                  <a:t>Σ 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p( Z |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X,</a:t>
                </a:r>
                <a:r>
                  <a:rPr lang="es-ES" sz="2000" dirty="0">
                    <a:solidFill>
                      <a:srgbClr val="000000"/>
                    </a:solidFill>
                    <a:ea typeface="Liberation Serif;Times New Roman"/>
                  </a:rPr>
                  <a:t>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s-ES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</m:ctrlPr>
                      </m:sSupPr>
                      <m:e>
                        <m:r>
                          <a:rPr lang="es-ES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  <m:t>𝜃</m:t>
                        </m:r>
                      </m:e>
                      <m:sup>
                        <m:r>
                          <a:rPr lang="sv-SE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  <m:t>𝑜𝑙𝑑</m:t>
                        </m:r>
                      </m:sup>
                    </m:sSup>
                  </m:oMath>
                </a14:m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)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ln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p( X,Z | </a:t>
                </a:r>
                <a:r>
                  <a:rPr lang="el-GR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θ</a:t>
                </a:r>
                <a:r>
                  <a:rPr lang="el-GR" sz="2000" strike="noStrike" baseline="101000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:r>
                  <a:rPr lang="el-GR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)</a:t>
                </a:r>
                <a:endParaRPr lang="el-GR" dirty="0"/>
              </a:p>
              <a:p>
                <a:pPr>
                  <a:lnSpc>
                    <a:spcPct val="150000"/>
                  </a:lnSpc>
                  <a:buSzPct val="45000"/>
                </a:pPr>
                <a:r>
                  <a:rPr lang="es-ES" sz="2000" strike="noStrike" dirty="0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- </a:t>
                </a:r>
                <a:r>
                  <a:rPr lang="es-ES" sz="2000" strike="noStrike" dirty="0" err="1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Check</a:t>
                </a:r>
                <a:r>
                  <a:rPr lang="es-ES" sz="2000" strike="noStrike" dirty="0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for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convergence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.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If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not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satisfied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, </a:t>
                </a:r>
                <a:r>
                  <a:rPr lang="es-ES" sz="2000" strike="noStrike" dirty="0" err="1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then</a:t>
                </a:r>
                <a:r>
                  <a:rPr lang="es-ES" sz="2000" strike="noStrike" dirty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s-ES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</m:ctrlPr>
                      </m:sSupPr>
                      <m:e>
                        <m:r>
                          <a:rPr lang="es-ES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  <m:t>𝜃</m:t>
                        </m:r>
                      </m:e>
                      <m:sup>
                        <m:r>
                          <a:rPr lang="sv-SE" sz="2000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  <m:t>𝑜𝑙𝑑</m:t>
                        </m:r>
                      </m:sup>
                    </m:sSup>
                    <m:r>
                      <a:rPr lang="sv-SE" sz="2000" i="1" dirty="0">
                        <a:solidFill>
                          <a:srgbClr val="000000"/>
                        </a:solidFill>
                        <a:latin typeface="Cambria Math"/>
                        <a:ea typeface="Liberation Serif;Times New Roman"/>
                      </a:rPr>
                      <m:t> </m:t>
                    </m:r>
                  </m:oMath>
                </a14:m>
                <a:r>
                  <a:rPr lang="es-ES" sz="2000" strike="noStrike" dirty="0" smtClean="0">
                    <a:solidFill>
                      <a:srgbClr val="000000"/>
                    </a:solidFill>
                    <a:latin typeface="Times New Roman"/>
                    <a:ea typeface="Times New Roman"/>
                  </a:rPr>
                  <a:t>←</a:t>
                </a:r>
                <a:r>
                  <a:rPr lang="es-ES" sz="2000" dirty="0">
                    <a:solidFill>
                      <a:srgbClr val="000000"/>
                    </a:solidFill>
                    <a:ea typeface="Liberation Serif;Times New Roman"/>
                  </a:rPr>
                  <a:t>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s-ES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</m:ctrlPr>
                      </m:sSupPr>
                      <m:e>
                        <m:r>
                          <a:rPr lang="es-ES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  <m:t>𝜃</m:t>
                        </m:r>
                      </m:e>
                      <m:sup>
                        <m:r>
                          <a:rPr lang="sv-SE" sz="2000" i="1" dirty="0">
                            <a:solidFill>
                              <a:srgbClr val="000000"/>
                            </a:solidFill>
                            <a:latin typeface="Cambria Math"/>
                            <a:ea typeface="Liberation Serif;Times New Roman"/>
                          </a:rPr>
                          <m:t>𝑛𝑒𝑤</m:t>
                        </m:r>
                      </m:sup>
                    </m:sSup>
                    <m:r>
                      <a:rPr lang="sv-SE" sz="2000" i="1" dirty="0">
                        <a:solidFill>
                          <a:srgbClr val="000000"/>
                        </a:solidFill>
                        <a:latin typeface="Cambria Math"/>
                        <a:ea typeface="Liberation Serif;Times New Roman"/>
                      </a:rPr>
                      <m:t> </m:t>
                    </m:r>
                  </m:oMath>
                </a14:m>
                <a:endParaRPr lang="es-ES" sz="2000" strike="noStrike" baseline="101000" dirty="0" smtClean="0">
                  <a:solidFill>
                    <a:srgbClr val="000000"/>
                  </a:solidFill>
                  <a:latin typeface="Times New Roman"/>
                  <a:ea typeface="Liberation Serif;Times New Roman"/>
                </a:endParaRPr>
              </a:p>
              <a:p>
                <a:pPr marL="342900" indent="-342900">
                  <a:lnSpc>
                    <a:spcPct val="150000"/>
                  </a:lnSpc>
                  <a:buSzPct val="45000"/>
                  <a:buFontTx/>
                  <a:buChar char="-"/>
                </a:pPr>
                <a:endParaRPr lang="es-ES" sz="2000" strike="noStrike" baseline="101000" dirty="0" smtClean="0">
                  <a:solidFill>
                    <a:srgbClr val="000000"/>
                  </a:solidFill>
                  <a:latin typeface="Times New Roman"/>
                  <a:ea typeface="Liberation Serif;Times New Roman"/>
                </a:endParaRPr>
              </a:p>
              <a:p>
                <a:pPr marL="342900" indent="-342900">
                  <a:lnSpc>
                    <a:spcPct val="150000"/>
                  </a:lnSpc>
                  <a:buSzPct val="45000"/>
                  <a:buFontTx/>
                  <a:buChar char="-"/>
                </a:pPr>
                <a:r>
                  <a:rPr lang="es-ES" sz="2000" strike="noStrike" baseline="101000" dirty="0" err="1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from</a:t>
                </a:r>
                <a:r>
                  <a:rPr lang="es-ES" sz="2000" strike="noStrike" baseline="101000" dirty="0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(Christopher M. </a:t>
                </a:r>
                <a:r>
                  <a:rPr lang="es-ES" sz="2000" strike="noStrike" baseline="101000" dirty="0" err="1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Bishop</a:t>
                </a:r>
                <a:r>
                  <a:rPr lang="es-ES" sz="2000" strike="noStrike" baseline="101000" dirty="0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, </a:t>
                </a:r>
                <a:r>
                  <a:rPr lang="es-ES" sz="2000" strike="noStrike" baseline="101000" dirty="0" err="1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Patter</a:t>
                </a:r>
                <a:r>
                  <a:rPr lang="es-ES" sz="2000" strike="noStrike" baseline="101000" dirty="0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</a:t>
                </a:r>
                <a:r>
                  <a:rPr lang="es-ES" sz="2000" strike="noStrike" baseline="101000" dirty="0" err="1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Recognition</a:t>
                </a:r>
                <a:r>
                  <a:rPr lang="es-ES" sz="2000" strike="noStrike" baseline="101000" dirty="0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 and Machine </a:t>
                </a:r>
                <a:r>
                  <a:rPr lang="es-ES" sz="2000" strike="noStrike" baseline="101000" dirty="0" err="1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Learning</a:t>
                </a:r>
                <a:r>
                  <a:rPr lang="es-ES" sz="2000" strike="noStrike" baseline="101000" dirty="0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. </a:t>
                </a:r>
                <a:r>
                  <a:rPr lang="es-ES" sz="2000" strike="noStrike" baseline="101000" dirty="0" err="1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Springer</a:t>
                </a:r>
                <a:r>
                  <a:rPr lang="es-ES" sz="2000" strike="noStrike" baseline="101000" dirty="0" smtClean="0">
                    <a:solidFill>
                      <a:srgbClr val="000000"/>
                    </a:solidFill>
                    <a:latin typeface="Times New Roman"/>
                    <a:ea typeface="Liberation Serif;Times New Roman"/>
                  </a:rPr>
                  <a:t>, 2006)</a:t>
                </a:r>
              </a:p>
              <a:p>
                <a:endParaRPr dirty="0"/>
              </a:p>
            </p:txBody>
          </p:sp>
        </mc:Choice>
        <mc:Fallback xmlns="">
          <p:sp>
            <p:nvSpPr>
              <p:cNvPr id="5" name="CustomShap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280" y="1546560"/>
                <a:ext cx="6934680" cy="4077360"/>
              </a:xfrm>
              <a:prstGeom prst="rect">
                <a:avLst/>
              </a:prstGeom>
              <a:blipFill rotWithShape="1">
                <a:blip r:embed="rId2"/>
                <a:stretch>
                  <a:fillRect l="-2287" t="-1943" r="-704" b="-13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6296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 Carlo Sampling for Inference and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Inference – To draw conclusions from gathered data.</a:t>
            </a:r>
          </a:p>
          <a:p>
            <a:endParaRPr lang="en-US" dirty="0"/>
          </a:p>
          <a:p>
            <a:r>
              <a:rPr lang="en-US" dirty="0" smtClean="0"/>
              <a:t>- Monte Carlo Sampling – Broad selection of computational algorithms that rely on repeated </a:t>
            </a:r>
            <a:r>
              <a:rPr lang="en-US" dirty="0" smtClean="0">
                <a:solidFill>
                  <a:srgbClr val="FF0000"/>
                </a:solidFill>
              </a:rPr>
              <a:t>random</a:t>
            </a:r>
            <a:r>
              <a:rPr lang="en-US" dirty="0" smtClean="0"/>
              <a:t> sampling to obtain numerical results.</a:t>
            </a:r>
          </a:p>
          <a:p>
            <a:endParaRPr lang="en-US" dirty="0"/>
          </a:p>
          <a:p>
            <a:r>
              <a:rPr lang="en-US" dirty="0" smtClean="0"/>
              <a:t>- For a better understanding we have prepared two very simple examples.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250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Rolling a dice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- </a:t>
            </a:r>
            <a:r>
              <a:rPr lang="sv-SE" dirty="0" err="1" smtClean="0"/>
              <a:t>We</a:t>
            </a:r>
            <a:r>
              <a:rPr lang="sv-SE" dirty="0" smtClean="0"/>
              <a:t> know that the probability of getting a 4 is: </a:t>
            </a:r>
          </a:p>
          <a:p>
            <a:r>
              <a:rPr lang="sv-SE" dirty="0" smtClean="0"/>
              <a:t>	- 1/6 (approx 17%)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- </a:t>
            </a:r>
            <a:r>
              <a:rPr lang="sv-SE" dirty="0" err="1" smtClean="0"/>
              <a:t>Can</a:t>
            </a:r>
            <a:r>
              <a:rPr lang="sv-SE" dirty="0" smtClean="0"/>
              <a:t> we obtain the same result by Monte Carlo simulation?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- </a:t>
            </a:r>
            <a:r>
              <a:rPr lang="sv-SE" dirty="0" err="1" smtClean="0"/>
              <a:t>More</a:t>
            </a:r>
            <a:r>
              <a:rPr lang="sv-SE" dirty="0" smtClean="0"/>
              <a:t> iterations give less error in the result!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733475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Calculating the area of the unit circle</a:t>
            </a:r>
            <a:endParaRPr lang="sv-S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6751" y="1606766"/>
            <a:ext cx="4829956" cy="40782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71486" y="1422100"/>
            <a:ext cx="306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10 iterations of Monte Carlo</a:t>
            </a:r>
            <a:endParaRPr lang="sv-SE" dirty="0"/>
          </a:p>
        </p:txBody>
      </p:sp>
      <p:sp>
        <p:nvSpPr>
          <p:cNvPr id="8" name="TextBox 7"/>
          <p:cNvSpPr txBox="1"/>
          <p:nvPr/>
        </p:nvSpPr>
        <p:spPr>
          <a:xfrm>
            <a:off x="1033192" y="3276577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Ratio: 2.4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1630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Calculating the area of the unit circle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9197" y="1533311"/>
            <a:ext cx="5443784" cy="40782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93461" y="1348645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1000 iterations of Monte Carlo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790833" y="320312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Ratio: 3.04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8632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ISPRING_RESOURCE_PATHS_HASH" val="fcb025ba9a6ccf8fed139b5222f2a63b17a479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KTH_PPT template 2014 general">
  <a:themeElements>
    <a:clrScheme name="Anpassat 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893E5"/>
      </a:accent2>
      <a:accent3>
        <a:srgbClr val="62922E"/>
      </a:accent3>
      <a:accent4>
        <a:srgbClr val="A1D16D"/>
      </a:accent4>
      <a:accent5>
        <a:srgbClr val="9D102D"/>
      </a:accent5>
      <a:accent6>
        <a:srgbClr val="EC4769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2014 general</Template>
  <TotalTime>105</TotalTime>
  <Words>417</Words>
  <Application>Microsoft Macintosh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KTH_PPT template 2014 general</vt:lpstr>
      <vt:lpstr>think-cell Slide</vt:lpstr>
      <vt:lpstr>       Expectation-Maximization (EM) Algorithm     &amp; Monte Carlo Sampling for Inference and Approximation</vt:lpstr>
      <vt:lpstr>Expectation-Maximization Algorithm</vt:lpstr>
      <vt:lpstr>PowerPoint Presentation</vt:lpstr>
      <vt:lpstr>PowerPoint Presentation</vt:lpstr>
      <vt:lpstr>PowerPoint Presentation</vt:lpstr>
      <vt:lpstr>Monte Carlo Sampling for Inference and Approximation</vt:lpstr>
      <vt:lpstr>Rolling a dice</vt:lpstr>
      <vt:lpstr>Calculating the area of the unit circle</vt:lpstr>
      <vt:lpstr>Calculating the area of the unit circle</vt:lpstr>
      <vt:lpstr>Calculating the area of the unit circle</vt:lpstr>
      <vt:lpstr>PowerPoint Presentation</vt:lpstr>
      <vt:lpstr>PowerPoint Presentation</vt:lpstr>
    </vt:vector>
  </TitlesOfParts>
  <Company>Kungliga Tekniska Högskolan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Expectation-Maximization (EM) Algorithm     &amp; Monte Carlo Sampling for Inference and Approximation</dc:title>
  <dc:creator>Paul Linschoten</dc:creator>
  <cp:lastModifiedBy>Yasemin Bekiroglu</cp:lastModifiedBy>
  <cp:revision>13</cp:revision>
  <cp:lastPrinted>2013-05-27T09:10:21Z</cp:lastPrinted>
  <dcterms:created xsi:type="dcterms:W3CDTF">2015-10-14T06:55:53Z</dcterms:created>
  <dcterms:modified xsi:type="dcterms:W3CDTF">2015-11-03T14:36:37Z</dcterms:modified>
</cp:coreProperties>
</file>